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notesMasterIdLst>
    <p:notesMasterId r:id="rId8"/>
  </p:notesMasterIdLst>
  <p:sldIdLst>
    <p:sldId id="256" r:id="rId2"/>
    <p:sldId id="257" r:id="rId3"/>
    <p:sldId id="259" r:id="rId4"/>
    <p:sldId id="258" r:id="rId5"/>
    <p:sldId id="260" r:id="rId6"/>
    <p:sldId id="26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DF5F25-8ABB-4F0B-A709-778348878918}" type="doc">
      <dgm:prSet loTypeId="urn:microsoft.com/office/officeart/2008/layout/LinedList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171EF3A9-FF3A-49F5-AE6A-9E4541B079DD}">
      <dgm:prSet/>
      <dgm:spPr/>
      <dgm:t>
        <a:bodyPr/>
        <a:lstStyle/>
        <a:p>
          <a:r>
            <a:rPr lang="en-US" dirty="0"/>
            <a:t>Video resources  submitted by Mrs. Medford, EDPM/OA teacher retrieved from </a:t>
          </a:r>
          <a:r>
            <a:rPr lang="en-TT" dirty="0"/>
            <a:t>https://www.youtube.com/watch?v=5dSUFoC3YsQ&amp;t=11s</a:t>
          </a:r>
          <a:endParaRPr lang="en-US" dirty="0"/>
        </a:p>
      </dgm:t>
    </dgm:pt>
    <dgm:pt modelId="{FCAD1740-D007-46B0-936F-F275DF23F788}" type="parTrans" cxnId="{B7483259-C70C-4B74-98EB-95E73368C391}">
      <dgm:prSet/>
      <dgm:spPr/>
      <dgm:t>
        <a:bodyPr/>
        <a:lstStyle/>
        <a:p>
          <a:endParaRPr lang="en-TT"/>
        </a:p>
      </dgm:t>
    </dgm:pt>
    <dgm:pt modelId="{5DE710E8-F16E-48B3-BC17-19403D22AC32}" type="sibTrans" cxnId="{B7483259-C70C-4B74-98EB-95E73368C391}">
      <dgm:prSet/>
      <dgm:spPr/>
      <dgm:t>
        <a:bodyPr/>
        <a:lstStyle/>
        <a:p>
          <a:endParaRPr lang="en-TT"/>
        </a:p>
      </dgm:t>
    </dgm:pt>
    <dgm:pt modelId="{6D3F13C4-904D-436A-A3BF-4F7FD679C3BE}">
      <dgm:prSet/>
      <dgm:spPr/>
      <dgm:t>
        <a:bodyPr/>
        <a:lstStyle/>
        <a:p>
          <a:r>
            <a:rPr lang="en-TT" dirty="0"/>
            <a:t>Caribbean Secondary Examination Council (2019). CSEC Office Administration Syllabus.   Macmillan Education retrieved from cxc-store.com</a:t>
          </a:r>
        </a:p>
      </dgm:t>
    </dgm:pt>
    <dgm:pt modelId="{CF8D31FC-BF22-4867-B178-55237DD2C58D}" type="parTrans" cxnId="{CACA56BB-848C-4682-927A-83253B342F51}">
      <dgm:prSet/>
      <dgm:spPr/>
      <dgm:t>
        <a:bodyPr/>
        <a:lstStyle/>
        <a:p>
          <a:endParaRPr lang="en-TT"/>
        </a:p>
      </dgm:t>
    </dgm:pt>
    <dgm:pt modelId="{17246F6E-71C9-4713-84CA-C2A74ECEB49B}" type="sibTrans" cxnId="{CACA56BB-848C-4682-927A-83253B342F51}">
      <dgm:prSet/>
      <dgm:spPr/>
      <dgm:t>
        <a:bodyPr/>
        <a:lstStyle/>
        <a:p>
          <a:endParaRPr lang="en-TT"/>
        </a:p>
      </dgm:t>
    </dgm:pt>
    <dgm:pt modelId="{1D6DB97E-7492-494E-999B-F7AF97F2076A}" type="pres">
      <dgm:prSet presAssocID="{40DF5F25-8ABB-4F0B-A709-778348878918}" presName="vert0" presStyleCnt="0">
        <dgm:presLayoutVars>
          <dgm:dir/>
          <dgm:animOne val="branch"/>
          <dgm:animLvl val="lvl"/>
        </dgm:presLayoutVars>
      </dgm:prSet>
      <dgm:spPr/>
    </dgm:pt>
    <dgm:pt modelId="{BB2A8883-34A3-4259-9218-4E11D64C1E04}" type="pres">
      <dgm:prSet presAssocID="{6D3F13C4-904D-436A-A3BF-4F7FD679C3BE}" presName="thickLine" presStyleLbl="alignNode1" presStyleIdx="0" presStyleCnt="2"/>
      <dgm:spPr/>
    </dgm:pt>
    <dgm:pt modelId="{5A3F98DC-A8D0-4C36-A82F-E4AEF5C5FE3C}" type="pres">
      <dgm:prSet presAssocID="{6D3F13C4-904D-436A-A3BF-4F7FD679C3BE}" presName="horz1" presStyleCnt="0"/>
      <dgm:spPr/>
    </dgm:pt>
    <dgm:pt modelId="{8DC29235-F8BD-49A5-9BE2-705630C5429D}" type="pres">
      <dgm:prSet presAssocID="{6D3F13C4-904D-436A-A3BF-4F7FD679C3BE}" presName="tx1" presStyleLbl="revTx" presStyleIdx="0" presStyleCnt="2"/>
      <dgm:spPr/>
    </dgm:pt>
    <dgm:pt modelId="{22B15DDA-A326-474D-B7B3-47CE6DDE3E75}" type="pres">
      <dgm:prSet presAssocID="{6D3F13C4-904D-436A-A3BF-4F7FD679C3BE}" presName="vert1" presStyleCnt="0"/>
      <dgm:spPr/>
    </dgm:pt>
    <dgm:pt modelId="{5CE3B61F-6D13-4DF9-9911-9847CF760A1A}" type="pres">
      <dgm:prSet presAssocID="{171EF3A9-FF3A-49F5-AE6A-9E4541B079DD}" presName="thickLine" presStyleLbl="alignNode1" presStyleIdx="1" presStyleCnt="2"/>
      <dgm:spPr/>
    </dgm:pt>
    <dgm:pt modelId="{EA23F095-0FFA-4D5C-8ABA-89C891BF9199}" type="pres">
      <dgm:prSet presAssocID="{171EF3A9-FF3A-49F5-AE6A-9E4541B079DD}" presName="horz1" presStyleCnt="0"/>
      <dgm:spPr/>
    </dgm:pt>
    <dgm:pt modelId="{1D41D2B0-EA79-4C8F-9B64-A7D76E52522C}" type="pres">
      <dgm:prSet presAssocID="{171EF3A9-FF3A-49F5-AE6A-9E4541B079DD}" presName="tx1" presStyleLbl="revTx" presStyleIdx="1" presStyleCnt="2"/>
      <dgm:spPr/>
    </dgm:pt>
    <dgm:pt modelId="{694FBA71-6DF1-41B7-AD0D-DAABA1EFB1AA}" type="pres">
      <dgm:prSet presAssocID="{171EF3A9-FF3A-49F5-AE6A-9E4541B079DD}" presName="vert1" presStyleCnt="0"/>
      <dgm:spPr/>
    </dgm:pt>
  </dgm:ptLst>
  <dgm:cxnLst>
    <dgm:cxn modelId="{7555DF50-AB6D-4CD1-ACD7-6F9181A11BF0}" type="presOf" srcId="{40DF5F25-8ABB-4F0B-A709-778348878918}" destId="{1D6DB97E-7492-494E-999B-F7AF97F2076A}" srcOrd="0" destOrd="0" presId="urn:microsoft.com/office/officeart/2008/layout/LinedList"/>
    <dgm:cxn modelId="{B7483259-C70C-4B74-98EB-95E73368C391}" srcId="{40DF5F25-8ABB-4F0B-A709-778348878918}" destId="{171EF3A9-FF3A-49F5-AE6A-9E4541B079DD}" srcOrd="1" destOrd="0" parTransId="{FCAD1740-D007-46B0-936F-F275DF23F788}" sibTransId="{5DE710E8-F16E-48B3-BC17-19403D22AC32}"/>
    <dgm:cxn modelId="{B43F5888-CFF1-4391-A951-25401C95D4EE}" type="presOf" srcId="{171EF3A9-FF3A-49F5-AE6A-9E4541B079DD}" destId="{1D41D2B0-EA79-4C8F-9B64-A7D76E52522C}" srcOrd="0" destOrd="0" presId="urn:microsoft.com/office/officeart/2008/layout/LinedList"/>
    <dgm:cxn modelId="{4F74E4A1-4AC6-4CED-ADF0-BFB3B4F97F14}" type="presOf" srcId="{6D3F13C4-904D-436A-A3BF-4F7FD679C3BE}" destId="{8DC29235-F8BD-49A5-9BE2-705630C5429D}" srcOrd="0" destOrd="0" presId="urn:microsoft.com/office/officeart/2008/layout/LinedList"/>
    <dgm:cxn modelId="{CACA56BB-848C-4682-927A-83253B342F51}" srcId="{40DF5F25-8ABB-4F0B-A709-778348878918}" destId="{6D3F13C4-904D-436A-A3BF-4F7FD679C3BE}" srcOrd="0" destOrd="0" parTransId="{CF8D31FC-BF22-4867-B178-55237DD2C58D}" sibTransId="{17246F6E-71C9-4713-84CA-C2A74ECEB49B}"/>
    <dgm:cxn modelId="{E8768EC4-6622-48DF-AD76-CDFE6786BD51}" type="presParOf" srcId="{1D6DB97E-7492-494E-999B-F7AF97F2076A}" destId="{BB2A8883-34A3-4259-9218-4E11D64C1E04}" srcOrd="0" destOrd="0" presId="urn:microsoft.com/office/officeart/2008/layout/LinedList"/>
    <dgm:cxn modelId="{AA4D0DB8-1C97-41A5-B959-1B718DA7578D}" type="presParOf" srcId="{1D6DB97E-7492-494E-999B-F7AF97F2076A}" destId="{5A3F98DC-A8D0-4C36-A82F-E4AEF5C5FE3C}" srcOrd="1" destOrd="0" presId="urn:microsoft.com/office/officeart/2008/layout/LinedList"/>
    <dgm:cxn modelId="{A877AFDF-16A7-4997-BED7-BC247D6370A8}" type="presParOf" srcId="{5A3F98DC-A8D0-4C36-A82F-E4AEF5C5FE3C}" destId="{8DC29235-F8BD-49A5-9BE2-705630C5429D}" srcOrd="0" destOrd="0" presId="urn:microsoft.com/office/officeart/2008/layout/LinedList"/>
    <dgm:cxn modelId="{037AAE89-CA63-4BF5-850B-010C7CABE608}" type="presParOf" srcId="{5A3F98DC-A8D0-4C36-A82F-E4AEF5C5FE3C}" destId="{22B15DDA-A326-474D-B7B3-47CE6DDE3E75}" srcOrd="1" destOrd="0" presId="urn:microsoft.com/office/officeart/2008/layout/LinedList"/>
    <dgm:cxn modelId="{9E3CF20B-C708-4DDD-AEBF-FB2126617F3E}" type="presParOf" srcId="{1D6DB97E-7492-494E-999B-F7AF97F2076A}" destId="{5CE3B61F-6D13-4DF9-9911-9847CF760A1A}" srcOrd="2" destOrd="0" presId="urn:microsoft.com/office/officeart/2008/layout/LinedList"/>
    <dgm:cxn modelId="{C9030DEB-8D3E-4614-B67D-9DFA2265BE39}" type="presParOf" srcId="{1D6DB97E-7492-494E-999B-F7AF97F2076A}" destId="{EA23F095-0FFA-4D5C-8ABA-89C891BF9199}" srcOrd="3" destOrd="0" presId="urn:microsoft.com/office/officeart/2008/layout/LinedList"/>
    <dgm:cxn modelId="{7B08E954-B349-461E-B815-294942718C83}" type="presParOf" srcId="{EA23F095-0FFA-4D5C-8ABA-89C891BF9199}" destId="{1D41D2B0-EA79-4C8F-9B64-A7D76E52522C}" srcOrd="0" destOrd="0" presId="urn:microsoft.com/office/officeart/2008/layout/LinedList"/>
    <dgm:cxn modelId="{BC1971F5-B30B-4278-B53C-287159D0DDF0}" type="presParOf" srcId="{EA23F095-0FFA-4D5C-8ABA-89C891BF9199}" destId="{694FBA71-6DF1-41B7-AD0D-DAABA1EFB1A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2A8883-34A3-4259-9218-4E11D64C1E04}">
      <dsp:nvSpPr>
        <dsp:cNvPr id="0" name=""/>
        <dsp:cNvSpPr/>
      </dsp:nvSpPr>
      <dsp:spPr>
        <a:xfrm>
          <a:off x="0" y="0"/>
          <a:ext cx="6586489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38100" dir="5400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hardEdge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DC29235-F8BD-49A5-9BE2-705630C5429D}">
      <dsp:nvSpPr>
        <dsp:cNvPr id="0" name=""/>
        <dsp:cNvSpPr/>
      </dsp:nvSpPr>
      <dsp:spPr>
        <a:xfrm>
          <a:off x="0" y="0"/>
          <a:ext cx="6586489" cy="18927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TT" sz="2100" kern="1200" dirty="0"/>
            <a:t>Caribbean Secondary Examination Council (2019). CSEC Office Administration Syllabus.   Macmillan Education retrieved from cxc-store.com</a:t>
          </a:r>
        </a:p>
      </dsp:txBody>
      <dsp:txXfrm>
        <a:off x="0" y="0"/>
        <a:ext cx="6586489" cy="1892709"/>
      </dsp:txXfrm>
    </dsp:sp>
    <dsp:sp modelId="{5CE3B61F-6D13-4DF9-9911-9847CF760A1A}">
      <dsp:nvSpPr>
        <dsp:cNvPr id="0" name=""/>
        <dsp:cNvSpPr/>
      </dsp:nvSpPr>
      <dsp:spPr>
        <a:xfrm>
          <a:off x="0" y="1892709"/>
          <a:ext cx="6586489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38100" dir="5400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hardEdge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D41D2B0-EA79-4C8F-9B64-A7D76E52522C}">
      <dsp:nvSpPr>
        <dsp:cNvPr id="0" name=""/>
        <dsp:cNvSpPr/>
      </dsp:nvSpPr>
      <dsp:spPr>
        <a:xfrm>
          <a:off x="0" y="1892709"/>
          <a:ext cx="6586489" cy="18927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Video resources  submitted by Mrs. Medford, EDPM/OA teacher retrieved from </a:t>
          </a:r>
          <a:r>
            <a:rPr lang="en-TT" sz="2100" kern="1200" dirty="0"/>
            <a:t>https://www.youtube.com/watch?v=5dSUFoC3YsQ&amp;t=11s</a:t>
          </a:r>
          <a:endParaRPr lang="en-US" sz="2100" kern="1200" dirty="0"/>
        </a:p>
      </dsp:txBody>
      <dsp:txXfrm>
        <a:off x="0" y="1892709"/>
        <a:ext cx="6586489" cy="18927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T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A2EF8-4385-4318-8F3D-019539808CC5}" type="datetimeFigureOut">
              <a:rPr lang="en-TT" smtClean="0"/>
              <a:t>17/05/2020</a:t>
            </a:fld>
            <a:endParaRPr lang="en-T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T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2270BD-1125-4FA1-8896-45373259D057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236172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501DB-E000-4EA5-9FB8-FACCD358CAC8}" type="datetime1">
              <a:rPr lang="en-US" smtClean="0"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CPDD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280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15835-58DA-433B-B6C9-3865EDD52190}" type="datetime1">
              <a:rPr lang="en-US" smtClean="0"/>
              <a:t>5/17/2020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CPDD 2020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513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F68C5-F2FD-4393-B205-DE249C1E01CD}" type="datetime1">
              <a:rPr lang="en-US" smtClean="0"/>
              <a:t>5/17/2020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CPDD 2020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378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D0B33-768D-4FCD-9959-D35D33D28B6A}" type="datetime1">
              <a:rPr lang="en-US" smtClean="0"/>
              <a:t>5/17/2020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CPDD 2020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4085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DA827-5F6D-4E89-9FFB-2DF1EEDAF0EA}" type="datetime1">
              <a:rPr lang="en-US" smtClean="0"/>
              <a:t>5/17/2020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CPDD 2020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3488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85C21-8F62-4F0C-B9EB-8E175359E0C5}" type="datetime1">
              <a:rPr lang="en-US" smtClean="0"/>
              <a:t>5/17/2020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CPDD 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772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6522B-DA19-4978-BD35-94A3E175EE01}" type="datetime1">
              <a:rPr lang="en-US" smtClean="0"/>
              <a:t>5/17/2020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CPDD 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046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0FE5-392D-4F41-B9E1-D3C45C24D30E}" type="datetime1">
              <a:rPr lang="en-US" smtClean="0"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CPDD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0128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6A123-D057-4DB4-89F7-2EFD8FC957D4}" type="datetime1">
              <a:rPr lang="en-US" smtClean="0"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CPDD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941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0CEA7-7675-4C43-AB25-12B396184E3D}" type="datetime1">
              <a:rPr lang="en-US" smtClean="0"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CPDD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544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DB5D-64B2-4EF3-B9FE-1CEF71E993A2}" type="datetime1">
              <a:rPr lang="en-US" smtClean="0"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CPDD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165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E3045-CB81-4459-9FC7-66C84E3F6F89}" type="datetime1">
              <a:rPr lang="en-US" smtClean="0"/>
              <a:t>5/17/2020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CPDD 2020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342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300FB-C54C-4074-877F-0E9C6BF85DC4}" type="datetime1">
              <a:rPr lang="en-US" smtClean="0"/>
              <a:t>5/17/2020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CPDD 2020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676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E8E82-5CC2-40A8-BF16-BB9EFFCAA3D1}" type="datetime1">
              <a:rPr lang="en-US" smtClean="0"/>
              <a:t>5/17/2020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CPDD 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627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2122-C638-437A-8DB0-087F28A5BD47}" type="datetime1">
              <a:rPr lang="en-US" smtClean="0"/>
              <a:t>5/17/2020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CPDD 2020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166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9DF4C-42AE-4F0B-B84D-C8EFF614E4B2}" type="datetime1">
              <a:rPr lang="en-US" smtClean="0"/>
              <a:t>5/17/2020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CPDD 2020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689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84E93-7D26-4F4A-AC2F-BDB71544D6AC}" type="datetime1">
              <a:rPr lang="en-US" smtClean="0"/>
              <a:t>5/17/2020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CPDD 2020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820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56BC322B-9D57-48BF-A71B-B1C7C955ECD1}" type="datetime1">
              <a:rPr lang="en-US" smtClean="0"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/>
              <a:t>CPDD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1103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9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3900" i="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9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7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s://news.schoolsdo.org/2017/08/need-or-have-supplies-for-students-see-melissa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5dSUFoC3YsQ?feature=oembe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en.wikipedia.org/wiki/File:Symbol_merge_review.svg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http://processors.wiki.ti.com/index.php/Category:CCSv6_Training" TargetMode="External"/><Relationship Id="rId7" Type="http://schemas.openxmlformats.org/officeDocument/2006/relationships/diagramColors" Target="../diagrams/colors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BBE5FE-D0A3-419B-BF64-0BDA8A1544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279" b="445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9" name="Freeform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271651" y="1762886"/>
            <a:ext cx="7656919" cy="3332229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12C2B5-5D07-46D6-A721-0C34621F61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80733" y="2074339"/>
            <a:ext cx="7219954" cy="1828801"/>
          </a:xfrm>
        </p:spPr>
        <p:txBody>
          <a:bodyPr>
            <a:normAutofit/>
          </a:bodyPr>
          <a:lstStyle/>
          <a:p>
            <a:r>
              <a:rPr lang="en-TT" sz="4800"/>
              <a:t>CSEC Office Administration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307C54-32A5-4926-925B-307A241D72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80733" y="3903138"/>
            <a:ext cx="7219954" cy="104986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TT" sz="1500">
                <a:solidFill>
                  <a:srgbClr val="81AB95"/>
                </a:solidFill>
              </a:rPr>
              <a:t>Section IX: Accounts and Financial Services</a:t>
            </a:r>
          </a:p>
          <a:p>
            <a:pPr>
              <a:lnSpc>
                <a:spcPct val="100000"/>
              </a:lnSpc>
            </a:pPr>
            <a:r>
              <a:rPr lang="en-TT" sz="1500">
                <a:solidFill>
                  <a:srgbClr val="81AB95"/>
                </a:solidFill>
              </a:rPr>
              <a:t>Lesson 10 – Prepare Petty Cash Records</a:t>
            </a:r>
          </a:p>
          <a:p>
            <a:pPr>
              <a:lnSpc>
                <a:spcPct val="100000"/>
              </a:lnSpc>
            </a:pPr>
            <a:r>
              <a:rPr lang="en-TT" sz="1500">
                <a:solidFill>
                  <a:srgbClr val="81AB95"/>
                </a:solidFill>
              </a:rPr>
              <a:t>Lesson time – 60 mins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8C1D8F-293B-4C84-B457-674DAFF75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CPDD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364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1E70A317-DCED-4E80-AA2D-467D8702E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A688E40D-CC69-4A57-930C-1594331CC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791" y="835383"/>
            <a:ext cx="3382832" cy="349954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200"/>
              <a:t>Prepare Petty Cash Records</a:t>
            </a:r>
            <a:br>
              <a:rPr lang="en-US" sz="4200"/>
            </a:br>
            <a:endParaRPr lang="en-US" sz="42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6D87845-294F-40CB-BC48-46455460D2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5671" y="0"/>
            <a:ext cx="753632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80D06D-69FD-4D83-B33D-D2FC21F9AA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072" t="27691" r="43452" b="26996"/>
          <a:stretch/>
        </p:blipFill>
        <p:spPr>
          <a:xfrm>
            <a:off x="4609965" y="1291771"/>
            <a:ext cx="7380356" cy="4136572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3F56FD2-570B-4161-B6CB-EA49BC83F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CPDD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844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items on a wooden table&#10;&#10;Description automatically generated">
            <a:extLst>
              <a:ext uri="{FF2B5EF4-FFF2-40B4-BE49-F238E27FC236}">
                <a16:creationId xmlns:a16="http://schemas.microsoft.com/office/drawing/2014/main" id="{B597AA0B-57E1-4C05-B7AF-C0A3C49D49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6139" b="15736"/>
          <a:stretch/>
        </p:blipFill>
        <p:spPr>
          <a:xfrm>
            <a:off x="1" y="10"/>
            <a:ext cx="12192000" cy="6857990"/>
          </a:xfrm>
          <a:prstGeom prst="rect">
            <a:avLst/>
          </a:prstGeom>
        </p:spPr>
      </p:pic>
      <p:sp useBgFill="1">
        <p:nvSpPr>
          <p:cNvPr id="11" name="Freeform 5">
            <a:extLst>
              <a:ext uri="{FF2B5EF4-FFF2-40B4-BE49-F238E27FC236}">
                <a16:creationId xmlns:a16="http://schemas.microsoft.com/office/drawing/2014/main" id="{37D54B6C-87D0-4C03-8335-3955179D2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-118536" y="1371603"/>
            <a:ext cx="5624423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4CECE0-765D-42F3-82A2-B9E7574B5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845388"/>
            <a:ext cx="3596420" cy="979016"/>
          </a:xfrm>
        </p:spPr>
        <p:txBody>
          <a:bodyPr anchor="b">
            <a:normAutofit/>
          </a:bodyPr>
          <a:lstStyle/>
          <a:p>
            <a:pPr algn="l"/>
            <a:r>
              <a:rPr lang="en-TT" sz="2400" dirty="0"/>
              <a:t>Resources to Complete the Lesson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1D0B34-FBEA-42DA-B4EC-8F00D5D80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968237"/>
            <a:ext cx="3531684" cy="3679189"/>
          </a:xfrm>
        </p:spPr>
        <p:txBody>
          <a:bodyPr anchor="t">
            <a:normAutofit lnSpcReduction="10000"/>
          </a:bodyPr>
          <a:lstStyle/>
          <a:p>
            <a:r>
              <a:rPr lang="en-TT" sz="2400" dirty="0"/>
              <a:t>Note book</a:t>
            </a:r>
          </a:p>
          <a:p>
            <a:r>
              <a:rPr lang="en-TT" sz="2400" dirty="0"/>
              <a:t>Pens – red, blue or black</a:t>
            </a:r>
          </a:p>
          <a:p>
            <a:r>
              <a:rPr lang="en-TT" sz="2400" dirty="0"/>
              <a:t>Pencils</a:t>
            </a:r>
          </a:p>
          <a:p>
            <a:r>
              <a:rPr lang="en-TT" sz="2400" dirty="0"/>
              <a:t>Ruler</a:t>
            </a:r>
          </a:p>
          <a:p>
            <a:r>
              <a:rPr lang="en-TT" sz="2400" dirty="0"/>
              <a:t>Eraser</a:t>
            </a:r>
          </a:p>
          <a:p>
            <a:r>
              <a:rPr lang="en-TT" sz="2400" dirty="0"/>
              <a:t>Calculator</a:t>
            </a:r>
          </a:p>
          <a:p>
            <a:endParaRPr lang="en-TT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725EBC-F81B-447F-AB4F-0C02BA1C515D}"/>
              </a:ext>
            </a:extLst>
          </p:cNvPr>
          <p:cNvSpPr txBox="1"/>
          <p:nvPr/>
        </p:nvSpPr>
        <p:spPr>
          <a:xfrm>
            <a:off x="9673363" y="6657945"/>
            <a:ext cx="251863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TT" sz="700">
                <a:solidFill>
                  <a:srgbClr val="FFFFFF"/>
                </a:solidFill>
                <a:hlinkClick r:id="rId4" tooltip="https://news.schoolsdo.org/2017/08/need-or-have-supplies-for-students-see-melissa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TT" sz="700">
                <a:solidFill>
                  <a:srgbClr val="FFFFFF"/>
                </a:solidFill>
              </a:rPr>
              <a:t> by Unknown Author is licensed under </a:t>
            </a:r>
            <a:r>
              <a:rPr lang="en-TT" sz="700">
                <a:solidFill>
                  <a:srgbClr val="FFFFFF"/>
                </a:solidFill>
                <a:hlinkClick r:id="rId5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TT" sz="700">
              <a:solidFill>
                <a:srgbClr val="FFFFFF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2BA6B9-55F8-4D07-AA45-93C3A4CBA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CPDD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379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B7274-FD1B-4684-B142-CEEACD723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/>
              <a:t>Video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EB590-DF66-4CC3-AE83-5784F3AF7D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23925" y="2096086"/>
            <a:ext cx="4846711" cy="3603035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en-TT" dirty="0"/>
              <a:t>After you have watched the video answer the following questions in your notebook.</a:t>
            </a:r>
          </a:p>
          <a:p>
            <a:r>
              <a:rPr lang="en-TT" dirty="0">
                <a:effectLst/>
              </a:rPr>
              <a:t>Define the term Petty  Cash</a:t>
            </a:r>
          </a:p>
          <a:p>
            <a:r>
              <a:rPr lang="en-TT" dirty="0">
                <a:effectLst/>
              </a:rPr>
              <a:t>List 3 Examples of minor petty cash expenses</a:t>
            </a:r>
          </a:p>
          <a:p>
            <a:pPr lvl="0"/>
            <a:r>
              <a:rPr lang="en-TT" dirty="0">
                <a:effectLst/>
              </a:rPr>
              <a:t>Define the following terms:</a:t>
            </a:r>
          </a:p>
          <a:p>
            <a:pPr lvl="0"/>
            <a:r>
              <a:rPr lang="en-TT" dirty="0">
                <a:effectLst/>
              </a:rPr>
              <a:t>Receipts, Disbursements ,Voucher, Float, Imprest, Restore imprest</a:t>
            </a:r>
          </a:p>
          <a:p>
            <a:pPr marL="36900" indent="0">
              <a:buNone/>
            </a:pPr>
            <a:endParaRPr lang="en-TT" dirty="0"/>
          </a:p>
        </p:txBody>
      </p:sp>
      <p:pic>
        <p:nvPicPr>
          <p:cNvPr id="5" name="Online Media 4" title="Petty Cash - Office Administration">
            <a:hlinkClick r:id="" action="ppaction://media"/>
            <a:extLst>
              <a:ext uri="{FF2B5EF4-FFF2-40B4-BE49-F238E27FC236}">
                <a16:creationId xmlns:a16="http://schemas.microsoft.com/office/drawing/2014/main" id="{78EA49B6-0EB7-4405-ABAC-AC56098CB86D}"/>
              </a:ext>
            </a:extLst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410325" y="2520950"/>
            <a:ext cx="4857750" cy="273208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2CC57F-B793-439E-BC81-4C3FF63D0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CPDD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12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3DCA02AC-080E-4A34-8270-3EF56B425A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44432" b="1709"/>
          <a:stretch/>
        </p:blipFill>
        <p:spPr>
          <a:xfrm>
            <a:off x="1" y="10"/>
            <a:ext cx="12192000" cy="6857990"/>
          </a:xfrm>
          <a:prstGeom prst="rect">
            <a:avLst/>
          </a:prstGeom>
        </p:spPr>
      </p:pic>
      <p:sp useBgFill="1">
        <p:nvSpPr>
          <p:cNvPr id="15" name="Freeform 5">
            <a:extLst>
              <a:ext uri="{FF2B5EF4-FFF2-40B4-BE49-F238E27FC236}">
                <a16:creationId xmlns:a16="http://schemas.microsoft.com/office/drawing/2014/main" id="{37D54B6C-87D0-4C03-8335-3955179D2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-118536" y="1371603"/>
            <a:ext cx="5624423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A2F4BB8-513C-4218-9ACE-CE4704BE2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845388"/>
            <a:ext cx="3596420" cy="979016"/>
          </a:xfrm>
        </p:spPr>
        <p:txBody>
          <a:bodyPr anchor="b">
            <a:normAutofit/>
          </a:bodyPr>
          <a:lstStyle/>
          <a:p>
            <a:pPr algn="l"/>
            <a:r>
              <a:rPr lang="en-TT" sz="2400"/>
              <a:t>Lets Review Petty Cash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6878BB5-568F-4290-84ED-D596503B96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968237"/>
            <a:ext cx="3531684" cy="3679189"/>
          </a:xfrm>
        </p:spPr>
        <p:txBody>
          <a:bodyPr anchor="t">
            <a:normAutofit/>
          </a:bodyPr>
          <a:lstStyle/>
          <a:p>
            <a:r>
              <a:rPr lang="en-TT" sz="1600"/>
              <a:t>Utilise the lesson 10 worksheet to review the concepts explored in this lesson.</a:t>
            </a:r>
          </a:p>
          <a:p>
            <a:r>
              <a:rPr lang="en-TT" sz="1600"/>
              <a:t>Remember to time yourself</a:t>
            </a:r>
          </a:p>
          <a:p>
            <a:r>
              <a:rPr lang="en-TT" sz="1600"/>
              <a:t>Check your answers using the lesson 10 answer sheet</a:t>
            </a:r>
          </a:p>
          <a:p>
            <a:r>
              <a:rPr lang="en-TT" sz="1600"/>
              <a:t>Good luck!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B95ABE-4588-4B5E-8B19-F6CBDEB30E43}"/>
              </a:ext>
            </a:extLst>
          </p:cNvPr>
          <p:cNvSpPr txBox="1"/>
          <p:nvPr/>
        </p:nvSpPr>
        <p:spPr>
          <a:xfrm>
            <a:off x="9836869" y="6657945"/>
            <a:ext cx="235513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TT" sz="700">
                <a:solidFill>
                  <a:srgbClr val="FFFFFF"/>
                </a:solidFill>
                <a:hlinkClick r:id="rId4" tooltip="https://en.wikipedia.org/wiki/File:Symbol_merge_review.sv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TT" sz="700">
                <a:solidFill>
                  <a:srgbClr val="FFFFFF"/>
                </a:solidFill>
              </a:rPr>
              <a:t> by Unknown Author is licensed under </a:t>
            </a:r>
            <a:r>
              <a:rPr lang="en-TT" sz="700">
                <a:solidFill>
                  <a:srgbClr val="FFFFFF"/>
                </a:solidFill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TT" sz="700">
              <a:solidFill>
                <a:srgbClr val="FFFFFF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97734C-167A-4D75-8C10-E583746B5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CPDD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481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F2017-372F-4D56-A8B0-17785D71C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br>
              <a:rPr lang="en-TT" sz="4100" dirty="0"/>
            </a:br>
            <a:r>
              <a:rPr lang="en-TT" sz="4100" dirty="0"/>
              <a:t>References</a:t>
            </a:r>
          </a:p>
        </p:txBody>
      </p:sp>
      <p:pic>
        <p:nvPicPr>
          <p:cNvPr id="4" name="Picture 3" descr="A picture containing table, indoor, desk, small&#10;&#10;Description automatically generated">
            <a:extLst>
              <a:ext uri="{FF2B5EF4-FFF2-40B4-BE49-F238E27FC236}">
                <a16:creationId xmlns:a16="http://schemas.microsoft.com/office/drawing/2014/main" id="{6F2F23F1-8E11-4F2F-A5B5-09A892A00D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5254" r="14519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9D62A94-5D6B-4AA4-9224-4005266204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8196722"/>
              </p:ext>
            </p:extLst>
          </p:nvPr>
        </p:nvGraphicFramePr>
        <p:xfrm>
          <a:off x="4965431" y="2438400"/>
          <a:ext cx="6586489" cy="3785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CFE446-9B30-437C-89E1-577C05137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CPDD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6980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AnalogousFromLightSeedLeftStep">
      <a:dk1>
        <a:srgbClr val="000000"/>
      </a:dk1>
      <a:lt1>
        <a:srgbClr val="FFFFFF"/>
      </a:lt1>
      <a:dk2>
        <a:srgbClr val="413124"/>
      </a:dk2>
      <a:lt2>
        <a:srgbClr val="E8E2E5"/>
      </a:lt2>
      <a:accent1>
        <a:srgbClr val="81AB95"/>
      </a:accent1>
      <a:accent2>
        <a:srgbClr val="76AD79"/>
      </a:accent2>
      <a:accent3>
        <a:srgbClr val="8EA980"/>
      </a:accent3>
      <a:accent4>
        <a:srgbClr val="9BA672"/>
      </a:accent4>
      <a:accent5>
        <a:srgbClr val="A9A180"/>
      </a:accent5>
      <a:accent6>
        <a:srgbClr val="BA967F"/>
      </a:accent6>
      <a:hlink>
        <a:srgbClr val="AE698E"/>
      </a:hlink>
      <a:folHlink>
        <a:srgbClr val="7F7F7F"/>
      </a:folHlink>
    </a:clrScheme>
    <a:fontScheme name="Slate">
      <a:majorFont>
        <a:latin typeface="Georgia Pro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Dubai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209</Words>
  <Application>Microsoft Office PowerPoint</Application>
  <PresentationFormat>Widescreen</PresentationFormat>
  <Paragraphs>34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</vt:lpstr>
      <vt:lpstr>Dubai</vt:lpstr>
      <vt:lpstr>Georgia Pro</vt:lpstr>
      <vt:lpstr>Wingdings 2</vt:lpstr>
      <vt:lpstr>SlateVTI</vt:lpstr>
      <vt:lpstr>CSEC Office Administration</vt:lpstr>
      <vt:lpstr>Prepare Petty Cash Records </vt:lpstr>
      <vt:lpstr>Resources to Complete the Lesson</vt:lpstr>
      <vt:lpstr>Video Presentation</vt:lpstr>
      <vt:lpstr>Lets Review Petty Cash</vt:lpstr>
      <vt:lpstr> 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CSEC Office Administration</dc:title>
  <dc:creator>Roxanne Phillip</dc:creator>
  <cp:lastModifiedBy>Roxanne Phillip</cp:lastModifiedBy>
  <cp:revision>4</cp:revision>
  <dcterms:created xsi:type="dcterms:W3CDTF">2020-05-13T20:49:38Z</dcterms:created>
  <dcterms:modified xsi:type="dcterms:W3CDTF">2020-05-17T21:35:33Z</dcterms:modified>
</cp:coreProperties>
</file>