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6" r:id="rId9"/>
    <p:sldId id="265" r:id="rId10"/>
    <p:sldId id="262" r:id="rId11"/>
    <p:sldId id="267" r:id="rId12"/>
    <p:sldId id="268" r:id="rId13"/>
    <p:sldId id="269" r:id="rId14"/>
    <p:sldId id="263" r:id="rId15"/>
    <p:sldId id="271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6104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3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7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6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8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0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8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46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6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4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call-center-phone-service-help-1026461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KazF-42CP0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aKazF-42CP0?feature=oembed" TargetMode="Externa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3rFR-LiFq_U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3rFR-LiFq_U?feature=oembed" TargetMode="Externa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jSw6mij-E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surveymonkey.com/r/GBWFPT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://edm310.blogspot.com/2010_10_01_archive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q65EmDpBA0" TargetMode="External"/><Relationship Id="rId2" Type="http://schemas.openxmlformats.org/officeDocument/2006/relationships/hyperlink" Target="https://youtu.be/6jSw6mij-E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aKazF-42CP0" TargetMode="External"/><Relationship Id="rId5" Type="http://schemas.openxmlformats.org/officeDocument/2006/relationships/hyperlink" Target="https://youtu.be/wY8Ca2ue6dM" TargetMode="External"/><Relationship Id="rId4" Type="http://schemas.openxmlformats.org/officeDocument/2006/relationships/hyperlink" Target="https://youtu.be/Kch4ai9yL1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surveymonkey.com/r/GBWFPT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q65EmDpBA0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gYCjmaDn0O4?feature=oembed" TargetMode="Externa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ch4ai9yL1g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Kch4ai9yL1g?start=48&amp;feature=oembed" TargetMode="Externa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Y8Ca2ue6dM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wY8Ca2ue6dM?feature=oembed" TargetMode="Externa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sitting, holding, yellow, white&#10;&#10;Description automatically generated">
            <a:extLst>
              <a:ext uri="{FF2B5EF4-FFF2-40B4-BE49-F238E27FC236}">
                <a16:creationId xmlns:a16="http://schemas.microsoft.com/office/drawing/2014/main" id="{7A2CBCEA-8272-4822-9054-383F64DE17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28079" r="9089" b="-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51CB78-A00C-4281-AE71-10FB5468C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en-TT" sz="4400"/>
              <a:t>CVQ General Office Administration Level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EC237-BFE1-4A34-885A-32A95868F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TT" sz="1600" dirty="0"/>
              <a:t>BSBCOR0161A – Handle Telephone Calls</a:t>
            </a:r>
          </a:p>
          <a:p>
            <a:pPr>
              <a:lnSpc>
                <a:spcPct val="100000"/>
              </a:lnSpc>
            </a:pPr>
            <a:r>
              <a:rPr lang="en-TT" sz="1600" dirty="0"/>
              <a:t>Time: 60 minutes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058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D5AC7-0A9E-4156-8DE8-62C4574F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Practical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8E3D9-D2CF-412E-9A3A-351C9AD812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TT" dirty="0"/>
              <a:t>Click the </a:t>
            </a:r>
            <a:r>
              <a:rPr lang="en-TT" dirty="0">
                <a:hlinkClick r:id="rId3"/>
              </a:rPr>
              <a:t>link</a:t>
            </a:r>
            <a:r>
              <a:rPr lang="en-TT" dirty="0"/>
              <a:t> to view the video.</a:t>
            </a:r>
          </a:p>
          <a:p>
            <a:r>
              <a:rPr lang="en-TT" dirty="0"/>
              <a:t>Engage in a role play with a friend to practice answering the telephone</a:t>
            </a:r>
          </a:p>
          <a:p>
            <a:r>
              <a:rPr lang="en-TT" dirty="0"/>
              <a:t>Design a message pad to take the message</a:t>
            </a:r>
          </a:p>
        </p:txBody>
      </p:sp>
      <p:pic>
        <p:nvPicPr>
          <p:cNvPr id="5" name="Online Media 4" title="Taking and Leaving a Message at a Company ￰ﾟﾓﾞ Business English Speaking Practice">
            <a:hlinkClick r:id="" action="ppaction://media"/>
            <a:extLst>
              <a:ext uri="{FF2B5EF4-FFF2-40B4-BE49-F238E27FC236}">
                <a16:creationId xmlns:a16="http://schemas.microsoft.com/office/drawing/2014/main" id="{058AB55B-2042-4DA7-B43B-435EAA2282EE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345238" y="2935288"/>
            <a:ext cx="4938712" cy="277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7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81C615-1882-4B57-A22A-AB388A778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TT" dirty="0"/>
              <a:t>Answering, Recording &amp; Transcribing Messages - Things to Note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CA0212-98F2-4E24-9A16-11A545A26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dirty="0"/>
              <a:t>Messages must be recorded accurately, uncertainties should be clarified and messages must be passed on to the correct person promptly.</a:t>
            </a:r>
          </a:p>
          <a:p>
            <a:r>
              <a:rPr lang="en-TT" dirty="0"/>
              <a:t>Recorded messages must be accurately transcribed, urgent messages identified and all messages passed to the correct individual promptly.</a:t>
            </a:r>
          </a:p>
          <a:p>
            <a:r>
              <a:rPr lang="en-TT" dirty="0"/>
              <a:t>Messages must be legible and accurate.</a:t>
            </a:r>
          </a:p>
          <a:p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1704066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D6FBB9D-1CAA-4D05-AB33-BABDFE17B8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4727B71-B4B6-4823-80A1-68C40B4751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A6DB05-9FB5-4B07-8675-74C23D4FD8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413075-59E7-4DC7-B9DB-41609C79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978619"/>
            <a:ext cx="3410712" cy="11064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/>
              <a:t>Making Telephone Calls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1F16432-0E8A-4828-AB8F-57E75767FB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252870"/>
            <a:ext cx="3412219" cy="356025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/>
              <a:t>Click the </a:t>
            </a:r>
            <a:r>
              <a:rPr lang="en-US" sz="1700">
                <a:hlinkClick r:id="rId3"/>
              </a:rPr>
              <a:t>link</a:t>
            </a:r>
            <a:r>
              <a:rPr lang="en-US" sz="1700"/>
              <a:t> to view the video</a:t>
            </a:r>
          </a:p>
          <a:p>
            <a:r>
              <a:rPr lang="en-US" sz="1700"/>
              <a:t>Draw a table outlining the procedures to follow when making a telephone call</a:t>
            </a:r>
          </a:p>
        </p:txBody>
      </p:sp>
      <p:pic>
        <p:nvPicPr>
          <p:cNvPr id="7" name="Online Media 6" title="The DO￢ﾀﾙs &amp; DON￢ﾀﾙTs of PHONE Etiquette">
            <a:hlinkClick r:id="" action="ppaction://media"/>
            <a:extLst>
              <a:ext uri="{FF2B5EF4-FFF2-40B4-BE49-F238E27FC236}">
                <a16:creationId xmlns:a16="http://schemas.microsoft.com/office/drawing/2014/main" id="{C0D91A89-F9CE-46EC-B9F1-0906E6932A5B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20640" y="1506474"/>
            <a:ext cx="6656832" cy="374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15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2DF4A6-71F1-4B8C-964B-C933DD53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Making Telephone Calls – Things to Note!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C1967D-86E5-4614-85CE-25D20A0FE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TT" dirty="0"/>
              <a:t>Determine the name and number of person to be called and purpose of the call in advance</a:t>
            </a:r>
          </a:p>
          <a:p>
            <a:r>
              <a:rPr lang="en-TT" dirty="0"/>
              <a:t>Place the call in accordance with organizational procedures.</a:t>
            </a:r>
          </a:p>
          <a:p>
            <a:r>
              <a:rPr lang="en-TT" dirty="0"/>
              <a:t>Bring conversation to a suitable conclusion and restate relevant points.</a:t>
            </a:r>
          </a:p>
          <a:p>
            <a:r>
              <a:rPr lang="en-TT" dirty="0"/>
              <a:t>Transmit information correctly and efficiently</a:t>
            </a:r>
          </a:p>
          <a:p>
            <a:r>
              <a:rPr lang="en-TT" dirty="0"/>
              <a:t>Ensure that the customer is satisfied with the telephone exchange.</a:t>
            </a:r>
          </a:p>
        </p:txBody>
      </p:sp>
    </p:spTree>
    <p:extLst>
      <p:ext uri="{BB962C8B-B14F-4D97-AF65-F5344CB8AC3E}">
        <p14:creationId xmlns:p14="http://schemas.microsoft.com/office/powerpoint/2010/main" val="1214225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DDBB7-C38D-428D-A99C-D1BBDA4A0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Let’s Review Handle Telephone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9E583-355A-4DE7-9527-9FC5EC60B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dirty="0"/>
              <a:t>Watch the </a:t>
            </a:r>
            <a:r>
              <a:rPr lang="en-TT" dirty="0">
                <a:hlinkClick r:id="rId2"/>
              </a:rPr>
              <a:t>video</a:t>
            </a:r>
            <a:r>
              <a:rPr lang="en-TT" dirty="0"/>
              <a:t> and list all the things the receptionist is doing wrong.</a:t>
            </a:r>
          </a:p>
          <a:p>
            <a:r>
              <a:rPr lang="en-TT" dirty="0"/>
              <a:t>Use the worksheet to review the lesson concepts.</a:t>
            </a:r>
          </a:p>
          <a:p>
            <a:r>
              <a:rPr lang="en-TT" dirty="0"/>
              <a:t>Use the answer key for this lesson to correct your yourself.</a:t>
            </a:r>
          </a:p>
          <a:p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3730266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6A3D3E-2598-4C90-9C73-0DC6BD6FD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443154" cy="1087819"/>
          </a:xfrm>
        </p:spPr>
        <p:txBody>
          <a:bodyPr anchor="b">
            <a:normAutofit/>
          </a:bodyPr>
          <a:lstStyle/>
          <a:p>
            <a:r>
              <a:rPr lang="en-TT" sz="3100"/>
              <a:t>Self Assessment – Handle Telephone Calls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DEE5C-C3E9-4569-8358-6E28D837F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684095"/>
            <a:ext cx="4443154" cy="3492868"/>
          </a:xfrm>
        </p:spPr>
        <p:txBody>
          <a:bodyPr>
            <a:normAutofit/>
          </a:bodyPr>
          <a:lstStyle/>
          <a:p>
            <a:r>
              <a:rPr lang="en-TT" sz="1700"/>
              <a:t>Click the </a:t>
            </a:r>
            <a:r>
              <a:rPr lang="en-TT" sz="1700">
                <a:hlinkClick r:id="rId2"/>
              </a:rPr>
              <a:t>link</a:t>
            </a:r>
            <a:r>
              <a:rPr lang="en-TT" sz="1700"/>
              <a:t> to determine if you can Handle Telephone Calls!</a:t>
            </a:r>
          </a:p>
          <a:p>
            <a:r>
              <a:rPr lang="en-TT" sz="1700"/>
              <a:t>If you have answered all the questions correctly you have been deemed competent!</a:t>
            </a:r>
          </a:p>
          <a:p>
            <a:pPr marL="0" indent="0">
              <a:buNone/>
            </a:pPr>
            <a:endParaRPr lang="en-TT" sz="1700" dirty="0"/>
          </a:p>
        </p:txBody>
      </p:sp>
      <p:pic>
        <p:nvPicPr>
          <p:cNvPr id="5" name="Picture 4" descr="A picture containing drawing, table&#10;&#10;Description automatically generated">
            <a:extLst>
              <a:ext uri="{FF2B5EF4-FFF2-40B4-BE49-F238E27FC236}">
                <a16:creationId xmlns:a16="http://schemas.microsoft.com/office/drawing/2014/main" id="{23052D30-91FC-486E-A1A8-BDEA94FFB6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t="9658" b="2875"/>
          <a:stretch/>
        </p:blipFill>
        <p:spPr>
          <a:xfrm>
            <a:off x="5385816" y="743211"/>
            <a:ext cx="6440424" cy="53162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66153A-A2C0-4202-BF6A-81EE601E2131}"/>
              </a:ext>
            </a:extLst>
          </p:cNvPr>
          <p:cNvSpPr txBox="1"/>
          <p:nvPr/>
        </p:nvSpPr>
        <p:spPr>
          <a:xfrm>
            <a:off x="9057533" y="5859380"/>
            <a:ext cx="2768707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TT" sz="700">
                <a:solidFill>
                  <a:srgbClr val="FFFFFF"/>
                </a:solidFill>
                <a:hlinkClick r:id="rId4" tooltip="http://edm310.blogspot.com/2010_10_01_archive.html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TT" sz="700">
                <a:solidFill>
                  <a:srgbClr val="FFFFFF"/>
                </a:solidFill>
              </a:rPr>
              <a:t> by Unknown Author is licensed under </a:t>
            </a:r>
            <a:r>
              <a:rPr lang="en-TT" sz="700">
                <a:solidFill>
                  <a:srgbClr val="FFFFFF"/>
                </a:solidFill>
                <a:hlinkClick r:id="rId5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BY-SA-NC</a:t>
            </a:r>
            <a:endParaRPr lang="en-TT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047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0A769-29BB-4521-9688-CF3C1968C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7CBCC-E01F-43A1-B735-FE27FE9EE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TT" dirty="0"/>
              <a:t>CVQ General Office Administration Standards retrieved from </a:t>
            </a:r>
            <a:r>
              <a:rPr lang="fr-FR" dirty="0"/>
              <a:t>- National Training </a:t>
            </a:r>
            <a:r>
              <a:rPr lang="fr-FR" dirty="0" smtClean="0"/>
              <a:t>Agency www.ntarestore.org </a:t>
            </a:r>
            <a:endParaRPr lang="en-TT" dirty="0">
              <a:hlinkClick r:id="rId2"/>
            </a:endParaRPr>
          </a:p>
          <a:p>
            <a:r>
              <a:rPr lang="en-TT" dirty="0">
                <a:hlinkClick r:id="rId2"/>
              </a:rPr>
              <a:t>https://youtu.be/6jSw6mij-EI</a:t>
            </a:r>
            <a:endParaRPr lang="en-TT" dirty="0"/>
          </a:p>
          <a:p>
            <a:r>
              <a:rPr lang="en-TT" dirty="0">
                <a:hlinkClick r:id="rId3"/>
              </a:rPr>
              <a:t>https://youtu.be/Nq65EmDpBA0</a:t>
            </a:r>
            <a:endParaRPr lang="en-TT" dirty="0"/>
          </a:p>
          <a:p>
            <a:r>
              <a:rPr lang="en-TT" dirty="0">
                <a:hlinkClick r:id="rId4"/>
              </a:rPr>
              <a:t>https://youtu.be/Kch4ai9yL1g</a:t>
            </a:r>
            <a:endParaRPr lang="en-TT" dirty="0"/>
          </a:p>
          <a:p>
            <a:r>
              <a:rPr lang="en-TT" dirty="0">
                <a:hlinkClick r:id="rId5"/>
              </a:rPr>
              <a:t>https://youtu.be/wY8Ca2ue6dM</a:t>
            </a:r>
            <a:endParaRPr lang="en-TT" dirty="0"/>
          </a:p>
          <a:p>
            <a:r>
              <a:rPr lang="en-TT" dirty="0">
                <a:hlinkClick r:id="rId6"/>
              </a:rPr>
              <a:t>https://youtu.be/aKazF-42CP0</a:t>
            </a:r>
            <a:endParaRPr lang="en-TT" dirty="0"/>
          </a:p>
          <a:p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1308462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8120-83E0-43E5-81A2-1F5BBF548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Competency Descriptor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4E3D9-C5DB-404B-A1EF-D1245C6B9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TT" dirty="0"/>
              <a:t>This unit deals with telephone techniques in answering and receiving calls to disseminate and receive information for smooth flowing of communication in an organization.</a:t>
            </a:r>
          </a:p>
          <a:p>
            <a:pPr marL="0" indent="0">
              <a:buNone/>
            </a:pPr>
            <a:r>
              <a:rPr lang="en-TT" b="1" dirty="0"/>
              <a:t>Elements of competency</a:t>
            </a:r>
          </a:p>
          <a:p>
            <a:r>
              <a:rPr lang="en-TT" dirty="0"/>
              <a:t>Receive telephone calls</a:t>
            </a:r>
          </a:p>
          <a:p>
            <a:r>
              <a:rPr lang="en-TT" dirty="0"/>
              <a:t>Analyse calls and route appropriately</a:t>
            </a:r>
          </a:p>
          <a:p>
            <a:r>
              <a:rPr lang="en-TT" dirty="0"/>
              <a:t>Answering, recording &amp; transcribing messages</a:t>
            </a:r>
          </a:p>
          <a:p>
            <a:r>
              <a:rPr lang="en-TT" dirty="0"/>
              <a:t>Making telephone calls</a:t>
            </a:r>
          </a:p>
          <a:p>
            <a:r>
              <a:rPr lang="en-TT" dirty="0"/>
              <a:t>Adhere to confidentiality, security &amp; equipment care procedures</a:t>
            </a:r>
          </a:p>
        </p:txBody>
      </p:sp>
    </p:spTree>
    <p:extLst>
      <p:ext uri="{BB962C8B-B14F-4D97-AF65-F5344CB8AC3E}">
        <p14:creationId xmlns:p14="http://schemas.microsoft.com/office/powerpoint/2010/main" val="13988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C4C7A2-F89E-4A39-BEA7-F52444C4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</p:spPr>
        <p:txBody>
          <a:bodyPr anchor="b">
            <a:normAutofit/>
          </a:bodyPr>
          <a:lstStyle/>
          <a:p>
            <a:r>
              <a:rPr lang="en-TT" sz="4400"/>
              <a:t>Self Assessment - Handle Telephone Calls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D228B-E1F2-48F7-9848-787FF5447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355848"/>
            <a:ext cx="6268770" cy="2825496"/>
          </a:xfrm>
        </p:spPr>
        <p:txBody>
          <a:bodyPr>
            <a:normAutofit/>
          </a:bodyPr>
          <a:lstStyle/>
          <a:p>
            <a:r>
              <a:rPr lang="en-TT" sz="1800" dirty="0"/>
              <a:t>Click the </a:t>
            </a:r>
            <a:r>
              <a:rPr lang="en-TT" sz="1800" dirty="0">
                <a:hlinkClick r:id="rId2"/>
              </a:rPr>
              <a:t>link</a:t>
            </a:r>
            <a:r>
              <a:rPr lang="en-TT" sz="1800" dirty="0"/>
              <a:t> to determine if you can Handle Telephone Calls!</a:t>
            </a:r>
          </a:p>
          <a:p>
            <a:r>
              <a:rPr lang="en-TT" sz="1800" dirty="0"/>
              <a:t>If you are unable to answer all the questions then the information in this lesson will help you to develop your competency in answering the business telephone.</a:t>
            </a:r>
          </a:p>
        </p:txBody>
      </p:sp>
      <p:pic>
        <p:nvPicPr>
          <p:cNvPr id="7" name="Graphic 6" descr="Speaker Phone">
            <a:extLst>
              <a:ext uri="{FF2B5EF4-FFF2-40B4-BE49-F238E27FC236}">
                <a16:creationId xmlns:a16="http://schemas.microsoft.com/office/drawing/2014/main" id="{7F7B452D-6CC6-4F0C-9E46-9C357192C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494066" y="1272395"/>
            <a:ext cx="4237686" cy="423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1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A5D93-E40D-42EF-8E7A-005D90CB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Receive Telephone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B751-8D99-4080-A9BD-1933466DA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TT" dirty="0" smtClean="0"/>
              <a:t>Telephones </a:t>
            </a:r>
            <a:r>
              <a:rPr lang="en-TT" dirty="0"/>
              <a:t>are essential </a:t>
            </a:r>
            <a:r>
              <a:rPr lang="en-TT" dirty="0" smtClean="0"/>
              <a:t>to</a:t>
            </a:r>
            <a:r>
              <a:rPr lang="en-TT" dirty="0" smtClean="0"/>
              <a:t> </a:t>
            </a:r>
            <a:r>
              <a:rPr lang="en-TT" dirty="0"/>
              <a:t>modern </a:t>
            </a:r>
            <a:r>
              <a:rPr lang="en-TT" dirty="0" smtClean="0"/>
              <a:t>offices </a:t>
            </a:r>
            <a:r>
              <a:rPr lang="en-TT" dirty="0"/>
              <a:t>because they are the considered the cheapest and quickest means of communication.   Communication via the telephone can be classified as oral or verbal communication.  </a:t>
            </a:r>
          </a:p>
          <a:p>
            <a:r>
              <a:rPr lang="en-TT" dirty="0"/>
              <a:t>Telephone calls must be answered courteously and promptly using approved organization style</a:t>
            </a:r>
          </a:p>
        </p:txBody>
      </p:sp>
    </p:spTree>
    <p:extLst>
      <p:ext uri="{BB962C8B-B14F-4D97-AF65-F5344CB8AC3E}">
        <p14:creationId xmlns:p14="http://schemas.microsoft.com/office/powerpoint/2010/main" val="261768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69C2F4-4870-4FF9-8262-D104BDBDD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Telephone Etiquette – Do’s and Don’ts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8118-6014-455B-B43D-36C29A5B29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7981" y="4872922"/>
            <a:ext cx="3933306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dirty="0"/>
              <a:t>Look at the </a:t>
            </a:r>
            <a:r>
              <a:rPr lang="en-US" sz="2000" dirty="0">
                <a:hlinkClick r:id="rId3"/>
              </a:rPr>
              <a:t>video</a:t>
            </a:r>
            <a:r>
              <a:rPr lang="en-US" sz="2000" dirty="0"/>
              <a:t> and develop a table titled “Telephone Etiquette – Do’s and Don’ts”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nline Media 4" title="When the Phone Rings">
            <a:hlinkClick r:id="" action="ppaction://media"/>
            <a:extLst>
              <a:ext uri="{FF2B5EF4-FFF2-40B4-BE49-F238E27FC236}">
                <a16:creationId xmlns:a16="http://schemas.microsoft.com/office/drawing/2014/main" id="{594C1E45-4E85-4764-A81A-87211260B8FD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864608" y="1427833"/>
            <a:ext cx="6846363" cy="385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84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0AF8-89BA-48B3-8712-569AB110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TT" dirty="0"/>
              <a:t>Receive Telephone Calls - Things to note!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BCE39A-F93D-4898-A420-9C7794805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T" dirty="0"/>
              <a:t>Telephone calls must be answered courteously and promptly using </a:t>
            </a:r>
            <a:r>
              <a:rPr lang="en-TT" dirty="0" smtClean="0"/>
              <a:t>the approved </a:t>
            </a:r>
            <a:r>
              <a:rPr lang="en-TT" dirty="0"/>
              <a:t>organization style.</a:t>
            </a:r>
          </a:p>
          <a:p>
            <a:r>
              <a:rPr lang="en-TT" dirty="0"/>
              <a:t>Callers are correctly identified and requirements accurately established.</a:t>
            </a:r>
          </a:p>
          <a:p>
            <a:r>
              <a:rPr lang="en-TT" dirty="0"/>
              <a:t>The call must be correctly referred to the appropriate individual</a:t>
            </a:r>
          </a:p>
        </p:txBody>
      </p:sp>
    </p:spTree>
    <p:extLst>
      <p:ext uri="{BB962C8B-B14F-4D97-AF65-F5344CB8AC3E}">
        <p14:creationId xmlns:p14="http://schemas.microsoft.com/office/powerpoint/2010/main" val="163169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B03A-0615-4FE1-8603-C15340BA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TT" dirty="0"/>
              <a:t>Analyse Calls and Route Appropriately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9ABD6-FBD0-4610-A86E-CF1F3E8BFA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TT" dirty="0"/>
              <a:t>Look at the </a:t>
            </a:r>
            <a:r>
              <a:rPr lang="en-TT" dirty="0">
                <a:hlinkClick r:id="rId3"/>
              </a:rPr>
              <a:t>video</a:t>
            </a:r>
            <a:r>
              <a:rPr lang="en-TT" dirty="0"/>
              <a:t> and outline the Steps for putting a caller on hold”</a:t>
            </a:r>
          </a:p>
        </p:txBody>
      </p:sp>
      <p:pic>
        <p:nvPicPr>
          <p:cNvPr id="9" name="Online Media 8" title="Training Video: When the Phone Rings. (Going the extra mile.)">
            <a:hlinkClick r:id="" action="ppaction://media"/>
            <a:extLst>
              <a:ext uri="{FF2B5EF4-FFF2-40B4-BE49-F238E27FC236}">
                <a16:creationId xmlns:a16="http://schemas.microsoft.com/office/drawing/2014/main" id="{8B4DCCF2-68EB-44CC-9CC2-B39F10E35BF5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345238" y="2935288"/>
            <a:ext cx="4938712" cy="277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64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BFFE2-F17A-4E8B-AECF-148BB3397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TT" dirty="0"/>
              <a:t>Analyse Calls and Route Appropriately – Things to Note!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A91AD0-5DB7-4F02-AD9A-C76EE5AB0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TT" dirty="0"/>
              <a:t>Non-specific requirements are </a:t>
            </a:r>
            <a:r>
              <a:rPr lang="en-TT" dirty="0" smtClean="0"/>
              <a:t>analysed. The </a:t>
            </a:r>
            <a:r>
              <a:rPr lang="en-TT" dirty="0"/>
              <a:t>appropriate person or department to receive </a:t>
            </a:r>
            <a:r>
              <a:rPr lang="en-TT" dirty="0" smtClean="0"/>
              <a:t>the call </a:t>
            </a:r>
            <a:r>
              <a:rPr lang="en-TT" dirty="0"/>
              <a:t>must </a:t>
            </a:r>
            <a:r>
              <a:rPr lang="en-TT" dirty="0" smtClean="0"/>
              <a:t>be determined</a:t>
            </a:r>
            <a:r>
              <a:rPr lang="en-TT" dirty="0"/>
              <a:t>.</a:t>
            </a:r>
          </a:p>
          <a:p>
            <a:r>
              <a:rPr lang="en-TT" dirty="0"/>
              <a:t>Where specific requests cannot be met, options and alternatives should be identified and offered.</a:t>
            </a:r>
          </a:p>
          <a:p>
            <a:r>
              <a:rPr lang="en-TT" dirty="0"/>
              <a:t>Callers must be given accurate information</a:t>
            </a:r>
          </a:p>
          <a:p>
            <a:r>
              <a:rPr lang="en-TT" dirty="0"/>
              <a:t>Callers should be kept informed of the reasons for any delay in connection.</a:t>
            </a:r>
          </a:p>
          <a:p>
            <a:r>
              <a:rPr lang="en-TT" dirty="0"/>
              <a:t>Callers should be transferred to the correct extension</a:t>
            </a:r>
          </a:p>
          <a:p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222805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D6FBB9D-1CAA-4D05-AB33-BABDFE17B8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4727B71-B4B6-4823-80A1-68C40B4751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A6DB05-9FB5-4B07-8675-74C23D4FD8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D840DE-6F35-40EC-BEF7-13E877455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7" y="978619"/>
            <a:ext cx="3410712" cy="11064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/>
              <a:t>Answering, Recording &amp; Transcribing Messages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E01B7-5F34-4288-8E69-43C695D6A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252870"/>
            <a:ext cx="3412219" cy="356025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/>
              <a:t>Click the </a:t>
            </a:r>
            <a:r>
              <a:rPr lang="en-US" sz="2000" dirty="0">
                <a:hlinkClick r:id="rId3"/>
              </a:rPr>
              <a:t>link</a:t>
            </a:r>
            <a:r>
              <a:rPr lang="en-US" sz="2000" dirty="0"/>
              <a:t> to view the video.</a:t>
            </a:r>
          </a:p>
          <a:p>
            <a:r>
              <a:rPr lang="en-US" sz="2000" dirty="0"/>
              <a:t>After you have listened, transcribe the message for Ms. Proctor. </a:t>
            </a:r>
          </a:p>
          <a:p>
            <a:pPr marL="0" indent="0">
              <a:buNone/>
            </a:pPr>
            <a:r>
              <a:rPr lang="en-US" sz="2000" b="1" dirty="0"/>
              <a:t>Note</a:t>
            </a:r>
            <a:r>
              <a:rPr lang="en-US" sz="2000" dirty="0"/>
              <a:t> – the secretary must sign the message sheet after taking the message.</a:t>
            </a:r>
          </a:p>
        </p:txBody>
      </p:sp>
      <p:pic>
        <p:nvPicPr>
          <p:cNvPr id="5" name="Online Media 4" title="Taking a Telephone Message 1 - Elementary Listening Test">
            <a:hlinkClick r:id="" action="ppaction://media"/>
            <a:extLst>
              <a:ext uri="{FF2B5EF4-FFF2-40B4-BE49-F238E27FC236}">
                <a16:creationId xmlns:a16="http://schemas.microsoft.com/office/drawing/2014/main" id="{87A1AC52-300D-4BF3-BEFD-1FC731E15F7B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20640" y="1506474"/>
            <a:ext cx="6656832" cy="374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7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645</Words>
  <Application>Microsoft Office PowerPoint</Application>
  <PresentationFormat>Widescreen</PresentationFormat>
  <Paragraphs>67</Paragraphs>
  <Slides>16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Avenir Next LT Pro</vt:lpstr>
      <vt:lpstr>Calibri</vt:lpstr>
      <vt:lpstr>AccentBoxVTI</vt:lpstr>
      <vt:lpstr>CVQ General Office Administration Level 1</vt:lpstr>
      <vt:lpstr>Competency Descriptor</vt:lpstr>
      <vt:lpstr>Self Assessment - Handle Telephone Calls </vt:lpstr>
      <vt:lpstr>Receive Telephone Calls</vt:lpstr>
      <vt:lpstr>Telephone Etiquette – Do’s and Don’ts</vt:lpstr>
      <vt:lpstr>Receive Telephone Calls - Things to note!</vt:lpstr>
      <vt:lpstr>Analyse Calls and Route Appropriately</vt:lpstr>
      <vt:lpstr>Analyse Calls and Route Appropriately – Things to Note!</vt:lpstr>
      <vt:lpstr>Answering, Recording &amp; Transcribing Messages</vt:lpstr>
      <vt:lpstr>Practical Activity</vt:lpstr>
      <vt:lpstr>Answering, Recording &amp; Transcribing Messages - Things to Note</vt:lpstr>
      <vt:lpstr>Making Telephone Calls</vt:lpstr>
      <vt:lpstr>Making Telephone Calls – Things to Note!</vt:lpstr>
      <vt:lpstr>Let’s Review Handle Telephone Calls</vt:lpstr>
      <vt:lpstr>Self Assessment – Handle Telephone Calls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CVQ General Office Administration Level 1</dc:title>
  <dc:creator>Roxanne Phillip</dc:creator>
  <cp:lastModifiedBy>Charmaine Gellineau</cp:lastModifiedBy>
  <cp:revision>3</cp:revision>
  <dcterms:created xsi:type="dcterms:W3CDTF">2020-05-27T18:29:33Z</dcterms:created>
  <dcterms:modified xsi:type="dcterms:W3CDTF">2020-05-27T21:20:10Z</dcterms:modified>
</cp:coreProperties>
</file>