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4" r:id="rId3"/>
    <p:sldId id="257" r:id="rId4"/>
    <p:sldId id="258" r:id="rId5"/>
    <p:sldId id="261" r:id="rId6"/>
    <p:sldId id="262" r:id="rId7"/>
    <p:sldId id="263" r:id="rId8"/>
    <p:sldId id="264" r:id="rId9"/>
    <p:sldId id="265" r:id="rId10"/>
    <p:sldId id="266" r:id="rId11"/>
    <p:sldId id="267" r:id="rId12"/>
    <p:sldId id="268" r:id="rId13"/>
    <p:sldId id="269" r:id="rId14"/>
    <p:sldId id="270" r:id="rId15"/>
    <p:sldId id="275" r:id="rId16"/>
    <p:sldId id="259" r:id="rId17"/>
    <p:sldId id="273" r:id="rId18"/>
    <p:sldId id="272" r:id="rId19"/>
    <p:sldId id="271" r:id="rId20"/>
    <p:sldId id="277" r:id="rId21"/>
    <p:sldId id="276" r:id="rId22"/>
    <p:sldId id="26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2550F3-7F3E-68B4-3AAD-22586883C8A0}" v="2969" dt="2020-04-17T01:43:08.997"/>
    <p1510:client id="{9C2FA944-D8C9-0513-7079-700A04A641FD}" v="362" dt="2020-04-14T18:34:42.809"/>
    <p1510:client id="{AEA79156-B736-4CBA-9C98-C5428A468DCC}" v="4073" dt="2020-04-17T00:25:51.707"/>
    <p1510:client id="{F531F370-68FB-1AFF-C75B-03E956F7D15A}" v="212" dt="2020-04-14T18:15:53.8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68" d="100"/>
          <a:sy n="68" d="100"/>
        </p:scale>
        <p:origin x="5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hyperlink" Target="https://youtu.be/_bmkCEyCPbc" TargetMode="External"/><Relationship Id="rId5" Type="http://schemas.openxmlformats.org/officeDocument/2006/relationships/image" Target="../media/image18.svg"/><Relationship Id="rId4"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3" Type="http://schemas.openxmlformats.org/officeDocument/2006/relationships/hyperlink" Target="https://youtu.be/_bmkCEyCPbc" TargetMode="External"/><Relationship Id="rId2" Type="http://schemas.openxmlformats.org/officeDocument/2006/relationships/image" Target="../media/image16.svg"/><Relationship Id="rId1" Type="http://schemas.openxmlformats.org/officeDocument/2006/relationships/image" Target="../media/image15.png"/><Relationship Id="rId5" Type="http://schemas.openxmlformats.org/officeDocument/2006/relationships/image" Target="../media/image18.sv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AE64B3-23A3-4789-BFE6-F60C12FAF21B}"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07A16B64-DEFD-4D8E-9CF3-1EBA21AB44F8}">
      <dgm:prSet/>
      <dgm:spPr/>
      <dgm:t>
        <a:bodyPr/>
        <a:lstStyle/>
        <a:p>
          <a:r>
            <a:rPr lang="en-US"/>
            <a:t>Duties of a clerk in the accounts office</a:t>
          </a:r>
        </a:p>
      </dgm:t>
    </dgm:pt>
    <dgm:pt modelId="{DCBC90E4-63E3-4C39-9C48-92CDF72CC5A8}" type="parTrans" cxnId="{4CB56945-89CC-4258-B6A3-F40AA7414073}">
      <dgm:prSet/>
      <dgm:spPr/>
      <dgm:t>
        <a:bodyPr/>
        <a:lstStyle/>
        <a:p>
          <a:endParaRPr lang="en-US"/>
        </a:p>
      </dgm:t>
    </dgm:pt>
    <dgm:pt modelId="{830D27A9-01A8-434A-BA34-DB4BEA9AB6AE}" type="sibTrans" cxnId="{4CB56945-89CC-4258-B6A3-F40AA7414073}">
      <dgm:prSet/>
      <dgm:spPr/>
      <dgm:t>
        <a:bodyPr/>
        <a:lstStyle/>
        <a:p>
          <a:endParaRPr lang="en-US"/>
        </a:p>
      </dgm:t>
    </dgm:pt>
    <dgm:pt modelId="{AD93A911-80DA-45B8-A98C-40AEC05DABE7}">
      <dgm:prSet/>
      <dgm:spPr/>
      <dgm:t>
        <a:bodyPr/>
        <a:lstStyle/>
        <a:p>
          <a:r>
            <a:rPr lang="en-US"/>
            <a:t>Attributes of a clerk in the accounts office</a:t>
          </a:r>
        </a:p>
      </dgm:t>
    </dgm:pt>
    <dgm:pt modelId="{C1EB41A6-EFC2-483C-B63E-616ADF644674}" type="parTrans" cxnId="{D9711B2C-BF09-4B43-B38B-5CD09B094BD3}">
      <dgm:prSet/>
      <dgm:spPr/>
      <dgm:t>
        <a:bodyPr/>
        <a:lstStyle/>
        <a:p>
          <a:endParaRPr lang="en-US"/>
        </a:p>
      </dgm:t>
    </dgm:pt>
    <dgm:pt modelId="{563D1058-9E2F-42A4-80E1-E2DD0EEEA6C9}" type="sibTrans" cxnId="{D9711B2C-BF09-4B43-B38B-5CD09B094BD3}">
      <dgm:prSet/>
      <dgm:spPr/>
      <dgm:t>
        <a:bodyPr/>
        <a:lstStyle/>
        <a:p>
          <a:endParaRPr lang="en-US"/>
        </a:p>
      </dgm:t>
    </dgm:pt>
    <dgm:pt modelId="{62747DC7-3F50-4FEC-A015-5C1E98D343C5}" type="pres">
      <dgm:prSet presAssocID="{A2AE64B3-23A3-4789-BFE6-F60C12FAF21B}" presName="hierChild1" presStyleCnt="0">
        <dgm:presLayoutVars>
          <dgm:chPref val="1"/>
          <dgm:dir/>
          <dgm:animOne val="branch"/>
          <dgm:animLvl val="lvl"/>
          <dgm:resizeHandles/>
        </dgm:presLayoutVars>
      </dgm:prSet>
      <dgm:spPr/>
    </dgm:pt>
    <dgm:pt modelId="{F963D4BE-998C-4519-A21F-2DCC0BB30137}" type="pres">
      <dgm:prSet presAssocID="{07A16B64-DEFD-4D8E-9CF3-1EBA21AB44F8}" presName="hierRoot1" presStyleCnt="0"/>
      <dgm:spPr/>
    </dgm:pt>
    <dgm:pt modelId="{BF4E3010-87E8-434C-8733-077089D6E836}" type="pres">
      <dgm:prSet presAssocID="{07A16B64-DEFD-4D8E-9CF3-1EBA21AB44F8}" presName="composite" presStyleCnt="0"/>
      <dgm:spPr/>
    </dgm:pt>
    <dgm:pt modelId="{D001BF1D-AA66-49DC-A5F1-9646734BA3F4}" type="pres">
      <dgm:prSet presAssocID="{07A16B64-DEFD-4D8E-9CF3-1EBA21AB44F8}" presName="background" presStyleLbl="node0" presStyleIdx="0" presStyleCnt="2"/>
      <dgm:spPr/>
    </dgm:pt>
    <dgm:pt modelId="{48333038-6558-4782-B480-26EB7397E5E8}" type="pres">
      <dgm:prSet presAssocID="{07A16B64-DEFD-4D8E-9CF3-1EBA21AB44F8}" presName="text" presStyleLbl="fgAcc0" presStyleIdx="0" presStyleCnt="2">
        <dgm:presLayoutVars>
          <dgm:chPref val="3"/>
        </dgm:presLayoutVars>
      </dgm:prSet>
      <dgm:spPr/>
    </dgm:pt>
    <dgm:pt modelId="{C1E90F2B-0778-44B4-8933-2C487201E465}" type="pres">
      <dgm:prSet presAssocID="{07A16B64-DEFD-4D8E-9CF3-1EBA21AB44F8}" presName="hierChild2" presStyleCnt="0"/>
      <dgm:spPr/>
    </dgm:pt>
    <dgm:pt modelId="{6D171B59-36F0-4563-9510-F63ECD596A80}" type="pres">
      <dgm:prSet presAssocID="{AD93A911-80DA-45B8-A98C-40AEC05DABE7}" presName="hierRoot1" presStyleCnt="0"/>
      <dgm:spPr/>
    </dgm:pt>
    <dgm:pt modelId="{D727221A-7657-471A-9869-0EDCB1B791C5}" type="pres">
      <dgm:prSet presAssocID="{AD93A911-80DA-45B8-A98C-40AEC05DABE7}" presName="composite" presStyleCnt="0"/>
      <dgm:spPr/>
    </dgm:pt>
    <dgm:pt modelId="{A3705FD5-E963-42A1-8EDA-9067A296E0DD}" type="pres">
      <dgm:prSet presAssocID="{AD93A911-80DA-45B8-A98C-40AEC05DABE7}" presName="background" presStyleLbl="node0" presStyleIdx="1" presStyleCnt="2"/>
      <dgm:spPr/>
    </dgm:pt>
    <dgm:pt modelId="{DC484963-D828-4466-9153-F699ED48A93B}" type="pres">
      <dgm:prSet presAssocID="{AD93A911-80DA-45B8-A98C-40AEC05DABE7}" presName="text" presStyleLbl="fgAcc0" presStyleIdx="1" presStyleCnt="2">
        <dgm:presLayoutVars>
          <dgm:chPref val="3"/>
        </dgm:presLayoutVars>
      </dgm:prSet>
      <dgm:spPr/>
    </dgm:pt>
    <dgm:pt modelId="{7389183A-9497-4BDE-87B7-12530C9DEBAF}" type="pres">
      <dgm:prSet presAssocID="{AD93A911-80DA-45B8-A98C-40AEC05DABE7}" presName="hierChild2" presStyleCnt="0"/>
      <dgm:spPr/>
    </dgm:pt>
  </dgm:ptLst>
  <dgm:cxnLst>
    <dgm:cxn modelId="{50EED808-A6EC-418F-8D7A-361FAAD83566}" type="presOf" srcId="{07A16B64-DEFD-4D8E-9CF3-1EBA21AB44F8}" destId="{48333038-6558-4782-B480-26EB7397E5E8}" srcOrd="0" destOrd="0" presId="urn:microsoft.com/office/officeart/2005/8/layout/hierarchy1"/>
    <dgm:cxn modelId="{D9711B2C-BF09-4B43-B38B-5CD09B094BD3}" srcId="{A2AE64B3-23A3-4789-BFE6-F60C12FAF21B}" destId="{AD93A911-80DA-45B8-A98C-40AEC05DABE7}" srcOrd="1" destOrd="0" parTransId="{C1EB41A6-EFC2-483C-B63E-616ADF644674}" sibTransId="{563D1058-9E2F-42A4-80E1-E2DD0EEEA6C9}"/>
    <dgm:cxn modelId="{4CB56945-89CC-4258-B6A3-F40AA7414073}" srcId="{A2AE64B3-23A3-4789-BFE6-F60C12FAF21B}" destId="{07A16B64-DEFD-4D8E-9CF3-1EBA21AB44F8}" srcOrd="0" destOrd="0" parTransId="{DCBC90E4-63E3-4C39-9C48-92CDF72CC5A8}" sibTransId="{830D27A9-01A8-434A-BA34-DB4BEA9AB6AE}"/>
    <dgm:cxn modelId="{BB214B6D-6FB2-4640-AF3A-FB43B44ABC50}" type="presOf" srcId="{AD93A911-80DA-45B8-A98C-40AEC05DABE7}" destId="{DC484963-D828-4466-9153-F699ED48A93B}" srcOrd="0" destOrd="0" presId="urn:microsoft.com/office/officeart/2005/8/layout/hierarchy1"/>
    <dgm:cxn modelId="{58F9BAC7-B3FE-4312-B917-E97294AA5C3E}" type="presOf" srcId="{A2AE64B3-23A3-4789-BFE6-F60C12FAF21B}" destId="{62747DC7-3F50-4FEC-A015-5C1E98D343C5}" srcOrd="0" destOrd="0" presId="urn:microsoft.com/office/officeart/2005/8/layout/hierarchy1"/>
    <dgm:cxn modelId="{570602EE-C7C7-4D8C-A104-63C5CD6EFD47}" type="presParOf" srcId="{62747DC7-3F50-4FEC-A015-5C1E98D343C5}" destId="{F963D4BE-998C-4519-A21F-2DCC0BB30137}" srcOrd="0" destOrd="0" presId="urn:microsoft.com/office/officeart/2005/8/layout/hierarchy1"/>
    <dgm:cxn modelId="{41991523-2168-49DB-A55A-B8CC61FE9D05}" type="presParOf" srcId="{F963D4BE-998C-4519-A21F-2DCC0BB30137}" destId="{BF4E3010-87E8-434C-8733-077089D6E836}" srcOrd="0" destOrd="0" presId="urn:microsoft.com/office/officeart/2005/8/layout/hierarchy1"/>
    <dgm:cxn modelId="{1A62574F-CB72-4CB2-A545-7D1599CA6C47}" type="presParOf" srcId="{BF4E3010-87E8-434C-8733-077089D6E836}" destId="{D001BF1D-AA66-49DC-A5F1-9646734BA3F4}" srcOrd="0" destOrd="0" presId="urn:microsoft.com/office/officeart/2005/8/layout/hierarchy1"/>
    <dgm:cxn modelId="{6A5AA135-9BE0-4439-A6EA-9ADA751FD999}" type="presParOf" srcId="{BF4E3010-87E8-434C-8733-077089D6E836}" destId="{48333038-6558-4782-B480-26EB7397E5E8}" srcOrd="1" destOrd="0" presId="urn:microsoft.com/office/officeart/2005/8/layout/hierarchy1"/>
    <dgm:cxn modelId="{F319DD43-71B5-45C5-8AF6-97D4AC987845}" type="presParOf" srcId="{F963D4BE-998C-4519-A21F-2DCC0BB30137}" destId="{C1E90F2B-0778-44B4-8933-2C487201E465}" srcOrd="1" destOrd="0" presId="urn:microsoft.com/office/officeart/2005/8/layout/hierarchy1"/>
    <dgm:cxn modelId="{6737D8C0-C6C9-4628-8B7F-E25083A14292}" type="presParOf" srcId="{62747DC7-3F50-4FEC-A015-5C1E98D343C5}" destId="{6D171B59-36F0-4563-9510-F63ECD596A80}" srcOrd="1" destOrd="0" presId="urn:microsoft.com/office/officeart/2005/8/layout/hierarchy1"/>
    <dgm:cxn modelId="{E87F3815-9F78-4D0C-9370-343317797573}" type="presParOf" srcId="{6D171B59-36F0-4563-9510-F63ECD596A80}" destId="{D727221A-7657-471A-9869-0EDCB1B791C5}" srcOrd="0" destOrd="0" presId="urn:microsoft.com/office/officeart/2005/8/layout/hierarchy1"/>
    <dgm:cxn modelId="{F718B575-4821-4E12-AFC8-0DE2376A6C47}" type="presParOf" srcId="{D727221A-7657-471A-9869-0EDCB1B791C5}" destId="{A3705FD5-E963-42A1-8EDA-9067A296E0DD}" srcOrd="0" destOrd="0" presId="urn:microsoft.com/office/officeart/2005/8/layout/hierarchy1"/>
    <dgm:cxn modelId="{F6A1468B-3B90-4851-8121-709718874231}" type="presParOf" srcId="{D727221A-7657-471A-9869-0EDCB1B791C5}" destId="{DC484963-D828-4466-9153-F699ED48A93B}" srcOrd="1" destOrd="0" presId="urn:microsoft.com/office/officeart/2005/8/layout/hierarchy1"/>
    <dgm:cxn modelId="{6DFE4E1E-FD0D-4DD0-8C1E-0BC94B3F1240}" type="presParOf" srcId="{6D171B59-36F0-4563-9510-F63ECD596A80}" destId="{7389183A-9497-4BDE-87B7-12530C9DEBA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938B56-9244-41A3-9FEA-46158C55377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529183C-5F50-4E71-B3F5-34B740CB5108}">
      <dgm:prSet/>
      <dgm:spPr/>
      <dgm:t>
        <a:bodyPr/>
        <a:lstStyle/>
        <a:p>
          <a:r>
            <a:rPr lang="en-US" dirty="0"/>
            <a:t>Integrity</a:t>
          </a:r>
        </a:p>
      </dgm:t>
    </dgm:pt>
    <dgm:pt modelId="{47BD4E04-4847-4D60-8C78-048FA0229D7E}" type="parTrans" cxnId="{589AEF4C-B92C-4495-82EC-50FF51B76674}">
      <dgm:prSet/>
      <dgm:spPr/>
      <dgm:t>
        <a:bodyPr/>
        <a:lstStyle/>
        <a:p>
          <a:endParaRPr lang="en-US"/>
        </a:p>
      </dgm:t>
    </dgm:pt>
    <dgm:pt modelId="{A529B573-15E1-43F5-869C-C46C1405ACFC}" type="sibTrans" cxnId="{589AEF4C-B92C-4495-82EC-50FF51B76674}">
      <dgm:prSet/>
      <dgm:spPr/>
      <dgm:t>
        <a:bodyPr/>
        <a:lstStyle/>
        <a:p>
          <a:endParaRPr lang="en-US"/>
        </a:p>
      </dgm:t>
    </dgm:pt>
    <dgm:pt modelId="{C01225A1-70E6-4D7C-ACAB-B27F16BFBA8E}">
      <dgm:prSet/>
      <dgm:spPr/>
      <dgm:t>
        <a:bodyPr/>
        <a:lstStyle/>
        <a:p>
          <a:r>
            <a:rPr lang="en-US" dirty="0"/>
            <a:t>Confidentiality</a:t>
          </a:r>
        </a:p>
      </dgm:t>
    </dgm:pt>
    <dgm:pt modelId="{7AB3351F-ACBA-4D2C-B06B-C88EC0061876}" type="parTrans" cxnId="{BBDB3294-F5B7-4378-95CE-F99E04D0ACE2}">
      <dgm:prSet/>
      <dgm:spPr/>
      <dgm:t>
        <a:bodyPr/>
        <a:lstStyle/>
        <a:p>
          <a:endParaRPr lang="en-US"/>
        </a:p>
      </dgm:t>
    </dgm:pt>
    <dgm:pt modelId="{5F5F747F-6EB6-4ABA-9FD9-C144B1C05CC3}" type="sibTrans" cxnId="{BBDB3294-F5B7-4378-95CE-F99E04D0ACE2}">
      <dgm:prSet/>
      <dgm:spPr/>
      <dgm:t>
        <a:bodyPr/>
        <a:lstStyle/>
        <a:p>
          <a:endParaRPr lang="en-US"/>
        </a:p>
      </dgm:t>
    </dgm:pt>
    <dgm:pt modelId="{94C9EBF0-5B95-4E5D-907E-853D70843397}">
      <dgm:prSet/>
      <dgm:spPr/>
      <dgm:t>
        <a:bodyPr/>
        <a:lstStyle/>
        <a:p>
          <a:r>
            <a:rPr lang="en-US" dirty="0"/>
            <a:t>Reliability</a:t>
          </a:r>
        </a:p>
      </dgm:t>
    </dgm:pt>
    <dgm:pt modelId="{E0E319D6-B386-48ED-94AC-8EB58C08CFEA}" type="parTrans" cxnId="{11A59FA3-CC8F-472E-9ACC-0689D38DE2A3}">
      <dgm:prSet/>
      <dgm:spPr/>
      <dgm:t>
        <a:bodyPr/>
        <a:lstStyle/>
        <a:p>
          <a:endParaRPr lang="en-US"/>
        </a:p>
      </dgm:t>
    </dgm:pt>
    <dgm:pt modelId="{E9D274E8-745A-42DD-8349-3C33B591B586}" type="sibTrans" cxnId="{11A59FA3-CC8F-472E-9ACC-0689D38DE2A3}">
      <dgm:prSet/>
      <dgm:spPr/>
      <dgm:t>
        <a:bodyPr/>
        <a:lstStyle/>
        <a:p>
          <a:endParaRPr lang="en-US"/>
        </a:p>
      </dgm:t>
    </dgm:pt>
    <dgm:pt modelId="{F56FDB44-54E6-4532-9B92-4810B30F7453}">
      <dgm:prSet phldr="0"/>
      <dgm:spPr/>
      <dgm:t>
        <a:bodyPr/>
        <a:lstStyle/>
        <a:p>
          <a:r>
            <a:rPr lang="en-US" i="0" dirty="0">
              <a:latin typeface="Elephant"/>
            </a:rPr>
            <a:t>Initiative</a:t>
          </a:r>
        </a:p>
      </dgm:t>
    </dgm:pt>
    <dgm:pt modelId="{A64F6F29-37B7-4A22-84DF-FBF9AF5283AB}" type="parTrans" cxnId="{77487C71-BCC7-4B63-AA7A-60FC76894BB9}">
      <dgm:prSet/>
      <dgm:spPr/>
    </dgm:pt>
    <dgm:pt modelId="{9611F697-174C-48B5-A651-2EE5F952427B}" type="sibTrans" cxnId="{77487C71-BCC7-4B63-AA7A-60FC76894BB9}">
      <dgm:prSet/>
      <dgm:spPr/>
    </dgm:pt>
    <dgm:pt modelId="{0752A7C4-54C3-46C3-B188-7C8EA919707F}" type="pres">
      <dgm:prSet presAssocID="{15938B56-9244-41A3-9FEA-46158C553777}" presName="linear" presStyleCnt="0">
        <dgm:presLayoutVars>
          <dgm:animLvl val="lvl"/>
          <dgm:resizeHandles val="exact"/>
        </dgm:presLayoutVars>
      </dgm:prSet>
      <dgm:spPr/>
    </dgm:pt>
    <dgm:pt modelId="{BDA5008D-2D7E-4C27-8146-E2FF0ADB642B}" type="pres">
      <dgm:prSet presAssocID="{8529183C-5F50-4E71-B3F5-34B740CB5108}" presName="parentText" presStyleLbl="node1" presStyleIdx="0" presStyleCnt="4">
        <dgm:presLayoutVars>
          <dgm:chMax val="0"/>
          <dgm:bulletEnabled val="1"/>
        </dgm:presLayoutVars>
      </dgm:prSet>
      <dgm:spPr/>
    </dgm:pt>
    <dgm:pt modelId="{32EB4FD8-38D1-4714-8A0B-007A16C52214}" type="pres">
      <dgm:prSet presAssocID="{A529B573-15E1-43F5-869C-C46C1405ACFC}" presName="spacer" presStyleCnt="0"/>
      <dgm:spPr/>
    </dgm:pt>
    <dgm:pt modelId="{ED3AE287-BC30-40F1-98D4-3066E2FBA484}" type="pres">
      <dgm:prSet presAssocID="{C01225A1-70E6-4D7C-ACAB-B27F16BFBA8E}" presName="parentText" presStyleLbl="node1" presStyleIdx="1" presStyleCnt="4">
        <dgm:presLayoutVars>
          <dgm:chMax val="0"/>
          <dgm:bulletEnabled val="1"/>
        </dgm:presLayoutVars>
      </dgm:prSet>
      <dgm:spPr/>
    </dgm:pt>
    <dgm:pt modelId="{0BCEE7A2-8D6B-4A90-A26A-197BC92121C7}" type="pres">
      <dgm:prSet presAssocID="{5F5F747F-6EB6-4ABA-9FD9-C144B1C05CC3}" presName="spacer" presStyleCnt="0"/>
      <dgm:spPr/>
    </dgm:pt>
    <dgm:pt modelId="{0AD99283-28E9-42AA-87AB-4035CA4CD877}" type="pres">
      <dgm:prSet presAssocID="{94C9EBF0-5B95-4E5D-907E-853D70843397}" presName="parentText" presStyleLbl="node1" presStyleIdx="2" presStyleCnt="4">
        <dgm:presLayoutVars>
          <dgm:chMax val="0"/>
          <dgm:bulletEnabled val="1"/>
        </dgm:presLayoutVars>
      </dgm:prSet>
      <dgm:spPr/>
    </dgm:pt>
    <dgm:pt modelId="{A6C59073-8655-4A1F-BE43-6D15548F3627}" type="pres">
      <dgm:prSet presAssocID="{E9D274E8-745A-42DD-8349-3C33B591B586}" presName="spacer" presStyleCnt="0"/>
      <dgm:spPr/>
    </dgm:pt>
    <dgm:pt modelId="{2985C83E-9B63-4649-8DDA-C93E8F68B43E}" type="pres">
      <dgm:prSet presAssocID="{F56FDB44-54E6-4532-9B92-4810B30F7453}" presName="parentText" presStyleLbl="node1" presStyleIdx="3" presStyleCnt="4">
        <dgm:presLayoutVars>
          <dgm:chMax val="0"/>
          <dgm:bulletEnabled val="1"/>
        </dgm:presLayoutVars>
      </dgm:prSet>
      <dgm:spPr/>
    </dgm:pt>
  </dgm:ptLst>
  <dgm:cxnLst>
    <dgm:cxn modelId="{3E4F0E17-96BF-4FD6-8FEB-F4BF9D98B922}" type="presOf" srcId="{94C9EBF0-5B95-4E5D-907E-853D70843397}" destId="{0AD99283-28E9-42AA-87AB-4035CA4CD877}" srcOrd="0" destOrd="0" presId="urn:microsoft.com/office/officeart/2005/8/layout/vList2"/>
    <dgm:cxn modelId="{69937261-EE59-4989-9AFB-32F637FC173D}" type="presOf" srcId="{15938B56-9244-41A3-9FEA-46158C553777}" destId="{0752A7C4-54C3-46C3-B188-7C8EA919707F}" srcOrd="0" destOrd="0" presId="urn:microsoft.com/office/officeart/2005/8/layout/vList2"/>
    <dgm:cxn modelId="{589AEF4C-B92C-4495-82EC-50FF51B76674}" srcId="{15938B56-9244-41A3-9FEA-46158C553777}" destId="{8529183C-5F50-4E71-B3F5-34B740CB5108}" srcOrd="0" destOrd="0" parTransId="{47BD4E04-4847-4D60-8C78-048FA0229D7E}" sibTransId="{A529B573-15E1-43F5-869C-C46C1405ACFC}"/>
    <dgm:cxn modelId="{77487C71-BCC7-4B63-AA7A-60FC76894BB9}" srcId="{15938B56-9244-41A3-9FEA-46158C553777}" destId="{F56FDB44-54E6-4532-9B92-4810B30F7453}" srcOrd="3" destOrd="0" parTransId="{A64F6F29-37B7-4A22-84DF-FBF9AF5283AB}" sibTransId="{9611F697-174C-48B5-A651-2EE5F952427B}"/>
    <dgm:cxn modelId="{BD138586-452F-4304-91B2-BB25D58F055C}" type="presOf" srcId="{C01225A1-70E6-4D7C-ACAB-B27F16BFBA8E}" destId="{ED3AE287-BC30-40F1-98D4-3066E2FBA484}" srcOrd="0" destOrd="0" presId="urn:microsoft.com/office/officeart/2005/8/layout/vList2"/>
    <dgm:cxn modelId="{BBDB3294-F5B7-4378-95CE-F99E04D0ACE2}" srcId="{15938B56-9244-41A3-9FEA-46158C553777}" destId="{C01225A1-70E6-4D7C-ACAB-B27F16BFBA8E}" srcOrd="1" destOrd="0" parTransId="{7AB3351F-ACBA-4D2C-B06B-C88EC0061876}" sibTransId="{5F5F747F-6EB6-4ABA-9FD9-C144B1C05CC3}"/>
    <dgm:cxn modelId="{EDA007A1-22AC-42CB-A50A-680652A6F965}" type="presOf" srcId="{F56FDB44-54E6-4532-9B92-4810B30F7453}" destId="{2985C83E-9B63-4649-8DDA-C93E8F68B43E}" srcOrd="0" destOrd="0" presId="urn:microsoft.com/office/officeart/2005/8/layout/vList2"/>
    <dgm:cxn modelId="{11A59FA3-CC8F-472E-9ACC-0689D38DE2A3}" srcId="{15938B56-9244-41A3-9FEA-46158C553777}" destId="{94C9EBF0-5B95-4E5D-907E-853D70843397}" srcOrd="2" destOrd="0" parTransId="{E0E319D6-B386-48ED-94AC-8EB58C08CFEA}" sibTransId="{E9D274E8-745A-42DD-8349-3C33B591B586}"/>
    <dgm:cxn modelId="{AA37AFBD-957D-45AC-8A19-CA141E56AF81}" type="presOf" srcId="{8529183C-5F50-4E71-B3F5-34B740CB5108}" destId="{BDA5008D-2D7E-4C27-8146-E2FF0ADB642B}" srcOrd="0" destOrd="0" presId="urn:microsoft.com/office/officeart/2005/8/layout/vList2"/>
    <dgm:cxn modelId="{6E151CC2-1E30-43CD-8675-D88B86DDABDF}" type="presParOf" srcId="{0752A7C4-54C3-46C3-B188-7C8EA919707F}" destId="{BDA5008D-2D7E-4C27-8146-E2FF0ADB642B}" srcOrd="0" destOrd="0" presId="urn:microsoft.com/office/officeart/2005/8/layout/vList2"/>
    <dgm:cxn modelId="{90DDB29C-5899-4EE4-A54E-1286377A8332}" type="presParOf" srcId="{0752A7C4-54C3-46C3-B188-7C8EA919707F}" destId="{32EB4FD8-38D1-4714-8A0B-007A16C52214}" srcOrd="1" destOrd="0" presId="urn:microsoft.com/office/officeart/2005/8/layout/vList2"/>
    <dgm:cxn modelId="{732DD44B-798C-48CC-B0D0-567CD8D3AA9D}" type="presParOf" srcId="{0752A7C4-54C3-46C3-B188-7C8EA919707F}" destId="{ED3AE287-BC30-40F1-98D4-3066E2FBA484}" srcOrd="2" destOrd="0" presId="urn:microsoft.com/office/officeart/2005/8/layout/vList2"/>
    <dgm:cxn modelId="{0544F88E-C419-4A50-95FA-3AF99EF766C5}" type="presParOf" srcId="{0752A7C4-54C3-46C3-B188-7C8EA919707F}" destId="{0BCEE7A2-8D6B-4A90-A26A-197BC92121C7}" srcOrd="3" destOrd="0" presId="urn:microsoft.com/office/officeart/2005/8/layout/vList2"/>
    <dgm:cxn modelId="{D55714FB-1B10-4D5D-A5F0-137063AEAEA7}" type="presParOf" srcId="{0752A7C4-54C3-46C3-B188-7C8EA919707F}" destId="{0AD99283-28E9-42AA-87AB-4035CA4CD877}" srcOrd="4" destOrd="0" presId="urn:microsoft.com/office/officeart/2005/8/layout/vList2"/>
    <dgm:cxn modelId="{1D684C80-8F8D-4B19-AE30-2701E0341B56}" type="presParOf" srcId="{0752A7C4-54C3-46C3-B188-7C8EA919707F}" destId="{A6C59073-8655-4A1F-BE43-6D15548F3627}" srcOrd="5" destOrd="0" presId="urn:microsoft.com/office/officeart/2005/8/layout/vList2"/>
    <dgm:cxn modelId="{39C6759D-353C-4A83-B3C6-1FD93601EF4C}" type="presParOf" srcId="{0752A7C4-54C3-46C3-B188-7C8EA919707F}" destId="{2985C83E-9B63-4649-8DDA-C93E8F68B43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542A3B-517C-4AB2-B556-4955509EC42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6669F51-05D0-4157-9AF3-FF40CA6DD722}">
      <dgm:prSet/>
      <dgm:spPr/>
      <dgm:t>
        <a:bodyPr/>
        <a:lstStyle/>
        <a:p>
          <a:pPr>
            <a:lnSpc>
              <a:spcPct val="100000"/>
            </a:lnSpc>
          </a:pPr>
          <a:r>
            <a:rPr lang="en-US"/>
            <a:t>Accounting Clerk retrieved from </a:t>
          </a:r>
          <a:r>
            <a:rPr lang="en-US">
              <a:hlinkClick xmlns:r="http://schemas.openxmlformats.org/officeDocument/2006/relationships" r:id="rId1"/>
            </a:rPr>
            <a:t>https://youtu.be/_bmkCEyCPbc</a:t>
          </a:r>
          <a:endParaRPr lang="en-US"/>
        </a:p>
      </dgm:t>
    </dgm:pt>
    <dgm:pt modelId="{374909E0-D1C1-4477-B67F-E129A8C4C0FF}" type="parTrans" cxnId="{3196A327-9E34-4F49-B53F-8CC730E8EA74}">
      <dgm:prSet/>
      <dgm:spPr/>
      <dgm:t>
        <a:bodyPr/>
        <a:lstStyle/>
        <a:p>
          <a:endParaRPr lang="en-US"/>
        </a:p>
      </dgm:t>
    </dgm:pt>
    <dgm:pt modelId="{BAB7D330-DB0D-4106-98DA-EAB8232A7321}" type="sibTrans" cxnId="{3196A327-9E34-4F49-B53F-8CC730E8EA74}">
      <dgm:prSet/>
      <dgm:spPr/>
      <dgm:t>
        <a:bodyPr/>
        <a:lstStyle/>
        <a:p>
          <a:endParaRPr lang="en-US"/>
        </a:p>
      </dgm:t>
    </dgm:pt>
    <dgm:pt modelId="{C011FB8B-3943-4367-B0F3-F09F6F3FD06D}">
      <dgm:prSet/>
      <dgm:spPr/>
      <dgm:t>
        <a:bodyPr/>
        <a:lstStyle/>
        <a:p>
          <a:pPr>
            <a:lnSpc>
              <a:spcPct val="100000"/>
            </a:lnSpc>
          </a:pPr>
          <a:r>
            <a:rPr lang="en-TT"/>
            <a:t>Caribbean Secondary Examination Council (2019). CSEC Office Administration Syllabus.   Macmillan Education retrieved from cxc-store.com</a:t>
          </a:r>
          <a:endParaRPr lang="en-US"/>
        </a:p>
      </dgm:t>
    </dgm:pt>
    <dgm:pt modelId="{7A4E8C99-DB4F-42F9-89B2-EB0FDBAA5EE7}" type="parTrans" cxnId="{013B4135-636C-4A66-984E-6EE060383AE7}">
      <dgm:prSet/>
      <dgm:spPr/>
      <dgm:t>
        <a:bodyPr/>
        <a:lstStyle/>
        <a:p>
          <a:endParaRPr lang="en-US"/>
        </a:p>
      </dgm:t>
    </dgm:pt>
    <dgm:pt modelId="{95325A8E-55B4-4AD6-8965-E9F41DD1C62D}" type="sibTrans" cxnId="{013B4135-636C-4A66-984E-6EE060383AE7}">
      <dgm:prSet/>
      <dgm:spPr/>
      <dgm:t>
        <a:bodyPr/>
        <a:lstStyle/>
        <a:p>
          <a:endParaRPr lang="en-US"/>
        </a:p>
      </dgm:t>
    </dgm:pt>
    <dgm:pt modelId="{81CF3380-D74C-494A-8A87-C3737D57E558}" type="pres">
      <dgm:prSet presAssocID="{4D542A3B-517C-4AB2-B556-4955509EC425}" presName="root" presStyleCnt="0">
        <dgm:presLayoutVars>
          <dgm:dir/>
          <dgm:resizeHandles val="exact"/>
        </dgm:presLayoutVars>
      </dgm:prSet>
      <dgm:spPr/>
    </dgm:pt>
    <dgm:pt modelId="{CCAFDA6D-8D5C-49EE-95E4-352373EC9F28}" type="pres">
      <dgm:prSet presAssocID="{96669F51-05D0-4157-9AF3-FF40CA6DD722}" presName="compNode" presStyleCnt="0"/>
      <dgm:spPr/>
    </dgm:pt>
    <dgm:pt modelId="{B1250067-6BB2-4BDE-ABFA-EEEC343D99A6}" type="pres">
      <dgm:prSet presAssocID="{96669F51-05D0-4157-9AF3-FF40CA6DD722}" presName="bgRect" presStyleLbl="bgShp" presStyleIdx="0" presStyleCnt="2"/>
      <dgm:spPr/>
    </dgm:pt>
    <dgm:pt modelId="{42E82224-05FB-481C-B7CF-1437E33D2F2B}" type="pres">
      <dgm:prSet presAssocID="{96669F51-05D0-4157-9AF3-FF40CA6DD722}"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ooks"/>
        </a:ext>
      </dgm:extLst>
    </dgm:pt>
    <dgm:pt modelId="{438B1E8B-1180-46A8-84C5-F41CBB1D7DDA}" type="pres">
      <dgm:prSet presAssocID="{96669F51-05D0-4157-9AF3-FF40CA6DD722}" presName="spaceRect" presStyleCnt="0"/>
      <dgm:spPr/>
    </dgm:pt>
    <dgm:pt modelId="{47B2D67C-C5A2-4E04-B966-1D41B3773526}" type="pres">
      <dgm:prSet presAssocID="{96669F51-05D0-4157-9AF3-FF40CA6DD722}" presName="parTx" presStyleLbl="revTx" presStyleIdx="0" presStyleCnt="2">
        <dgm:presLayoutVars>
          <dgm:chMax val="0"/>
          <dgm:chPref val="0"/>
        </dgm:presLayoutVars>
      </dgm:prSet>
      <dgm:spPr/>
    </dgm:pt>
    <dgm:pt modelId="{28C10944-F3CA-441C-9220-73BB7709E44D}" type="pres">
      <dgm:prSet presAssocID="{BAB7D330-DB0D-4106-98DA-EAB8232A7321}" presName="sibTrans" presStyleCnt="0"/>
      <dgm:spPr/>
    </dgm:pt>
    <dgm:pt modelId="{C99A237E-3835-46D1-B8AF-635F8BC96B17}" type="pres">
      <dgm:prSet presAssocID="{C011FB8B-3943-4367-B0F3-F09F6F3FD06D}" presName="compNode" presStyleCnt="0"/>
      <dgm:spPr/>
    </dgm:pt>
    <dgm:pt modelId="{81807F2C-27EF-495C-B569-67DC76A677A7}" type="pres">
      <dgm:prSet presAssocID="{C011FB8B-3943-4367-B0F3-F09F6F3FD06D}" presName="bgRect" presStyleLbl="bgShp" presStyleIdx="1" presStyleCnt="2"/>
      <dgm:spPr/>
    </dgm:pt>
    <dgm:pt modelId="{147B3126-5173-47D9-968F-FDCBB2D47FF5}" type="pres">
      <dgm:prSet presAssocID="{C011FB8B-3943-4367-B0F3-F09F6F3FD06D}"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Schoolhouse"/>
        </a:ext>
      </dgm:extLst>
    </dgm:pt>
    <dgm:pt modelId="{7808A846-02A8-4ACF-8D97-EBB51FC7D1C8}" type="pres">
      <dgm:prSet presAssocID="{C011FB8B-3943-4367-B0F3-F09F6F3FD06D}" presName="spaceRect" presStyleCnt="0"/>
      <dgm:spPr/>
    </dgm:pt>
    <dgm:pt modelId="{829E6354-3A65-42B3-9E8F-B408FF24BC19}" type="pres">
      <dgm:prSet presAssocID="{C011FB8B-3943-4367-B0F3-F09F6F3FD06D}" presName="parTx" presStyleLbl="revTx" presStyleIdx="1" presStyleCnt="2">
        <dgm:presLayoutVars>
          <dgm:chMax val="0"/>
          <dgm:chPref val="0"/>
        </dgm:presLayoutVars>
      </dgm:prSet>
      <dgm:spPr/>
    </dgm:pt>
  </dgm:ptLst>
  <dgm:cxnLst>
    <dgm:cxn modelId="{3196A327-9E34-4F49-B53F-8CC730E8EA74}" srcId="{4D542A3B-517C-4AB2-B556-4955509EC425}" destId="{96669F51-05D0-4157-9AF3-FF40CA6DD722}" srcOrd="0" destOrd="0" parTransId="{374909E0-D1C1-4477-B67F-E129A8C4C0FF}" sibTransId="{BAB7D330-DB0D-4106-98DA-EAB8232A7321}"/>
    <dgm:cxn modelId="{013B4135-636C-4A66-984E-6EE060383AE7}" srcId="{4D542A3B-517C-4AB2-B556-4955509EC425}" destId="{C011FB8B-3943-4367-B0F3-F09F6F3FD06D}" srcOrd="1" destOrd="0" parTransId="{7A4E8C99-DB4F-42F9-89B2-EB0FDBAA5EE7}" sibTransId="{95325A8E-55B4-4AD6-8965-E9F41DD1C62D}"/>
    <dgm:cxn modelId="{5AEF9136-47D0-4F1A-A7E4-0C7570AF09C4}" type="presOf" srcId="{4D542A3B-517C-4AB2-B556-4955509EC425}" destId="{81CF3380-D74C-494A-8A87-C3737D57E558}" srcOrd="0" destOrd="0" presId="urn:microsoft.com/office/officeart/2018/2/layout/IconVerticalSolidList"/>
    <dgm:cxn modelId="{19BED9C8-EC8B-4918-9CCF-DB1A766ACB53}" type="presOf" srcId="{C011FB8B-3943-4367-B0F3-F09F6F3FD06D}" destId="{829E6354-3A65-42B3-9E8F-B408FF24BC19}" srcOrd="0" destOrd="0" presId="urn:microsoft.com/office/officeart/2018/2/layout/IconVerticalSolidList"/>
    <dgm:cxn modelId="{B63CB9D8-E0DF-4EDE-BBBE-FE8184B50EC6}" type="presOf" srcId="{96669F51-05D0-4157-9AF3-FF40CA6DD722}" destId="{47B2D67C-C5A2-4E04-B966-1D41B3773526}" srcOrd="0" destOrd="0" presId="urn:microsoft.com/office/officeart/2018/2/layout/IconVerticalSolidList"/>
    <dgm:cxn modelId="{50D8CB36-1211-4F1B-BB6A-A6111BAE437A}" type="presParOf" srcId="{81CF3380-D74C-494A-8A87-C3737D57E558}" destId="{CCAFDA6D-8D5C-49EE-95E4-352373EC9F28}" srcOrd="0" destOrd="0" presId="urn:microsoft.com/office/officeart/2018/2/layout/IconVerticalSolidList"/>
    <dgm:cxn modelId="{5CCF7909-3BAF-4B88-9CA1-A9234D1D2C72}" type="presParOf" srcId="{CCAFDA6D-8D5C-49EE-95E4-352373EC9F28}" destId="{B1250067-6BB2-4BDE-ABFA-EEEC343D99A6}" srcOrd="0" destOrd="0" presId="urn:microsoft.com/office/officeart/2018/2/layout/IconVerticalSolidList"/>
    <dgm:cxn modelId="{F0A76581-79D7-4830-BB62-E9CE68BDB50B}" type="presParOf" srcId="{CCAFDA6D-8D5C-49EE-95E4-352373EC9F28}" destId="{42E82224-05FB-481C-B7CF-1437E33D2F2B}" srcOrd="1" destOrd="0" presId="urn:microsoft.com/office/officeart/2018/2/layout/IconVerticalSolidList"/>
    <dgm:cxn modelId="{BAF845A1-C7F0-4CAE-9E69-0297F0A4ABAB}" type="presParOf" srcId="{CCAFDA6D-8D5C-49EE-95E4-352373EC9F28}" destId="{438B1E8B-1180-46A8-84C5-F41CBB1D7DDA}" srcOrd="2" destOrd="0" presId="urn:microsoft.com/office/officeart/2018/2/layout/IconVerticalSolidList"/>
    <dgm:cxn modelId="{C1C7EAFA-2141-4C00-ACBA-3FA72D4500C4}" type="presParOf" srcId="{CCAFDA6D-8D5C-49EE-95E4-352373EC9F28}" destId="{47B2D67C-C5A2-4E04-B966-1D41B3773526}" srcOrd="3" destOrd="0" presId="urn:microsoft.com/office/officeart/2018/2/layout/IconVerticalSolidList"/>
    <dgm:cxn modelId="{CE01EF5A-E71D-4C62-9048-988AAB35376E}" type="presParOf" srcId="{81CF3380-D74C-494A-8A87-C3737D57E558}" destId="{28C10944-F3CA-441C-9220-73BB7709E44D}" srcOrd="1" destOrd="0" presId="urn:microsoft.com/office/officeart/2018/2/layout/IconVerticalSolidList"/>
    <dgm:cxn modelId="{4D90AA50-69EA-4B68-99D4-92DB5C9762C9}" type="presParOf" srcId="{81CF3380-D74C-494A-8A87-C3737D57E558}" destId="{C99A237E-3835-46D1-B8AF-635F8BC96B17}" srcOrd="2" destOrd="0" presId="urn:microsoft.com/office/officeart/2018/2/layout/IconVerticalSolidList"/>
    <dgm:cxn modelId="{273C269E-4609-400F-9015-6CBD8BF3DC90}" type="presParOf" srcId="{C99A237E-3835-46D1-B8AF-635F8BC96B17}" destId="{81807F2C-27EF-495C-B569-67DC76A677A7}" srcOrd="0" destOrd="0" presId="urn:microsoft.com/office/officeart/2018/2/layout/IconVerticalSolidList"/>
    <dgm:cxn modelId="{8C7F6E82-C23E-4712-A7CC-501D62969089}" type="presParOf" srcId="{C99A237E-3835-46D1-B8AF-635F8BC96B17}" destId="{147B3126-5173-47D9-968F-FDCBB2D47FF5}" srcOrd="1" destOrd="0" presId="urn:microsoft.com/office/officeart/2018/2/layout/IconVerticalSolidList"/>
    <dgm:cxn modelId="{082C416A-56B0-4D26-841D-E0AC1575C6A8}" type="presParOf" srcId="{C99A237E-3835-46D1-B8AF-635F8BC96B17}" destId="{7808A846-02A8-4ACF-8D97-EBB51FC7D1C8}" srcOrd="2" destOrd="0" presId="urn:microsoft.com/office/officeart/2018/2/layout/IconVerticalSolidList"/>
    <dgm:cxn modelId="{0C927F51-7E12-4AA3-8E08-1058C70863B1}" type="presParOf" srcId="{C99A237E-3835-46D1-B8AF-635F8BC96B17}" destId="{829E6354-3A65-42B3-9E8F-B408FF24BC1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1BF1D-AA66-49DC-A5F1-9646734BA3F4}">
      <dsp:nvSpPr>
        <dsp:cNvPr id="0" name=""/>
        <dsp:cNvSpPr/>
      </dsp:nvSpPr>
      <dsp:spPr>
        <a:xfrm>
          <a:off x="1283" y="41210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333038-6558-4782-B480-26EB7397E5E8}">
      <dsp:nvSpPr>
        <dsp:cNvPr id="0" name=""/>
        <dsp:cNvSpPr/>
      </dsp:nvSpPr>
      <dsp:spPr>
        <a:xfrm>
          <a:off x="501904" y="887689"/>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Duties of a clerk in the accounts office</a:t>
          </a:r>
        </a:p>
      </dsp:txBody>
      <dsp:txXfrm>
        <a:off x="585701" y="971486"/>
        <a:ext cx="4337991" cy="2693452"/>
      </dsp:txXfrm>
    </dsp:sp>
    <dsp:sp modelId="{A3705FD5-E963-42A1-8EDA-9067A296E0DD}">
      <dsp:nvSpPr>
        <dsp:cNvPr id="0" name=""/>
        <dsp:cNvSpPr/>
      </dsp:nvSpPr>
      <dsp:spPr>
        <a:xfrm>
          <a:off x="5508110" y="41210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484963-D828-4466-9153-F699ED48A93B}">
      <dsp:nvSpPr>
        <dsp:cNvPr id="0" name=""/>
        <dsp:cNvSpPr/>
      </dsp:nvSpPr>
      <dsp:spPr>
        <a:xfrm>
          <a:off x="6008730" y="887689"/>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Attributes of a clerk in the accounts office</a:t>
          </a:r>
        </a:p>
      </dsp:txBody>
      <dsp:txXfrm>
        <a:off x="6092527" y="971486"/>
        <a:ext cx="4337991" cy="2693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5008D-2D7E-4C27-8146-E2FF0ADB642B}">
      <dsp:nvSpPr>
        <dsp:cNvPr id="0" name=""/>
        <dsp:cNvSpPr/>
      </dsp:nvSpPr>
      <dsp:spPr>
        <a:xfrm>
          <a:off x="0" y="15552"/>
          <a:ext cx="6651253" cy="122323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t>Integrity</a:t>
          </a:r>
        </a:p>
      </dsp:txBody>
      <dsp:txXfrm>
        <a:off x="59713" y="75265"/>
        <a:ext cx="6531827" cy="1103808"/>
      </dsp:txXfrm>
    </dsp:sp>
    <dsp:sp modelId="{ED3AE287-BC30-40F1-98D4-3066E2FBA484}">
      <dsp:nvSpPr>
        <dsp:cNvPr id="0" name=""/>
        <dsp:cNvSpPr/>
      </dsp:nvSpPr>
      <dsp:spPr>
        <a:xfrm>
          <a:off x="0" y="1377027"/>
          <a:ext cx="6651253" cy="1223234"/>
        </a:xfrm>
        <a:prstGeom prst="roundRect">
          <a:avLst/>
        </a:prstGeom>
        <a:solidFill>
          <a:schemeClr val="accent5">
            <a:hueOff val="-504405"/>
            <a:satOff val="2713"/>
            <a:lumOff val="-12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t>Confidentiality</a:t>
          </a:r>
        </a:p>
      </dsp:txBody>
      <dsp:txXfrm>
        <a:off x="59713" y="1436740"/>
        <a:ext cx="6531827" cy="1103808"/>
      </dsp:txXfrm>
    </dsp:sp>
    <dsp:sp modelId="{0AD99283-28E9-42AA-87AB-4035CA4CD877}">
      <dsp:nvSpPr>
        <dsp:cNvPr id="0" name=""/>
        <dsp:cNvSpPr/>
      </dsp:nvSpPr>
      <dsp:spPr>
        <a:xfrm>
          <a:off x="0" y="2738502"/>
          <a:ext cx="6651253" cy="1223234"/>
        </a:xfrm>
        <a:prstGeom prst="roundRect">
          <a:avLst/>
        </a:prstGeom>
        <a:solidFill>
          <a:schemeClr val="accent5">
            <a:hueOff val="-1008810"/>
            <a:satOff val="5427"/>
            <a:lumOff val="-24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t>Reliability</a:t>
          </a:r>
        </a:p>
      </dsp:txBody>
      <dsp:txXfrm>
        <a:off x="59713" y="2798215"/>
        <a:ext cx="6531827" cy="1103808"/>
      </dsp:txXfrm>
    </dsp:sp>
    <dsp:sp modelId="{2985C83E-9B63-4649-8DDA-C93E8F68B43E}">
      <dsp:nvSpPr>
        <dsp:cNvPr id="0" name=""/>
        <dsp:cNvSpPr/>
      </dsp:nvSpPr>
      <dsp:spPr>
        <a:xfrm>
          <a:off x="0" y="4099977"/>
          <a:ext cx="6651253" cy="1223234"/>
        </a:xfrm>
        <a:prstGeom prst="roundRect">
          <a:avLst/>
        </a:prstGeom>
        <a:solidFill>
          <a:schemeClr val="accent5">
            <a:hueOff val="-1513215"/>
            <a:satOff val="8140"/>
            <a:lumOff val="-37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i="0" kern="1200" dirty="0">
              <a:latin typeface="Elephant"/>
            </a:rPr>
            <a:t>Initiative</a:t>
          </a:r>
        </a:p>
      </dsp:txBody>
      <dsp:txXfrm>
        <a:off x="59713" y="4159690"/>
        <a:ext cx="6531827" cy="11038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50067-6BB2-4BDE-ABFA-EEEC343D99A6}">
      <dsp:nvSpPr>
        <dsp:cNvPr id="0" name=""/>
        <dsp:cNvSpPr/>
      </dsp:nvSpPr>
      <dsp:spPr>
        <a:xfrm>
          <a:off x="0" y="867549"/>
          <a:ext cx="6651253" cy="16016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E82224-05FB-481C-B7CF-1437E33D2F2B}">
      <dsp:nvSpPr>
        <dsp:cNvPr id="0" name=""/>
        <dsp:cNvSpPr/>
      </dsp:nvSpPr>
      <dsp:spPr>
        <a:xfrm>
          <a:off x="484492" y="1227915"/>
          <a:ext cx="880896" cy="8808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B2D67C-C5A2-4E04-B966-1D41B3773526}">
      <dsp:nvSpPr>
        <dsp:cNvPr id="0" name=""/>
        <dsp:cNvSpPr/>
      </dsp:nvSpPr>
      <dsp:spPr>
        <a:xfrm>
          <a:off x="1849881" y="867549"/>
          <a:ext cx="4801371" cy="1601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506" tIns="169506" rIns="169506" bIns="169506" numCol="1" spcCol="1270" anchor="ctr" anchorCtr="0">
          <a:noAutofit/>
        </a:bodyPr>
        <a:lstStyle/>
        <a:p>
          <a:pPr marL="0" lvl="0" indent="0" algn="l" defTabSz="800100">
            <a:lnSpc>
              <a:spcPct val="100000"/>
            </a:lnSpc>
            <a:spcBef>
              <a:spcPct val="0"/>
            </a:spcBef>
            <a:spcAft>
              <a:spcPct val="35000"/>
            </a:spcAft>
            <a:buNone/>
          </a:pPr>
          <a:r>
            <a:rPr lang="en-US" sz="1800" kern="1200"/>
            <a:t>Accounting Clerk retrieved from </a:t>
          </a:r>
          <a:r>
            <a:rPr lang="en-US" sz="1800" kern="1200">
              <a:hlinkClick xmlns:r="http://schemas.openxmlformats.org/officeDocument/2006/relationships" r:id="rId3"/>
            </a:rPr>
            <a:t>https://youtu.be/_bmkCEyCPbc</a:t>
          </a:r>
          <a:endParaRPr lang="en-US" sz="1800" kern="1200"/>
        </a:p>
      </dsp:txBody>
      <dsp:txXfrm>
        <a:off x="1849881" y="867549"/>
        <a:ext cx="4801371" cy="1601629"/>
      </dsp:txXfrm>
    </dsp:sp>
    <dsp:sp modelId="{81807F2C-27EF-495C-B569-67DC76A677A7}">
      <dsp:nvSpPr>
        <dsp:cNvPr id="0" name=""/>
        <dsp:cNvSpPr/>
      </dsp:nvSpPr>
      <dsp:spPr>
        <a:xfrm>
          <a:off x="0" y="2869585"/>
          <a:ext cx="6651253" cy="16016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7B3126-5173-47D9-968F-FDCBB2D47FF5}">
      <dsp:nvSpPr>
        <dsp:cNvPr id="0" name=""/>
        <dsp:cNvSpPr/>
      </dsp:nvSpPr>
      <dsp:spPr>
        <a:xfrm>
          <a:off x="484492" y="3229952"/>
          <a:ext cx="880896" cy="880896"/>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9E6354-3A65-42B3-9E8F-B408FF24BC19}">
      <dsp:nvSpPr>
        <dsp:cNvPr id="0" name=""/>
        <dsp:cNvSpPr/>
      </dsp:nvSpPr>
      <dsp:spPr>
        <a:xfrm>
          <a:off x="1849881" y="2869585"/>
          <a:ext cx="4801371" cy="1601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506" tIns="169506" rIns="169506" bIns="169506" numCol="1" spcCol="1270" anchor="ctr" anchorCtr="0">
          <a:noAutofit/>
        </a:bodyPr>
        <a:lstStyle/>
        <a:p>
          <a:pPr marL="0" lvl="0" indent="0" algn="l" defTabSz="800100">
            <a:lnSpc>
              <a:spcPct val="100000"/>
            </a:lnSpc>
            <a:spcBef>
              <a:spcPct val="0"/>
            </a:spcBef>
            <a:spcAft>
              <a:spcPct val="35000"/>
            </a:spcAft>
            <a:buNone/>
          </a:pPr>
          <a:r>
            <a:rPr lang="en-TT" sz="1800" kern="1200"/>
            <a:t>Caribbean Secondary Examination Council (2019). CSEC Office Administration Syllabus.   Macmillan Education retrieved from cxc-store.com</a:t>
          </a:r>
          <a:endParaRPr lang="en-US" sz="1800" kern="1200"/>
        </a:p>
      </dsp:txBody>
      <dsp:txXfrm>
        <a:off x="1849881" y="2869585"/>
        <a:ext cx="4801371" cy="160162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5/17/2020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46139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5/17/2020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78652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5/17/2020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685359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5/17/2020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22397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5/17/2020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5226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5/17/2020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938409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5/17/2020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38868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5/17/2020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09434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5/17/2020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241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5/17/2020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17518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5/17/2020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30388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5/17/2020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27406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5/17/2020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1385626812"/>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3" r:id="rId11"/>
    <p:sldLayoutId id="2147483674"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pentextbc.ca/principlesofaccountingv1openstax/chapter/use-journal-entries-to-record-transactions-and-post-to-t-accounts/"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Bank_statement"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paul-barford.blogspot.com/2016/03/working-together.html"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_bmkCEyCPbc" TargetMode="External"/><Relationship Id="rId2" Type="http://schemas.openxmlformats.org/officeDocument/2006/relationships/slideLayout" Target="../slideLayouts/slideLayout4.xml"/><Relationship Id="rId1" Type="http://schemas.openxmlformats.org/officeDocument/2006/relationships/video" Target="https://www.youtube.com/embed/_bmkCEyCPbc?feature=oembed" TargetMode="Externa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quizlet.com/_8bc7qt?x=1qqt&amp;i=1eph2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mynextmove.org/profile/summary/43-3031.0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technofaq.org/posts/2018/10/payment-planning-how-to-improve-an-inefficient-payroll-process/"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Cheque"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flickr.com/photos/sampjb/7690679726/"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254996" y="365125"/>
            <a:ext cx="5098802" cy="1807305"/>
          </a:xfrm>
        </p:spPr>
        <p:txBody>
          <a:bodyPr vert="horz" lIns="91440" tIns="45720" rIns="91440" bIns="45720" rtlCol="0" anchor="ctr">
            <a:normAutofit/>
          </a:bodyPr>
          <a:lstStyle/>
          <a:p>
            <a:r>
              <a:rPr lang="en-US" sz="3100" i="0" dirty="0"/>
              <a:t>CSEC OFFICE ADMINISTRATION</a:t>
            </a:r>
          </a:p>
        </p:txBody>
      </p:sp>
      <p:pic>
        <p:nvPicPr>
          <p:cNvPr id="4" name="Picture 3">
            <a:extLst>
              <a:ext uri="{FF2B5EF4-FFF2-40B4-BE49-F238E27FC236}">
                <a16:creationId xmlns:a16="http://schemas.microsoft.com/office/drawing/2014/main" id="{88341E44-F19C-49A8-A88A-3367CE6764F2}"/>
              </a:ext>
            </a:extLst>
          </p:cNvPr>
          <p:cNvPicPr>
            <a:picLocks noChangeAspect="1"/>
          </p:cNvPicPr>
          <p:nvPr/>
        </p:nvPicPr>
        <p:blipFill rotWithShape="1">
          <a:blip r:embed="rId2"/>
          <a:srcRect r="13" b="10104"/>
          <a:stretch/>
        </p:blipFill>
        <p:spPr>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Subtitle 2"/>
          <p:cNvSpPr>
            <a:spLocks noGrp="1"/>
          </p:cNvSpPr>
          <p:nvPr>
            <p:ph type="subTitle" idx="1"/>
          </p:nvPr>
        </p:nvSpPr>
        <p:spPr>
          <a:xfrm>
            <a:off x="6211864" y="2333297"/>
            <a:ext cx="5573254" cy="3843666"/>
          </a:xfrm>
        </p:spPr>
        <p:txBody>
          <a:bodyPr vert="horz" lIns="91440" tIns="45720" rIns="91440" bIns="45720" rtlCol="0" anchor="t">
            <a:normAutofit/>
          </a:bodyPr>
          <a:lstStyle/>
          <a:p>
            <a:r>
              <a:rPr lang="en-US" sz="2000" b="1" dirty="0"/>
              <a:t>Section IX: Accounts &amp; Financial Services</a:t>
            </a:r>
            <a:endParaRPr lang="en-US" b="1"/>
          </a:p>
          <a:p>
            <a:r>
              <a:rPr lang="en-US" sz="2000" b="1" dirty="0"/>
              <a:t>Form 4 - Lesson 2</a:t>
            </a:r>
          </a:p>
          <a:p>
            <a:r>
              <a:rPr lang="en-US" sz="2000" b="1" dirty="0"/>
              <a:t>Suggested Learning Time:  60  MINUTES</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65FE1A-236E-4451-9532-6442F94A4187}"/>
              </a:ext>
            </a:extLst>
          </p:cNvPr>
          <p:cNvSpPr>
            <a:spLocks noGrp="1"/>
          </p:cNvSpPr>
          <p:nvPr>
            <p:ph type="title"/>
          </p:nvPr>
        </p:nvSpPr>
        <p:spPr>
          <a:xfrm>
            <a:off x="464390" y="365125"/>
            <a:ext cx="5253830" cy="1807305"/>
          </a:xfrm>
        </p:spPr>
        <p:txBody>
          <a:bodyPr>
            <a:normAutofit/>
          </a:bodyPr>
          <a:lstStyle/>
          <a:p>
            <a:r>
              <a:rPr lang="en-US" i="0"/>
              <a:t>Making Ledger Entries</a:t>
            </a:r>
          </a:p>
        </p:txBody>
      </p:sp>
      <p:sp>
        <p:nvSpPr>
          <p:cNvPr id="3" name="Content Placeholder 2">
            <a:extLst>
              <a:ext uri="{FF2B5EF4-FFF2-40B4-BE49-F238E27FC236}">
                <a16:creationId xmlns:a16="http://schemas.microsoft.com/office/drawing/2014/main" id="{4F204DFC-1953-44A1-8DB8-9060CAFF91E4}"/>
              </a:ext>
            </a:extLst>
          </p:cNvPr>
          <p:cNvSpPr>
            <a:spLocks noGrp="1"/>
          </p:cNvSpPr>
          <p:nvPr>
            <p:ph idx="1"/>
          </p:nvPr>
        </p:nvSpPr>
        <p:spPr>
          <a:xfrm>
            <a:off x="464390" y="1887599"/>
            <a:ext cx="4448699" cy="4289364"/>
          </a:xfrm>
        </p:spPr>
        <p:txBody>
          <a:bodyPr vert="horz" lIns="91440" tIns="45720" rIns="91440" bIns="45720" rtlCol="0" anchor="t">
            <a:noAutofit/>
          </a:bodyPr>
          <a:lstStyle/>
          <a:p>
            <a:pPr>
              <a:lnSpc>
                <a:spcPct val="90000"/>
              </a:lnSpc>
            </a:pPr>
            <a:r>
              <a:rPr lang="en-US" sz="2200" dirty="0"/>
              <a:t>Transactions recorded in the journal (book of original entry) must be transferred to the general ledger. </a:t>
            </a:r>
          </a:p>
          <a:p>
            <a:pPr>
              <a:lnSpc>
                <a:spcPct val="90000"/>
              </a:lnSpc>
            </a:pPr>
            <a:r>
              <a:rPr lang="en-US" sz="2200" dirty="0"/>
              <a:t>This procedure, posting,  is part of the summarizing and classifying process.</a:t>
            </a:r>
          </a:p>
          <a:p>
            <a:pPr>
              <a:lnSpc>
                <a:spcPct val="90000"/>
              </a:lnSpc>
            </a:pPr>
            <a:r>
              <a:rPr lang="en-US" sz="2200" dirty="0"/>
              <a:t>All transactions are posted from the subsidiary books to the ledger and it is from the ledger that the trial balance is extracted and final accounts prepared.</a:t>
            </a:r>
          </a:p>
        </p:txBody>
      </p:sp>
      <p:pic>
        <p:nvPicPr>
          <p:cNvPr id="4" name="Picture 4" descr="A screenshot of a cell phone&#10;&#10;Description generated with very high confidence">
            <a:extLst>
              <a:ext uri="{FF2B5EF4-FFF2-40B4-BE49-F238E27FC236}">
                <a16:creationId xmlns:a16="http://schemas.microsoft.com/office/drawing/2014/main" id="{1460DF17-314C-4BC4-8F0D-65D70560983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3111" r="15327"/>
          <a:stretch/>
        </p:blipFill>
        <p:spPr>
          <a:xfrm>
            <a:off x="4726728" y="10"/>
            <a:ext cx="747238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p:spPr>
      </p:pic>
    </p:spTree>
    <p:extLst>
      <p:ext uri="{BB962C8B-B14F-4D97-AF65-F5344CB8AC3E}">
        <p14:creationId xmlns:p14="http://schemas.microsoft.com/office/powerpoint/2010/main" val="3645415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3F11EE-56E4-4F05-BC4A-F59A6C159969}"/>
              </a:ext>
            </a:extLst>
          </p:cNvPr>
          <p:cNvSpPr>
            <a:spLocks noGrp="1"/>
          </p:cNvSpPr>
          <p:nvPr>
            <p:ph type="title"/>
          </p:nvPr>
        </p:nvSpPr>
        <p:spPr>
          <a:xfrm>
            <a:off x="838201" y="365125"/>
            <a:ext cx="5251316" cy="1807305"/>
          </a:xfrm>
        </p:spPr>
        <p:txBody>
          <a:bodyPr>
            <a:normAutofit/>
          </a:bodyPr>
          <a:lstStyle/>
          <a:p>
            <a:r>
              <a:rPr lang="en-US" i="0" dirty="0"/>
              <a:t>Preparing </a:t>
            </a:r>
            <a:r>
              <a:rPr lang="en-US" i="0"/>
              <a:t>Statements of Account</a:t>
            </a:r>
            <a:endParaRPr lang="en-US" i="0" dirty="0"/>
          </a:p>
        </p:txBody>
      </p:sp>
      <p:sp>
        <p:nvSpPr>
          <p:cNvPr id="3" name="Content Placeholder 2">
            <a:extLst>
              <a:ext uri="{FF2B5EF4-FFF2-40B4-BE49-F238E27FC236}">
                <a16:creationId xmlns:a16="http://schemas.microsoft.com/office/drawing/2014/main" id="{5CE43708-909F-418F-8EBF-DA7503D6D49D}"/>
              </a:ext>
            </a:extLst>
          </p:cNvPr>
          <p:cNvSpPr>
            <a:spLocks noGrp="1"/>
          </p:cNvSpPr>
          <p:nvPr>
            <p:ph idx="1"/>
          </p:nvPr>
        </p:nvSpPr>
        <p:spPr>
          <a:xfrm>
            <a:off x="838200" y="2333297"/>
            <a:ext cx="4619621" cy="3843666"/>
          </a:xfrm>
        </p:spPr>
        <p:txBody>
          <a:bodyPr vert="horz" lIns="91440" tIns="45720" rIns="91440" bIns="45720" rtlCol="0">
            <a:normAutofit/>
          </a:bodyPr>
          <a:lstStyle/>
          <a:p>
            <a:r>
              <a:rPr lang="en-US" sz="2000"/>
              <a:t>At the end of each month the accounts clerk is expected to prepare statements of account for all customers who have received goods on credit.  </a:t>
            </a:r>
          </a:p>
          <a:p>
            <a:r>
              <a:rPr lang="en-US" sz="2000"/>
              <a:t>A statement of account summarizes transactions on their account during the period and acts as a reminder to the customer to pay any outstanding balance.  </a:t>
            </a:r>
          </a:p>
        </p:txBody>
      </p:sp>
      <p:pic>
        <p:nvPicPr>
          <p:cNvPr id="4" name="Picture 4" descr="A screenshot of a cell phone&#10;&#10;Description generated with very high confidence">
            <a:extLst>
              <a:ext uri="{FF2B5EF4-FFF2-40B4-BE49-F238E27FC236}">
                <a16:creationId xmlns:a16="http://schemas.microsoft.com/office/drawing/2014/main" id="{6C5DC8D6-FAD5-4A11-ADD9-B4B497B457F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8349" r="24484"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374372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54A2A10-90CE-44D7-8CED-77281C5DD06F}"/>
              </a:ext>
            </a:extLst>
          </p:cNvPr>
          <p:cNvSpPr>
            <a:spLocks noGrp="1"/>
          </p:cNvSpPr>
          <p:nvPr>
            <p:ph type="title"/>
          </p:nvPr>
        </p:nvSpPr>
        <p:spPr>
          <a:xfrm>
            <a:off x="838201" y="643467"/>
            <a:ext cx="4564261" cy="1800526"/>
          </a:xfrm>
        </p:spPr>
        <p:txBody>
          <a:bodyPr>
            <a:normAutofit/>
          </a:bodyPr>
          <a:lstStyle/>
          <a:p>
            <a:r>
              <a:rPr lang="en-US" i="0" dirty="0"/>
              <a:t>Writing Up The Cash Book</a:t>
            </a:r>
          </a:p>
        </p:txBody>
      </p:sp>
      <p:sp>
        <p:nvSpPr>
          <p:cNvPr id="3" name="Content Placeholder 2">
            <a:extLst>
              <a:ext uri="{FF2B5EF4-FFF2-40B4-BE49-F238E27FC236}">
                <a16:creationId xmlns:a16="http://schemas.microsoft.com/office/drawing/2014/main" id="{D2FC897D-E059-43C8-ACDC-F73A098FDF92}"/>
              </a:ext>
            </a:extLst>
          </p:cNvPr>
          <p:cNvSpPr>
            <a:spLocks noGrp="1"/>
          </p:cNvSpPr>
          <p:nvPr>
            <p:ph idx="1"/>
          </p:nvPr>
        </p:nvSpPr>
        <p:spPr>
          <a:xfrm>
            <a:off x="838201" y="2623381"/>
            <a:ext cx="4391735" cy="3553581"/>
          </a:xfrm>
        </p:spPr>
        <p:txBody>
          <a:bodyPr vert="horz" lIns="91440" tIns="45720" rIns="91440" bIns="45720" rtlCol="0" anchor="t">
            <a:noAutofit/>
          </a:bodyPr>
          <a:lstStyle/>
          <a:p>
            <a:pPr>
              <a:lnSpc>
                <a:spcPct val="90000"/>
              </a:lnSpc>
            </a:pPr>
            <a:r>
              <a:rPr lang="en-US" sz="2200" dirty="0"/>
              <a:t>The accounts clerk is also responsible for maintaining a cash book, in which all cash transactions are recorded on a day-to-day basis. </a:t>
            </a:r>
          </a:p>
          <a:p>
            <a:pPr>
              <a:lnSpc>
                <a:spcPct val="90000"/>
              </a:lnSpc>
            </a:pPr>
            <a:r>
              <a:rPr lang="en-US" sz="2200" dirty="0"/>
              <a:t>At the end of the month the cash book is balanced.  </a:t>
            </a:r>
          </a:p>
          <a:p>
            <a:pPr>
              <a:lnSpc>
                <a:spcPct val="90000"/>
              </a:lnSpc>
            </a:pPr>
            <a:r>
              <a:rPr lang="en-US" sz="2200" dirty="0"/>
              <a:t>This balance becomes the opening balance for the following month.</a:t>
            </a:r>
          </a:p>
        </p:txBody>
      </p:sp>
      <p:pic>
        <p:nvPicPr>
          <p:cNvPr id="4" name="Picture 4" descr="A screenshot of a cell phone&#10;&#10;Description generated with very high confidence">
            <a:extLst>
              <a:ext uri="{FF2B5EF4-FFF2-40B4-BE49-F238E27FC236}">
                <a16:creationId xmlns:a16="http://schemas.microsoft.com/office/drawing/2014/main" id="{74F5365B-95C9-48A1-82AD-096CB12AB836}"/>
              </a:ext>
            </a:extLst>
          </p:cNvPr>
          <p:cNvPicPr>
            <a:picLocks noChangeAspect="1"/>
          </p:cNvPicPr>
          <p:nvPr/>
        </p:nvPicPr>
        <p:blipFill>
          <a:blip r:embed="rId2"/>
          <a:stretch>
            <a:fillRect/>
          </a:stretch>
        </p:blipFill>
        <p:spPr>
          <a:xfrm>
            <a:off x="5949590" y="2197951"/>
            <a:ext cx="5598943" cy="3381837"/>
          </a:xfrm>
          <a:prstGeom prst="rect">
            <a:avLst/>
          </a:prstGeom>
        </p:spPr>
      </p:pic>
    </p:spTree>
    <p:extLst>
      <p:ext uri="{BB962C8B-B14F-4D97-AF65-F5344CB8AC3E}">
        <p14:creationId xmlns:p14="http://schemas.microsoft.com/office/powerpoint/2010/main" val="3896653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2864431-F1F8-45CD-8BD8-3DE2FF49AC5F}"/>
              </a:ext>
            </a:extLst>
          </p:cNvPr>
          <p:cNvSpPr>
            <a:spLocks noGrp="1"/>
          </p:cNvSpPr>
          <p:nvPr>
            <p:ph type="title"/>
          </p:nvPr>
        </p:nvSpPr>
        <p:spPr>
          <a:xfrm>
            <a:off x="838201" y="643467"/>
            <a:ext cx="5498790" cy="1800526"/>
          </a:xfrm>
        </p:spPr>
        <p:txBody>
          <a:bodyPr>
            <a:normAutofit/>
          </a:bodyPr>
          <a:lstStyle/>
          <a:p>
            <a:r>
              <a:rPr lang="en-US" i="0" dirty="0"/>
              <a:t>Preparing Final Accounts</a:t>
            </a:r>
          </a:p>
        </p:txBody>
      </p:sp>
      <p:sp>
        <p:nvSpPr>
          <p:cNvPr id="3" name="Content Placeholder 2">
            <a:extLst>
              <a:ext uri="{FF2B5EF4-FFF2-40B4-BE49-F238E27FC236}">
                <a16:creationId xmlns:a16="http://schemas.microsoft.com/office/drawing/2014/main" id="{45E8272A-3F0A-47BA-AA0F-F72FAD79B43C}"/>
              </a:ext>
            </a:extLst>
          </p:cNvPr>
          <p:cNvSpPr>
            <a:spLocks noGrp="1"/>
          </p:cNvSpPr>
          <p:nvPr>
            <p:ph idx="1"/>
          </p:nvPr>
        </p:nvSpPr>
        <p:spPr>
          <a:xfrm>
            <a:off x="435635" y="2364589"/>
            <a:ext cx="4952452" cy="3812373"/>
          </a:xfrm>
        </p:spPr>
        <p:txBody>
          <a:bodyPr vert="horz" lIns="91440" tIns="45720" rIns="91440" bIns="45720" rtlCol="0" anchor="t">
            <a:noAutofit/>
          </a:bodyPr>
          <a:lstStyle/>
          <a:p>
            <a:pPr>
              <a:lnSpc>
                <a:spcPct val="90000"/>
              </a:lnSpc>
            </a:pPr>
            <a:r>
              <a:rPr lang="en-US" sz="2000" dirty="0"/>
              <a:t>The accounts clerk is also expected to assist in the preparation of final accounts e.g. trading and profit and loss account and balance sheet at the end of the accounting period.</a:t>
            </a:r>
          </a:p>
          <a:p>
            <a:pPr marL="0" indent="0">
              <a:lnSpc>
                <a:spcPct val="90000"/>
              </a:lnSpc>
              <a:buNone/>
            </a:pPr>
            <a:endParaRPr lang="en-US" sz="2000" dirty="0"/>
          </a:p>
          <a:p>
            <a:pPr>
              <a:lnSpc>
                <a:spcPct val="90000"/>
              </a:lnSpc>
            </a:pPr>
            <a:r>
              <a:rPr lang="en-US" sz="2000" dirty="0"/>
              <a:t>From the trading and profit and loss account one would be able to determine if the business operated at a profit or loss, whereas the balance sheet shows the financial position of the business at a particular date.</a:t>
            </a:r>
          </a:p>
        </p:txBody>
      </p:sp>
      <p:pic>
        <p:nvPicPr>
          <p:cNvPr id="4" name="Picture 4" descr="A screenshot of a cell phone&#10;&#10;Description generated with very high confidence">
            <a:extLst>
              <a:ext uri="{FF2B5EF4-FFF2-40B4-BE49-F238E27FC236}">
                <a16:creationId xmlns:a16="http://schemas.microsoft.com/office/drawing/2014/main" id="{00825EEA-784F-4A56-812E-C932DCB5DEE8}"/>
              </a:ext>
            </a:extLst>
          </p:cNvPr>
          <p:cNvPicPr>
            <a:picLocks noChangeAspect="1"/>
          </p:cNvPicPr>
          <p:nvPr/>
        </p:nvPicPr>
        <p:blipFill>
          <a:blip r:embed="rId2"/>
          <a:stretch>
            <a:fillRect/>
          </a:stretch>
        </p:blipFill>
        <p:spPr>
          <a:xfrm>
            <a:off x="6093363" y="1715044"/>
            <a:ext cx="5929622" cy="3945086"/>
          </a:xfrm>
          <a:prstGeom prst="rect">
            <a:avLst/>
          </a:prstGeom>
        </p:spPr>
      </p:pic>
    </p:spTree>
    <p:extLst>
      <p:ext uri="{BB962C8B-B14F-4D97-AF65-F5344CB8AC3E}">
        <p14:creationId xmlns:p14="http://schemas.microsoft.com/office/powerpoint/2010/main" val="2930792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ABFA6E-2D38-4DAC-BF8D-FD2D1F0AF5BF}"/>
              </a:ext>
            </a:extLst>
          </p:cNvPr>
          <p:cNvSpPr>
            <a:spLocks noGrp="1"/>
          </p:cNvSpPr>
          <p:nvPr>
            <p:ph type="title"/>
          </p:nvPr>
        </p:nvSpPr>
        <p:spPr>
          <a:xfrm>
            <a:off x="838201" y="365125"/>
            <a:ext cx="3816095" cy="1807305"/>
          </a:xfrm>
        </p:spPr>
        <p:txBody>
          <a:bodyPr>
            <a:normAutofit/>
          </a:bodyPr>
          <a:lstStyle/>
          <a:p>
            <a:r>
              <a:rPr lang="en-US" i="0" dirty="0"/>
              <a:t>Liaising with other Departments</a:t>
            </a:r>
          </a:p>
        </p:txBody>
      </p:sp>
      <p:sp>
        <p:nvSpPr>
          <p:cNvPr id="3" name="Content Placeholder 2">
            <a:extLst>
              <a:ext uri="{FF2B5EF4-FFF2-40B4-BE49-F238E27FC236}">
                <a16:creationId xmlns:a16="http://schemas.microsoft.com/office/drawing/2014/main" id="{F1912651-04F9-4FCA-858F-43047A814BB6}"/>
              </a:ext>
            </a:extLst>
          </p:cNvPr>
          <p:cNvSpPr>
            <a:spLocks noGrp="1"/>
          </p:cNvSpPr>
          <p:nvPr>
            <p:ph idx="1"/>
          </p:nvPr>
        </p:nvSpPr>
        <p:spPr>
          <a:xfrm>
            <a:off x="838201" y="2333297"/>
            <a:ext cx="3816096" cy="3843666"/>
          </a:xfrm>
        </p:spPr>
        <p:txBody>
          <a:bodyPr vert="horz" lIns="91440" tIns="45720" rIns="91440" bIns="45720" rtlCol="0" anchor="t">
            <a:normAutofit/>
          </a:bodyPr>
          <a:lstStyle/>
          <a:p>
            <a:r>
              <a:rPr lang="en-US" sz="2400" dirty="0"/>
              <a:t>The accounts clerk is expected to deal with any queries or facilitate any information needed by other departments as detailed on the table in the next slide.</a:t>
            </a:r>
          </a:p>
        </p:txBody>
      </p:sp>
      <p:pic>
        <p:nvPicPr>
          <p:cNvPr id="7" name="Picture 7" descr="A close up of a logo&#10;&#10;Description generated with high confidence">
            <a:extLst>
              <a:ext uri="{FF2B5EF4-FFF2-40B4-BE49-F238E27FC236}">
                <a16:creationId xmlns:a16="http://schemas.microsoft.com/office/drawing/2014/main" id="{083CDED1-531C-42A4-8657-B68B38CFE15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9380" r="16800" b="-1"/>
          <a:stretch/>
        </p:blipFill>
        <p:spPr>
          <a:xfrm>
            <a:off x="4726728" y="10"/>
            <a:ext cx="747238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p:spPr>
      </p:pic>
    </p:spTree>
    <p:extLst>
      <p:ext uri="{BB962C8B-B14F-4D97-AF65-F5344CB8AC3E}">
        <p14:creationId xmlns:p14="http://schemas.microsoft.com/office/powerpoint/2010/main" val="1456598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9476D97-179D-43E4-BC21-A8BB8D6484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4F1D9C8-3209-401A-B0EF-676100854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711" y="-10199"/>
            <a:ext cx="4316879" cy="6366549"/>
          </a:xfrm>
          <a:custGeom>
            <a:avLst/>
            <a:gdLst>
              <a:gd name="connsiteX0" fmla="*/ 6798 w 4316879"/>
              <a:gd name="connsiteY0" fmla="*/ 0 h 6366549"/>
              <a:gd name="connsiteX1" fmla="*/ 4316879 w 4316879"/>
              <a:gd name="connsiteY1" fmla="*/ 0 h 6366549"/>
              <a:gd name="connsiteX2" fmla="*/ 3891991 w 4316879"/>
              <a:gd name="connsiteY2" fmla="*/ 2600327 h 6366549"/>
              <a:gd name="connsiteX3" fmla="*/ 3222363 w 4316879"/>
              <a:gd name="connsiteY3" fmla="*/ 4700982 h 6366549"/>
              <a:gd name="connsiteX4" fmla="*/ 3205370 w 4316879"/>
              <a:gd name="connsiteY4" fmla="*/ 4340675 h 6366549"/>
              <a:gd name="connsiteX5" fmla="*/ 3042212 w 4316879"/>
              <a:gd name="connsiteY5" fmla="*/ 5013701 h 6366549"/>
              <a:gd name="connsiteX6" fmla="*/ 2926642 w 4316879"/>
              <a:gd name="connsiteY6" fmla="*/ 4904929 h 6366549"/>
              <a:gd name="connsiteX7" fmla="*/ 2627520 w 4316879"/>
              <a:gd name="connsiteY7" fmla="*/ 5829489 h 6366549"/>
              <a:gd name="connsiteX8" fmla="*/ 2647914 w 4316879"/>
              <a:gd name="connsiteY8" fmla="*/ 5044291 h 6366549"/>
              <a:gd name="connsiteX9" fmla="*/ 2556136 w 4316879"/>
              <a:gd name="connsiteY9" fmla="*/ 5183656 h 6366549"/>
              <a:gd name="connsiteX10" fmla="*/ 2413373 w 4316879"/>
              <a:gd name="connsiteY10" fmla="*/ 5251639 h 6366549"/>
              <a:gd name="connsiteX11" fmla="*/ 2284207 w 4316879"/>
              <a:gd name="connsiteY11" fmla="*/ 5329817 h 6366549"/>
              <a:gd name="connsiteX12" fmla="*/ 1842322 w 4316879"/>
              <a:gd name="connsiteY12" fmla="*/ 5975649 h 6366549"/>
              <a:gd name="connsiteX13" fmla="*/ 1638375 w 4316879"/>
              <a:gd name="connsiteY13" fmla="*/ 6366549 h 6366549"/>
              <a:gd name="connsiteX14" fmla="*/ 1492214 w 4316879"/>
              <a:gd name="connsiteY14" fmla="*/ 4697581 h 6366549"/>
              <a:gd name="connsiteX15" fmla="*/ 1475217 w 4316879"/>
              <a:gd name="connsiteY15" fmla="*/ 5367209 h 6366549"/>
              <a:gd name="connsiteX16" fmla="*/ 1468419 w 4316879"/>
              <a:gd name="connsiteY16" fmla="*/ 5479378 h 6366549"/>
              <a:gd name="connsiteX17" fmla="*/ 1397039 w 4316879"/>
              <a:gd name="connsiteY17" fmla="*/ 5550761 h 6366549"/>
              <a:gd name="connsiteX18" fmla="*/ 1329057 w 4316879"/>
              <a:gd name="connsiteY18" fmla="*/ 5492974 h 6366549"/>
              <a:gd name="connsiteX19" fmla="*/ 1315460 w 4316879"/>
              <a:gd name="connsiteY19" fmla="*/ 5251639 h 6366549"/>
              <a:gd name="connsiteX20" fmla="*/ 1271270 w 4316879"/>
              <a:gd name="connsiteY20" fmla="*/ 5027297 h 6366549"/>
              <a:gd name="connsiteX21" fmla="*/ 1179496 w 4316879"/>
              <a:gd name="connsiteY21" fmla="*/ 4707780 h 6366549"/>
              <a:gd name="connsiteX22" fmla="*/ 1108112 w 4316879"/>
              <a:gd name="connsiteY22" fmla="*/ 4316880 h 6366549"/>
              <a:gd name="connsiteX23" fmla="*/ 1074121 w 4316879"/>
              <a:gd name="connsiteY23" fmla="*/ 5068086 h 6366549"/>
              <a:gd name="connsiteX24" fmla="*/ 995943 w 4316879"/>
              <a:gd name="connsiteY24" fmla="*/ 4779160 h 6366549"/>
              <a:gd name="connsiteX25" fmla="*/ 958551 w 4316879"/>
              <a:gd name="connsiteY25" fmla="*/ 4463044 h 6366549"/>
              <a:gd name="connsiteX26" fmla="*/ 904165 w 4316879"/>
              <a:gd name="connsiteY26" fmla="*/ 4174117 h 6366549"/>
              <a:gd name="connsiteX27" fmla="*/ 829385 w 4316879"/>
              <a:gd name="connsiteY27" fmla="*/ 3891992 h 6366549"/>
              <a:gd name="connsiteX28" fmla="*/ 710417 w 4316879"/>
              <a:gd name="connsiteY28" fmla="*/ 4683984 h 6366549"/>
              <a:gd name="connsiteX29" fmla="*/ 628839 w 4316879"/>
              <a:gd name="connsiteY29" fmla="*/ 4469842 h 6366549"/>
              <a:gd name="connsiteX30" fmla="*/ 584648 w 4316879"/>
              <a:gd name="connsiteY30" fmla="*/ 4395061 h 6366549"/>
              <a:gd name="connsiteX31" fmla="*/ 496271 w 4316879"/>
              <a:gd name="connsiteY31" fmla="*/ 4449447 h 6366549"/>
              <a:gd name="connsiteX32" fmla="*/ 356909 w 4316879"/>
              <a:gd name="connsiteY32" fmla="*/ 4945718 h 6366549"/>
              <a:gd name="connsiteX33" fmla="*/ 292324 w 4316879"/>
              <a:gd name="connsiteY33" fmla="*/ 5227843 h 6366549"/>
              <a:gd name="connsiteX34" fmla="*/ 105375 w 4316879"/>
              <a:gd name="connsiteY34" fmla="*/ 4228503 h 6366549"/>
              <a:gd name="connsiteX35" fmla="*/ 13597 w 4316879"/>
              <a:gd name="connsiteY35" fmla="*/ 1138706 h 6366549"/>
              <a:gd name="connsiteX36" fmla="*/ 6798 w 4316879"/>
              <a:gd name="connsiteY36" fmla="*/ 6798 h 636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16879" h="6366549">
                <a:moveTo>
                  <a:pt x="6798" y="0"/>
                </a:moveTo>
                <a:lnTo>
                  <a:pt x="4316879" y="0"/>
                </a:lnTo>
                <a:cubicBezTo>
                  <a:pt x="4204710" y="747806"/>
                  <a:pt x="3987167" y="2076863"/>
                  <a:pt x="3891991" y="2600327"/>
                </a:cubicBezTo>
                <a:cubicBezTo>
                  <a:pt x="3834204" y="2913046"/>
                  <a:pt x="3307343" y="4663590"/>
                  <a:pt x="3222363" y="4700982"/>
                </a:cubicBezTo>
                <a:cubicBezTo>
                  <a:pt x="3164580" y="4585412"/>
                  <a:pt x="3266554" y="4466441"/>
                  <a:pt x="3205370" y="4340675"/>
                </a:cubicBezTo>
                <a:cubicBezTo>
                  <a:pt x="3072802" y="4554818"/>
                  <a:pt x="3130589" y="4806353"/>
                  <a:pt x="3042212" y="5013701"/>
                </a:cubicBezTo>
                <a:cubicBezTo>
                  <a:pt x="2960633" y="5010300"/>
                  <a:pt x="2981028" y="4921923"/>
                  <a:pt x="2926642" y="4904929"/>
                </a:cubicBezTo>
                <a:cubicBezTo>
                  <a:pt x="2763484" y="5299226"/>
                  <a:pt x="2770283" y="5428393"/>
                  <a:pt x="2627520" y="5829489"/>
                </a:cubicBezTo>
                <a:cubicBezTo>
                  <a:pt x="2569733" y="5465781"/>
                  <a:pt x="2630917" y="5414796"/>
                  <a:pt x="2647914" y="5044291"/>
                </a:cubicBezTo>
                <a:cubicBezTo>
                  <a:pt x="2573134" y="5078282"/>
                  <a:pt x="2583329" y="5139466"/>
                  <a:pt x="2556136" y="5183656"/>
                </a:cubicBezTo>
                <a:cubicBezTo>
                  <a:pt x="2522145" y="5241440"/>
                  <a:pt x="2494952" y="5285630"/>
                  <a:pt x="2413373" y="5251639"/>
                </a:cubicBezTo>
                <a:cubicBezTo>
                  <a:pt x="2335196" y="5217648"/>
                  <a:pt x="2314801" y="5265235"/>
                  <a:pt x="2284207" y="5329817"/>
                </a:cubicBezTo>
                <a:cubicBezTo>
                  <a:pt x="2206029" y="5503174"/>
                  <a:pt x="2005480" y="6043631"/>
                  <a:pt x="1842322" y="5975649"/>
                </a:cubicBezTo>
                <a:cubicBezTo>
                  <a:pt x="1764144" y="6050430"/>
                  <a:pt x="1743749" y="6271374"/>
                  <a:pt x="1638375" y="6366549"/>
                </a:cubicBezTo>
                <a:cubicBezTo>
                  <a:pt x="1583989" y="5639138"/>
                  <a:pt x="1634977" y="5401200"/>
                  <a:pt x="1492214" y="4697581"/>
                </a:cubicBezTo>
                <a:cubicBezTo>
                  <a:pt x="1499013" y="4921923"/>
                  <a:pt x="1434428" y="5142867"/>
                  <a:pt x="1475217" y="5367209"/>
                </a:cubicBezTo>
                <a:cubicBezTo>
                  <a:pt x="1482015" y="5404597"/>
                  <a:pt x="1475217" y="5441989"/>
                  <a:pt x="1468419" y="5479378"/>
                </a:cubicBezTo>
                <a:cubicBezTo>
                  <a:pt x="1461621" y="5516770"/>
                  <a:pt x="1444627" y="5550761"/>
                  <a:pt x="1397039" y="5550761"/>
                </a:cubicBezTo>
                <a:cubicBezTo>
                  <a:pt x="1359647" y="5547360"/>
                  <a:pt x="1342653" y="5520167"/>
                  <a:pt x="1329057" y="5492974"/>
                </a:cubicBezTo>
                <a:cubicBezTo>
                  <a:pt x="1288267" y="5411396"/>
                  <a:pt x="1278068" y="5329817"/>
                  <a:pt x="1315460" y="5251639"/>
                </a:cubicBezTo>
                <a:cubicBezTo>
                  <a:pt x="1356250" y="5163262"/>
                  <a:pt x="1346051" y="5095279"/>
                  <a:pt x="1271270" y="5027297"/>
                </a:cubicBezTo>
                <a:cubicBezTo>
                  <a:pt x="1176095" y="4938920"/>
                  <a:pt x="1210086" y="4813151"/>
                  <a:pt x="1179496" y="4707780"/>
                </a:cubicBezTo>
                <a:cubicBezTo>
                  <a:pt x="1145505" y="4592210"/>
                  <a:pt x="1165899" y="4466441"/>
                  <a:pt x="1108112" y="4316880"/>
                </a:cubicBezTo>
                <a:cubicBezTo>
                  <a:pt x="1040130" y="4575213"/>
                  <a:pt x="1138706" y="4809754"/>
                  <a:pt x="1074121" y="5068086"/>
                </a:cubicBezTo>
                <a:cubicBezTo>
                  <a:pt x="985744" y="4962712"/>
                  <a:pt x="1009540" y="4864139"/>
                  <a:pt x="995943" y="4779160"/>
                </a:cubicBezTo>
                <a:cubicBezTo>
                  <a:pt x="982347" y="4673789"/>
                  <a:pt x="975549" y="4568414"/>
                  <a:pt x="958551" y="4463044"/>
                </a:cubicBezTo>
                <a:cubicBezTo>
                  <a:pt x="944955" y="4367868"/>
                  <a:pt x="921163" y="4272693"/>
                  <a:pt x="904165" y="4174117"/>
                </a:cubicBezTo>
                <a:cubicBezTo>
                  <a:pt x="887172" y="4078941"/>
                  <a:pt x="907566" y="3980369"/>
                  <a:pt x="829385" y="3891992"/>
                </a:cubicBezTo>
                <a:cubicBezTo>
                  <a:pt x="676426" y="4133327"/>
                  <a:pt x="747806" y="4405257"/>
                  <a:pt x="710417" y="4683984"/>
                </a:cubicBezTo>
                <a:cubicBezTo>
                  <a:pt x="635637" y="4612605"/>
                  <a:pt x="649233" y="4534423"/>
                  <a:pt x="628839" y="4469842"/>
                </a:cubicBezTo>
                <a:cubicBezTo>
                  <a:pt x="618639" y="4439248"/>
                  <a:pt x="618639" y="4405257"/>
                  <a:pt x="584648" y="4395061"/>
                </a:cubicBezTo>
                <a:cubicBezTo>
                  <a:pt x="537061" y="4384862"/>
                  <a:pt x="509868" y="4415456"/>
                  <a:pt x="496271" y="4449447"/>
                </a:cubicBezTo>
                <a:cubicBezTo>
                  <a:pt x="428289" y="4609204"/>
                  <a:pt x="390900" y="4775762"/>
                  <a:pt x="356909" y="4945718"/>
                </a:cubicBezTo>
                <a:cubicBezTo>
                  <a:pt x="339912" y="5040894"/>
                  <a:pt x="350111" y="5142867"/>
                  <a:pt x="292324" y="5227843"/>
                </a:cubicBezTo>
                <a:cubicBezTo>
                  <a:pt x="44190" y="4918525"/>
                  <a:pt x="91778" y="4575213"/>
                  <a:pt x="105375" y="4228503"/>
                </a:cubicBezTo>
                <a:cubicBezTo>
                  <a:pt x="129167" y="3664249"/>
                  <a:pt x="40790" y="1604384"/>
                  <a:pt x="13597" y="1138706"/>
                </a:cubicBezTo>
                <a:cubicBezTo>
                  <a:pt x="-6798" y="761403"/>
                  <a:pt x="0" y="384102"/>
                  <a:pt x="6798" y="6798"/>
                </a:cubicBezTo>
                <a:close/>
              </a:path>
            </a:pathLst>
          </a:cu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E110D9D-C905-4432-9B03-3664D5C878CF}"/>
              </a:ext>
            </a:extLst>
          </p:cNvPr>
          <p:cNvSpPr>
            <a:spLocks noGrp="1"/>
          </p:cNvSpPr>
          <p:nvPr>
            <p:ph type="title"/>
          </p:nvPr>
        </p:nvSpPr>
        <p:spPr>
          <a:xfrm>
            <a:off x="1038226" y="552844"/>
            <a:ext cx="3113886" cy="2590406"/>
          </a:xfrm>
        </p:spPr>
        <p:txBody>
          <a:bodyPr>
            <a:normAutofit/>
          </a:bodyPr>
          <a:lstStyle/>
          <a:p>
            <a:r>
              <a:rPr lang="en-US" sz="3300" i="0"/>
              <a:t>Relationship between Accounts and other Departments</a:t>
            </a:r>
          </a:p>
        </p:txBody>
      </p:sp>
      <p:graphicFrame>
        <p:nvGraphicFramePr>
          <p:cNvPr id="9" name="Table 4">
            <a:extLst>
              <a:ext uri="{FF2B5EF4-FFF2-40B4-BE49-F238E27FC236}">
                <a16:creationId xmlns:a16="http://schemas.microsoft.com/office/drawing/2014/main" id="{09E22C94-4522-425B-BE46-A31D24C3A5E0}"/>
              </a:ext>
            </a:extLst>
          </p:cNvPr>
          <p:cNvGraphicFramePr>
            <a:graphicFrameLocks noGrp="1"/>
          </p:cNvGraphicFramePr>
          <p:nvPr>
            <p:ph idx="1"/>
            <p:extLst>
              <p:ext uri="{D42A27DB-BD31-4B8C-83A1-F6EECF244321}">
                <p14:modId xmlns:p14="http://schemas.microsoft.com/office/powerpoint/2010/main" val="1483090824"/>
              </p:ext>
            </p:extLst>
          </p:nvPr>
        </p:nvGraphicFramePr>
        <p:xfrm>
          <a:off x="4759886" y="643466"/>
          <a:ext cx="6467069" cy="5573715"/>
        </p:xfrm>
        <a:graphic>
          <a:graphicData uri="http://schemas.openxmlformats.org/drawingml/2006/table">
            <a:tbl>
              <a:tblPr firstRow="1" bandRow="1">
                <a:tableStyleId>{8799B23B-EC83-4686-B30A-512413B5E67A}</a:tableStyleId>
              </a:tblPr>
              <a:tblGrid>
                <a:gridCol w="1809964">
                  <a:extLst>
                    <a:ext uri="{9D8B030D-6E8A-4147-A177-3AD203B41FA5}">
                      <a16:colId xmlns:a16="http://schemas.microsoft.com/office/drawing/2014/main" val="3628878859"/>
                    </a:ext>
                  </a:extLst>
                </a:gridCol>
                <a:gridCol w="4657105">
                  <a:extLst>
                    <a:ext uri="{9D8B030D-6E8A-4147-A177-3AD203B41FA5}">
                      <a16:colId xmlns:a16="http://schemas.microsoft.com/office/drawing/2014/main" val="2743528449"/>
                    </a:ext>
                  </a:extLst>
                </a:gridCol>
              </a:tblGrid>
              <a:tr h="328820">
                <a:tc>
                  <a:txBody>
                    <a:bodyPr/>
                    <a:lstStyle/>
                    <a:p>
                      <a:r>
                        <a:rPr lang="en-US" sz="1400" dirty="0"/>
                        <a:t>Department</a:t>
                      </a:r>
                    </a:p>
                  </a:txBody>
                  <a:tcPr marL="70902" marR="70902" marT="35451" marB="35451"/>
                </a:tc>
                <a:tc>
                  <a:txBody>
                    <a:bodyPr/>
                    <a:lstStyle/>
                    <a:p>
                      <a:r>
                        <a:rPr lang="en-US" sz="1400" dirty="0"/>
                        <a:t>Role of the Accounts Office</a:t>
                      </a:r>
                    </a:p>
                  </a:txBody>
                  <a:tcPr marL="70902" marR="70902" marT="35451" marB="35451"/>
                </a:tc>
                <a:extLst>
                  <a:ext uri="{0D108BD9-81ED-4DB2-BD59-A6C34878D82A}">
                    <a16:rowId xmlns:a16="http://schemas.microsoft.com/office/drawing/2014/main" val="603423510"/>
                  </a:ext>
                </a:extLst>
              </a:tr>
              <a:tr h="1517920">
                <a:tc>
                  <a:txBody>
                    <a:bodyPr/>
                    <a:lstStyle/>
                    <a:p>
                      <a:r>
                        <a:rPr lang="en-US" sz="1500" dirty="0"/>
                        <a:t>Human Resource Office</a:t>
                      </a:r>
                    </a:p>
                  </a:txBody>
                  <a:tcPr marL="70902" marR="70902" marT="35451" marB="35451"/>
                </a:tc>
                <a:tc>
                  <a:txBody>
                    <a:bodyPr/>
                    <a:lstStyle/>
                    <a:p>
                      <a:r>
                        <a:rPr lang="en-US" sz="1500" dirty="0"/>
                        <a:t>The accounts office calculates wages and salaries, prepares payroll and other related documents and pays workers recruited by the Human Resources Office.  It also depends on the Human Resources Office to employ persons to work in the Accounts Department</a:t>
                      </a:r>
                    </a:p>
                  </a:txBody>
                  <a:tcPr marL="70902" marR="70902" marT="35451" marB="35451"/>
                </a:tc>
                <a:extLst>
                  <a:ext uri="{0D108BD9-81ED-4DB2-BD59-A6C34878D82A}">
                    <a16:rowId xmlns:a16="http://schemas.microsoft.com/office/drawing/2014/main" val="2384045688"/>
                  </a:ext>
                </a:extLst>
              </a:tr>
              <a:tr h="1048979">
                <a:tc>
                  <a:txBody>
                    <a:bodyPr/>
                    <a:lstStyle/>
                    <a:p>
                      <a:r>
                        <a:rPr lang="en-US" sz="1500" dirty="0"/>
                        <a:t>Purchasing Office</a:t>
                      </a:r>
                    </a:p>
                  </a:txBody>
                  <a:tcPr marL="70902" marR="70902" marT="35451" marB="35451"/>
                </a:tc>
                <a:tc>
                  <a:txBody>
                    <a:bodyPr/>
                    <a:lstStyle/>
                    <a:p>
                      <a:r>
                        <a:rPr lang="en-US" sz="1500" dirty="0"/>
                        <a:t>The accounts office keeps the purchases ledger, authorizes payments for the purchases made, and pays the bills for goods and equipment bought by the purchasing office</a:t>
                      </a:r>
                    </a:p>
                  </a:txBody>
                  <a:tcPr marL="70902" marR="70902" marT="35451" marB="35451"/>
                </a:tc>
                <a:extLst>
                  <a:ext uri="{0D108BD9-81ED-4DB2-BD59-A6C34878D82A}">
                    <a16:rowId xmlns:a16="http://schemas.microsoft.com/office/drawing/2014/main" val="137966387"/>
                  </a:ext>
                </a:extLst>
              </a:tr>
              <a:tr h="1048979">
                <a:tc>
                  <a:txBody>
                    <a:bodyPr/>
                    <a:lstStyle/>
                    <a:p>
                      <a:r>
                        <a:rPr lang="en-US" sz="1500" dirty="0"/>
                        <a:t>Sales Office</a:t>
                      </a:r>
                    </a:p>
                  </a:txBody>
                  <a:tcPr marL="70902" marR="70902" marT="35451" marB="35451"/>
                </a:tc>
                <a:tc>
                  <a:txBody>
                    <a:bodyPr/>
                    <a:lstStyle/>
                    <a:p>
                      <a:r>
                        <a:rPr lang="en-US" sz="1500" dirty="0"/>
                        <a:t>The accounts office keeps the sales ledger, sends out invoices and statements of accounts, collects debts from customers for items sold by the sales office and issues receipts.</a:t>
                      </a:r>
                    </a:p>
                  </a:txBody>
                  <a:tcPr marL="70902" marR="70902" marT="35451" marB="35451"/>
                </a:tc>
                <a:extLst>
                  <a:ext uri="{0D108BD9-81ED-4DB2-BD59-A6C34878D82A}">
                    <a16:rowId xmlns:a16="http://schemas.microsoft.com/office/drawing/2014/main" val="269456761"/>
                  </a:ext>
                </a:extLst>
              </a:tr>
              <a:tr h="580038">
                <a:tc>
                  <a:txBody>
                    <a:bodyPr/>
                    <a:lstStyle/>
                    <a:p>
                      <a:r>
                        <a:rPr lang="en-US" sz="1500" dirty="0"/>
                        <a:t>Factory Office</a:t>
                      </a:r>
                    </a:p>
                  </a:txBody>
                  <a:tcPr marL="70902" marR="70902" marT="35451" marB="35451"/>
                </a:tc>
                <a:tc>
                  <a:txBody>
                    <a:bodyPr/>
                    <a:lstStyle/>
                    <a:p>
                      <a:r>
                        <a:rPr lang="en-US" sz="1500" dirty="0"/>
                        <a:t>The accounts office calculates profits and costs of products manufactured by the factory.</a:t>
                      </a:r>
                    </a:p>
                  </a:txBody>
                  <a:tcPr marL="70902" marR="70902" marT="35451" marB="35451"/>
                </a:tc>
                <a:extLst>
                  <a:ext uri="{0D108BD9-81ED-4DB2-BD59-A6C34878D82A}">
                    <a16:rowId xmlns:a16="http://schemas.microsoft.com/office/drawing/2014/main" val="3150458340"/>
                  </a:ext>
                </a:extLst>
              </a:tr>
              <a:tr h="1048979">
                <a:tc>
                  <a:txBody>
                    <a:bodyPr/>
                    <a:lstStyle/>
                    <a:p>
                      <a:pPr lvl="0">
                        <a:buNone/>
                      </a:pPr>
                      <a:r>
                        <a:rPr lang="en-US" sz="1500" dirty="0"/>
                        <a:t>Transport Office</a:t>
                      </a:r>
                    </a:p>
                  </a:txBody>
                  <a:tcPr marL="70902" marR="70902" marT="35451" marB="35451"/>
                </a:tc>
                <a:tc>
                  <a:txBody>
                    <a:bodyPr/>
                    <a:lstStyle/>
                    <a:p>
                      <a:pPr lvl="0">
                        <a:buNone/>
                      </a:pPr>
                      <a:r>
                        <a:rPr lang="en-US" sz="1500" dirty="0"/>
                        <a:t>The accounts office authorizes payments for vehicles purchased for the transport department.  It also pays the cost of repairs and maintenance of the vehicles.</a:t>
                      </a:r>
                    </a:p>
                  </a:txBody>
                  <a:tcPr marL="70902" marR="70902" marT="35451" marB="35451"/>
                </a:tc>
                <a:extLst>
                  <a:ext uri="{0D108BD9-81ED-4DB2-BD59-A6C34878D82A}">
                    <a16:rowId xmlns:a16="http://schemas.microsoft.com/office/drawing/2014/main" val="3082714205"/>
                  </a:ext>
                </a:extLst>
              </a:tr>
            </a:tbl>
          </a:graphicData>
        </a:graphic>
      </p:graphicFrame>
    </p:spTree>
    <p:extLst>
      <p:ext uri="{BB962C8B-B14F-4D97-AF65-F5344CB8AC3E}">
        <p14:creationId xmlns:p14="http://schemas.microsoft.com/office/powerpoint/2010/main" val="1546726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070828-E616-4355-9C8A-A1065032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55161C6-1218-4EAF-A9E9-A319CFD76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47" y="2116753"/>
            <a:ext cx="4088106" cy="2781653"/>
          </a:xfrm>
          <a:custGeom>
            <a:avLst/>
            <a:gdLst>
              <a:gd name="connsiteX0" fmla="*/ 3362388 w 6230568"/>
              <a:gd name="connsiteY0" fmla="*/ 861 h 4239440"/>
              <a:gd name="connsiteX1" fmla="*/ 4026621 w 6230568"/>
              <a:gd name="connsiteY1" fmla="*/ 15392 h 4239440"/>
              <a:gd name="connsiteX2" fmla="*/ 5114556 w 6230568"/>
              <a:gd name="connsiteY2" fmla="*/ 34130 h 4239440"/>
              <a:gd name="connsiteX3" fmla="*/ 5776495 w 6230568"/>
              <a:gd name="connsiteY3" fmla="*/ 112905 h 4239440"/>
              <a:gd name="connsiteX4" fmla="*/ 5862918 w 6230568"/>
              <a:gd name="connsiteY4" fmla="*/ 141585 h 4239440"/>
              <a:gd name="connsiteX5" fmla="*/ 5840738 w 6230568"/>
              <a:gd name="connsiteY5" fmla="*/ 200475 h 4239440"/>
              <a:gd name="connsiteX6" fmla="*/ 5691219 w 6230568"/>
              <a:gd name="connsiteY6" fmla="*/ 216153 h 4239440"/>
              <a:gd name="connsiteX7" fmla="*/ 5773053 w 6230568"/>
              <a:gd name="connsiteY7" fmla="*/ 260130 h 4239440"/>
              <a:gd name="connsiteX8" fmla="*/ 5593324 w 6230568"/>
              <a:gd name="connsiteY8" fmla="*/ 293781 h 4239440"/>
              <a:gd name="connsiteX9" fmla="*/ 5617033 w 6230568"/>
              <a:gd name="connsiteY9" fmla="*/ 317108 h 4239440"/>
              <a:gd name="connsiteX10" fmla="*/ 5641124 w 6230568"/>
              <a:gd name="connsiteY10" fmla="*/ 339287 h 4239440"/>
              <a:gd name="connsiteX11" fmla="*/ 5299256 w 6230568"/>
              <a:gd name="connsiteY11" fmla="*/ 396265 h 4239440"/>
              <a:gd name="connsiteX12" fmla="*/ 5703073 w 6230568"/>
              <a:gd name="connsiteY12" fmla="*/ 500661 h 4239440"/>
              <a:gd name="connsiteX13" fmla="*/ 5629652 w 6230568"/>
              <a:gd name="connsiteY13" fmla="*/ 556874 h 4239440"/>
              <a:gd name="connsiteX14" fmla="*/ 5862918 w 6230568"/>
              <a:gd name="connsiteY14" fmla="*/ 645591 h 4239440"/>
              <a:gd name="connsiteX15" fmla="*/ 6052207 w 6230568"/>
              <a:gd name="connsiteY15" fmla="*/ 756106 h 4239440"/>
              <a:gd name="connsiteX16" fmla="*/ 6158515 w 6230568"/>
              <a:gd name="connsiteY16" fmla="*/ 901419 h 4239440"/>
              <a:gd name="connsiteX17" fmla="*/ 6195990 w 6230568"/>
              <a:gd name="connsiteY17" fmla="*/ 966427 h 4239440"/>
              <a:gd name="connsiteX18" fmla="*/ 6229642 w 6230568"/>
              <a:gd name="connsiteY18" fmla="*/ 1034878 h 4239440"/>
              <a:gd name="connsiteX19" fmla="*/ 6171516 w 6230568"/>
              <a:gd name="connsiteY19" fmla="*/ 1102946 h 4239440"/>
              <a:gd name="connsiteX20" fmla="*/ 6133659 w 6230568"/>
              <a:gd name="connsiteY20" fmla="*/ 1185545 h 4239440"/>
              <a:gd name="connsiteX21" fmla="*/ 6168458 w 6230568"/>
              <a:gd name="connsiteY21" fmla="*/ 1234110 h 4239440"/>
              <a:gd name="connsiteX22" fmla="*/ 6169222 w 6230568"/>
              <a:gd name="connsiteY22" fmla="*/ 1342712 h 4239440"/>
              <a:gd name="connsiteX23" fmla="*/ 6145131 w 6230568"/>
              <a:gd name="connsiteY23" fmla="*/ 1393954 h 4239440"/>
              <a:gd name="connsiteX24" fmla="*/ 6071709 w 6230568"/>
              <a:gd name="connsiteY24" fmla="*/ 1505233 h 4239440"/>
              <a:gd name="connsiteX25" fmla="*/ 6009378 w 6230568"/>
              <a:gd name="connsiteY25" fmla="*/ 1530089 h 4239440"/>
              <a:gd name="connsiteX26" fmla="*/ 6015879 w 6230568"/>
              <a:gd name="connsiteY26" fmla="*/ 1979030 h 4239440"/>
              <a:gd name="connsiteX27" fmla="*/ 6061385 w 6230568"/>
              <a:gd name="connsiteY27" fmla="*/ 2196234 h 4239440"/>
              <a:gd name="connsiteX28" fmla="*/ 6029263 w 6230568"/>
              <a:gd name="connsiteY28" fmla="*/ 2440972 h 4239440"/>
              <a:gd name="connsiteX29" fmla="*/ 6135571 w 6230568"/>
              <a:gd name="connsiteY29" fmla="*/ 2621848 h 4239440"/>
              <a:gd name="connsiteX30" fmla="*/ 6091594 w 6230568"/>
              <a:gd name="connsiteY30" fmla="*/ 2691446 h 4239440"/>
              <a:gd name="connsiteX31" fmla="*/ 6215493 w 6230568"/>
              <a:gd name="connsiteY31" fmla="*/ 2769456 h 4239440"/>
              <a:gd name="connsiteX32" fmla="*/ 6100389 w 6230568"/>
              <a:gd name="connsiteY32" fmla="*/ 2880352 h 4239440"/>
              <a:gd name="connsiteX33" fmla="*/ 5909953 w 6230568"/>
              <a:gd name="connsiteY33" fmla="*/ 3053963 h 4239440"/>
              <a:gd name="connsiteX34" fmla="*/ 5741696 w 6230568"/>
              <a:gd name="connsiteY34" fmla="*/ 3798118 h 4239440"/>
              <a:gd name="connsiteX35" fmla="*/ 5493899 w 6230568"/>
              <a:gd name="connsiteY35" fmla="*/ 4026795 h 4239440"/>
              <a:gd name="connsiteX36" fmla="*/ 3773471 w 6230568"/>
              <a:gd name="connsiteY36" fmla="*/ 4239028 h 4239440"/>
              <a:gd name="connsiteX37" fmla="*/ 2569285 w 6230568"/>
              <a:gd name="connsiteY37" fmla="*/ 4103275 h 4239440"/>
              <a:gd name="connsiteX38" fmla="*/ 2693948 w 6230568"/>
              <a:gd name="connsiteY38" fmla="*/ 4061593 h 4239440"/>
              <a:gd name="connsiteX39" fmla="*/ 2588788 w 6230568"/>
              <a:gd name="connsiteY39" fmla="*/ 4062358 h 4239440"/>
              <a:gd name="connsiteX40" fmla="*/ 2300073 w 6230568"/>
              <a:gd name="connsiteY40" fmla="*/ 4008822 h 4239440"/>
              <a:gd name="connsiteX41" fmla="*/ 1508500 w 6230568"/>
              <a:gd name="connsiteY41" fmla="*/ 3798118 h 4239440"/>
              <a:gd name="connsiteX42" fmla="*/ 1061089 w 6230568"/>
              <a:gd name="connsiteY42" fmla="*/ 3697546 h 4239440"/>
              <a:gd name="connsiteX43" fmla="*/ 939102 w 6230568"/>
              <a:gd name="connsiteY43" fmla="*/ 3648216 h 4239440"/>
              <a:gd name="connsiteX44" fmla="*/ 1243495 w 6230568"/>
              <a:gd name="connsiteY44" fmla="*/ 3624890 h 4239440"/>
              <a:gd name="connsiteX45" fmla="*/ 1083651 w 6230568"/>
              <a:gd name="connsiteY45" fmla="*/ 3595827 h 4239440"/>
              <a:gd name="connsiteX46" fmla="*/ 966636 w 6230568"/>
              <a:gd name="connsiteY46" fmla="*/ 3605770 h 4239440"/>
              <a:gd name="connsiteX47" fmla="*/ 885566 w 6230568"/>
              <a:gd name="connsiteY47" fmla="*/ 3609976 h 4239440"/>
              <a:gd name="connsiteX48" fmla="*/ 641976 w 6230568"/>
              <a:gd name="connsiteY48" fmla="*/ 3567912 h 4239440"/>
              <a:gd name="connsiteX49" fmla="*/ 399533 w 6230568"/>
              <a:gd name="connsiteY49" fmla="*/ 3583590 h 4239440"/>
              <a:gd name="connsiteX50" fmla="*/ 409093 w 6230568"/>
              <a:gd name="connsiteY50" fmla="*/ 3548792 h 4239440"/>
              <a:gd name="connsiteX51" fmla="*/ 792642 w 6230568"/>
              <a:gd name="connsiteY51" fmla="*/ 3417628 h 4239440"/>
              <a:gd name="connsiteX52" fmla="*/ 771610 w 6230568"/>
              <a:gd name="connsiteY52" fmla="*/ 3345736 h 4239440"/>
              <a:gd name="connsiteX53" fmla="*/ 945986 w 6230568"/>
              <a:gd name="connsiteY53" fmla="*/ 3317056 h 4239440"/>
              <a:gd name="connsiteX54" fmla="*/ 892449 w 6230568"/>
              <a:gd name="connsiteY54" fmla="*/ 3285316 h 4239440"/>
              <a:gd name="connsiteX55" fmla="*/ 949045 w 6230568"/>
              <a:gd name="connsiteY55" fmla="*/ 3262755 h 4239440"/>
              <a:gd name="connsiteX56" fmla="*/ 1252673 w 6230568"/>
              <a:gd name="connsiteY56" fmla="*/ 3200041 h 4239440"/>
              <a:gd name="connsiteX57" fmla="*/ 388825 w 6230568"/>
              <a:gd name="connsiteY57" fmla="*/ 3176714 h 4239440"/>
              <a:gd name="connsiteX58" fmla="*/ 127644 w 6230568"/>
              <a:gd name="connsiteY58" fmla="*/ 3111323 h 4239440"/>
              <a:gd name="connsiteX59" fmla="*/ 437008 w 6230568"/>
              <a:gd name="connsiteY59" fmla="*/ 2921652 h 4239440"/>
              <a:gd name="connsiteX60" fmla="*/ 601441 w 6230568"/>
              <a:gd name="connsiteY60" fmla="*/ 2840965 h 4239440"/>
              <a:gd name="connsiteX61" fmla="*/ 330700 w 6230568"/>
              <a:gd name="connsiteY61" fmla="*/ 2859320 h 4239440"/>
              <a:gd name="connsiteX62" fmla="*/ 534521 w 6230568"/>
              <a:gd name="connsiteY62" fmla="*/ 2720126 h 4239440"/>
              <a:gd name="connsiteX63" fmla="*/ 492839 w 6230568"/>
              <a:gd name="connsiteY63" fmla="*/ 2694505 h 4239440"/>
              <a:gd name="connsiteX64" fmla="*/ 416358 w 6230568"/>
              <a:gd name="connsiteY64" fmla="*/ 2677297 h 4239440"/>
              <a:gd name="connsiteX65" fmla="*/ 761285 w 6230568"/>
              <a:gd name="connsiteY65" fmla="*/ 2589726 h 4239440"/>
              <a:gd name="connsiteX66" fmla="*/ 664920 w 6230568"/>
              <a:gd name="connsiteY66" fmla="*/ 2466593 h 4239440"/>
              <a:gd name="connsiteX67" fmla="*/ 740253 w 6230568"/>
              <a:gd name="connsiteY67" fmla="*/ 2438677 h 4239440"/>
              <a:gd name="connsiteX68" fmla="*/ 650006 w 6230568"/>
              <a:gd name="connsiteY68" fmla="*/ 2435236 h 4239440"/>
              <a:gd name="connsiteX69" fmla="*/ 578879 w 6230568"/>
              <a:gd name="connsiteY69" fmla="*/ 2435618 h 4239440"/>
              <a:gd name="connsiteX70" fmla="*/ 451157 w 6230568"/>
              <a:gd name="connsiteY70" fmla="*/ 2404644 h 4239440"/>
              <a:gd name="connsiteX71" fmla="*/ 2216 w 6230568"/>
              <a:gd name="connsiteY71" fmla="*/ 2456650 h 4239440"/>
              <a:gd name="connsiteX72" fmla="*/ 97052 w 6230568"/>
              <a:gd name="connsiteY72" fmla="*/ 2383611 h 4239440"/>
              <a:gd name="connsiteX73" fmla="*/ 210626 w 6230568"/>
              <a:gd name="connsiteY73" fmla="*/ 2341930 h 4239440"/>
              <a:gd name="connsiteX74" fmla="*/ 57282 w 6230568"/>
              <a:gd name="connsiteY74" fmla="*/ 2319750 h 4239440"/>
              <a:gd name="connsiteX75" fmla="*/ 365499 w 6230568"/>
              <a:gd name="connsiteY75" fmla="*/ 2250153 h 4239440"/>
              <a:gd name="connsiteX76" fmla="*/ 290548 w 6230568"/>
              <a:gd name="connsiteY76" fmla="*/ 2187821 h 4239440"/>
              <a:gd name="connsiteX77" fmla="*/ 482896 w 6230568"/>
              <a:gd name="connsiteY77" fmla="*/ 1906755 h 4239440"/>
              <a:gd name="connsiteX78" fmla="*/ 867211 w 6230568"/>
              <a:gd name="connsiteY78" fmla="*/ 1747294 h 4239440"/>
              <a:gd name="connsiteX79" fmla="*/ 1063766 w 6230568"/>
              <a:gd name="connsiteY79" fmla="*/ 1734674 h 4239440"/>
              <a:gd name="connsiteX80" fmla="*/ 1008701 w 6230568"/>
              <a:gd name="connsiteY80" fmla="*/ 1683432 h 4239440"/>
              <a:gd name="connsiteX81" fmla="*/ 1152865 w 6230568"/>
              <a:gd name="connsiteY81" fmla="*/ 1394719 h 4239440"/>
              <a:gd name="connsiteX82" fmla="*/ 998376 w 6230568"/>
              <a:gd name="connsiteY82" fmla="*/ 1411927 h 4239440"/>
              <a:gd name="connsiteX83" fmla="*/ 206419 w 6230568"/>
              <a:gd name="connsiteY83" fmla="*/ 1424164 h 4239440"/>
              <a:gd name="connsiteX84" fmla="*/ 128027 w 6230568"/>
              <a:gd name="connsiteY84" fmla="*/ 1413074 h 4239440"/>
              <a:gd name="connsiteX85" fmla="*/ 672950 w 6230568"/>
              <a:gd name="connsiteY85" fmla="*/ 1268143 h 4239440"/>
              <a:gd name="connsiteX86" fmla="*/ 457658 w 6230568"/>
              <a:gd name="connsiteY86" fmla="*/ 1229138 h 4239440"/>
              <a:gd name="connsiteX87" fmla="*/ 407945 w 6230568"/>
              <a:gd name="connsiteY87" fmla="*/ 1213459 h 4239440"/>
              <a:gd name="connsiteX88" fmla="*/ 453451 w 6230568"/>
              <a:gd name="connsiteY88" fmla="*/ 1172924 h 4239440"/>
              <a:gd name="connsiteX89" fmla="*/ 568172 w 6230568"/>
              <a:gd name="connsiteY89" fmla="*/ 1132007 h 4239440"/>
              <a:gd name="connsiteX90" fmla="*/ 255367 w 6230568"/>
              <a:gd name="connsiteY90" fmla="*/ 1190898 h 4239440"/>
              <a:gd name="connsiteX91" fmla="*/ 277546 w 6230568"/>
              <a:gd name="connsiteY91" fmla="*/ 1128567 h 4239440"/>
              <a:gd name="connsiteX92" fmla="*/ 246572 w 6230568"/>
              <a:gd name="connsiteY92" fmla="*/ 1072353 h 4239440"/>
              <a:gd name="connsiteX93" fmla="*/ 422859 w 6230568"/>
              <a:gd name="connsiteY93" fmla="*/ 1000078 h 4239440"/>
              <a:gd name="connsiteX94" fmla="*/ 668362 w 6230568"/>
              <a:gd name="connsiteY94" fmla="*/ 858972 h 4239440"/>
              <a:gd name="connsiteX95" fmla="*/ 914629 w 6230568"/>
              <a:gd name="connsiteY95" fmla="*/ 768725 h 4239440"/>
              <a:gd name="connsiteX96" fmla="*/ 1117684 w 6230568"/>
              <a:gd name="connsiteY96" fmla="*/ 688420 h 4239440"/>
              <a:gd name="connsiteX97" fmla="*/ 928778 w 6230568"/>
              <a:gd name="connsiteY97" fmla="*/ 701040 h 4239440"/>
              <a:gd name="connsiteX98" fmla="*/ 1243877 w 6230568"/>
              <a:gd name="connsiteY98" fmla="*/ 574464 h 4239440"/>
              <a:gd name="connsiteX99" fmla="*/ 1291678 w 6230568"/>
              <a:gd name="connsiteY99" fmla="*/ 566434 h 4239440"/>
              <a:gd name="connsiteX100" fmla="*/ 1797596 w 6230568"/>
              <a:gd name="connsiteY100" fmla="*/ 476952 h 4239440"/>
              <a:gd name="connsiteX101" fmla="*/ 1895491 w 6230568"/>
              <a:gd name="connsiteY101" fmla="*/ 432593 h 4239440"/>
              <a:gd name="connsiteX102" fmla="*/ 1782682 w 6230568"/>
              <a:gd name="connsiteY102" fmla="*/ 423033 h 4239440"/>
              <a:gd name="connsiteX103" fmla="*/ 1406781 w 6230568"/>
              <a:gd name="connsiteY103" fmla="*/ 449419 h 4239440"/>
              <a:gd name="connsiteX104" fmla="*/ 1662226 w 6230568"/>
              <a:gd name="connsiteY104" fmla="*/ 393970 h 4239440"/>
              <a:gd name="connsiteX105" fmla="*/ 1383837 w 6230568"/>
              <a:gd name="connsiteY105" fmla="*/ 376762 h 4239440"/>
              <a:gd name="connsiteX106" fmla="*/ 1318063 w 6230568"/>
              <a:gd name="connsiteY106" fmla="*/ 333168 h 4239440"/>
              <a:gd name="connsiteX107" fmla="*/ 1365099 w 6230568"/>
              <a:gd name="connsiteY107" fmla="*/ 290722 h 4239440"/>
              <a:gd name="connsiteX108" fmla="*/ 1536798 w 6230568"/>
              <a:gd name="connsiteY108" fmla="*/ 244069 h 4239440"/>
              <a:gd name="connsiteX109" fmla="*/ 1711938 w 6230568"/>
              <a:gd name="connsiteY109" fmla="*/ 175619 h 4239440"/>
              <a:gd name="connsiteX110" fmla="*/ 2273687 w 6230568"/>
              <a:gd name="connsiteY110" fmla="*/ 78488 h 4239440"/>
              <a:gd name="connsiteX111" fmla="*/ 2646913 w 6230568"/>
              <a:gd name="connsiteY111" fmla="*/ 46749 h 4239440"/>
              <a:gd name="connsiteX112" fmla="*/ 3362388 w 6230568"/>
              <a:gd name="connsiteY112" fmla="*/ 861 h 42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230568" h="4239440">
                <a:moveTo>
                  <a:pt x="3362388" y="861"/>
                </a:moveTo>
                <a:cubicBezTo>
                  <a:pt x="3584946" y="-3346"/>
                  <a:pt x="3805210" y="8891"/>
                  <a:pt x="4026621" y="15392"/>
                </a:cubicBezTo>
                <a:cubicBezTo>
                  <a:pt x="4388374" y="26482"/>
                  <a:pt x="4752039" y="26099"/>
                  <a:pt x="5114556" y="34130"/>
                </a:cubicBezTo>
                <a:cubicBezTo>
                  <a:pt x="5340556" y="39101"/>
                  <a:pt x="5563879" y="57074"/>
                  <a:pt x="5776495" y="112905"/>
                </a:cubicBezTo>
                <a:cubicBezTo>
                  <a:pt x="5806322" y="120935"/>
                  <a:pt x="5839973" y="122465"/>
                  <a:pt x="5862918" y="141585"/>
                </a:cubicBezTo>
                <a:cubicBezTo>
                  <a:pt x="5888539" y="162999"/>
                  <a:pt x="5878214" y="194356"/>
                  <a:pt x="5840738" y="200475"/>
                </a:cubicBezTo>
                <a:cubicBezTo>
                  <a:pt x="5792938" y="208505"/>
                  <a:pt x="5743991" y="210800"/>
                  <a:pt x="5691219" y="216153"/>
                </a:cubicBezTo>
                <a:cubicBezTo>
                  <a:pt x="5711486" y="245598"/>
                  <a:pt x="5760434" y="223419"/>
                  <a:pt x="5773053" y="260130"/>
                </a:cubicBezTo>
                <a:cubicBezTo>
                  <a:pt x="5716458" y="285368"/>
                  <a:pt x="5648008" y="268925"/>
                  <a:pt x="5593324" y="293781"/>
                </a:cubicBezTo>
                <a:cubicBezTo>
                  <a:pt x="5594854" y="310989"/>
                  <a:pt x="5607090" y="312519"/>
                  <a:pt x="5617033" y="317108"/>
                </a:cubicBezTo>
                <a:cubicBezTo>
                  <a:pt x="5626976" y="321314"/>
                  <a:pt x="5651831" y="315196"/>
                  <a:pt x="5641124" y="339287"/>
                </a:cubicBezTo>
                <a:cubicBezTo>
                  <a:pt x="5527551" y="353818"/>
                  <a:pt x="5418949" y="403148"/>
                  <a:pt x="5299256" y="396265"/>
                </a:cubicBezTo>
                <a:cubicBezTo>
                  <a:pt x="5447247" y="409649"/>
                  <a:pt x="5572292" y="464333"/>
                  <a:pt x="5703073" y="500661"/>
                </a:cubicBezTo>
                <a:cubicBezTo>
                  <a:pt x="5697720" y="543490"/>
                  <a:pt x="5644949" y="526282"/>
                  <a:pt x="5629652" y="556874"/>
                </a:cubicBezTo>
                <a:cubicBezTo>
                  <a:pt x="5713398" y="578288"/>
                  <a:pt x="5793703" y="603527"/>
                  <a:pt x="5862918" y="645591"/>
                </a:cubicBezTo>
                <a:cubicBezTo>
                  <a:pt x="5925250" y="683449"/>
                  <a:pt x="5984521" y="725131"/>
                  <a:pt x="6052207" y="756106"/>
                </a:cubicBezTo>
                <a:cubicBezTo>
                  <a:pt x="6123334" y="788611"/>
                  <a:pt x="6166545" y="830293"/>
                  <a:pt x="6158515" y="901419"/>
                </a:cubicBezTo>
                <a:cubicBezTo>
                  <a:pt x="6155073" y="930482"/>
                  <a:pt x="6164251" y="954955"/>
                  <a:pt x="6195990" y="966427"/>
                </a:cubicBezTo>
                <a:cubicBezTo>
                  <a:pt x="6235378" y="980576"/>
                  <a:pt x="6231172" y="1001990"/>
                  <a:pt x="6229642" y="1034878"/>
                </a:cubicBezTo>
                <a:cubicBezTo>
                  <a:pt x="6227347" y="1074265"/>
                  <a:pt x="6207080" y="1089562"/>
                  <a:pt x="6171516" y="1102946"/>
                </a:cubicBezTo>
                <a:cubicBezTo>
                  <a:pt x="6120657" y="1121682"/>
                  <a:pt x="6120274" y="1150745"/>
                  <a:pt x="6133659" y="1185545"/>
                </a:cubicBezTo>
                <a:cubicBezTo>
                  <a:pt x="6140925" y="1204664"/>
                  <a:pt x="6152014" y="1219961"/>
                  <a:pt x="6168458" y="1234110"/>
                </a:cubicBezTo>
                <a:cubicBezTo>
                  <a:pt x="6225435" y="1283439"/>
                  <a:pt x="6225053" y="1284204"/>
                  <a:pt x="6169222" y="1342712"/>
                </a:cubicBezTo>
                <a:cubicBezTo>
                  <a:pt x="6154308" y="1358390"/>
                  <a:pt x="6138247" y="1368715"/>
                  <a:pt x="6145131" y="1393954"/>
                </a:cubicBezTo>
                <a:cubicBezTo>
                  <a:pt x="6168458" y="1477700"/>
                  <a:pt x="6165398" y="1477700"/>
                  <a:pt x="6071709" y="1505233"/>
                </a:cubicBezTo>
                <a:cubicBezTo>
                  <a:pt x="6050295" y="1511734"/>
                  <a:pt x="6021615" y="1505998"/>
                  <a:pt x="6009378" y="1530089"/>
                </a:cubicBezTo>
                <a:cubicBezTo>
                  <a:pt x="6017026" y="1547680"/>
                  <a:pt x="5999053" y="1972146"/>
                  <a:pt x="6015879" y="1979030"/>
                </a:cubicBezTo>
                <a:cubicBezTo>
                  <a:pt x="6147425" y="2032948"/>
                  <a:pt x="6163868" y="2096427"/>
                  <a:pt x="6061385" y="2196234"/>
                </a:cubicBezTo>
                <a:cubicBezTo>
                  <a:pt x="5992552" y="2263155"/>
                  <a:pt x="6000582" y="2372522"/>
                  <a:pt x="6029263" y="2440972"/>
                </a:cubicBezTo>
                <a:cubicBezTo>
                  <a:pt x="6137482" y="2471182"/>
                  <a:pt x="6113774" y="2551486"/>
                  <a:pt x="6135571" y="2621848"/>
                </a:cubicBezTo>
                <a:cubicBezTo>
                  <a:pt x="6151632" y="2674620"/>
                  <a:pt x="6088535" y="2667354"/>
                  <a:pt x="6091594" y="2691446"/>
                </a:cubicBezTo>
                <a:cubicBezTo>
                  <a:pt x="6131364" y="2720508"/>
                  <a:pt x="6184518" y="2729686"/>
                  <a:pt x="6215493" y="2769456"/>
                </a:cubicBezTo>
                <a:cubicBezTo>
                  <a:pt x="6159662" y="2798518"/>
                  <a:pt x="6131364" y="2839435"/>
                  <a:pt x="6100389" y="2880352"/>
                </a:cubicBezTo>
                <a:cubicBezTo>
                  <a:pt x="6050295" y="2946890"/>
                  <a:pt x="5982227" y="3003103"/>
                  <a:pt x="5909953" y="3053963"/>
                </a:cubicBezTo>
                <a:cubicBezTo>
                  <a:pt x="5873243" y="3408068"/>
                  <a:pt x="5754698" y="3779763"/>
                  <a:pt x="5741696" y="3798118"/>
                </a:cubicBezTo>
                <a:cubicBezTo>
                  <a:pt x="5688160" y="3792764"/>
                  <a:pt x="5584146" y="4006910"/>
                  <a:pt x="5493899" y="4026795"/>
                </a:cubicBezTo>
                <a:cubicBezTo>
                  <a:pt x="5399063" y="4048592"/>
                  <a:pt x="3988763" y="4249736"/>
                  <a:pt x="3773471" y="4239028"/>
                </a:cubicBezTo>
                <a:cubicBezTo>
                  <a:pt x="2603319" y="4182050"/>
                  <a:pt x="2569285" y="4103275"/>
                  <a:pt x="2569285" y="4103275"/>
                </a:cubicBezTo>
                <a:cubicBezTo>
                  <a:pt x="2569285" y="4103275"/>
                  <a:pt x="2635823" y="4083773"/>
                  <a:pt x="2693948" y="4061593"/>
                </a:cubicBezTo>
                <a:cubicBezTo>
                  <a:pt x="2658767" y="4062741"/>
                  <a:pt x="2623587" y="4063505"/>
                  <a:pt x="2588788" y="4062358"/>
                </a:cubicBezTo>
                <a:cubicBezTo>
                  <a:pt x="2319193" y="4054328"/>
                  <a:pt x="2565461" y="4039414"/>
                  <a:pt x="2300073" y="4008822"/>
                </a:cubicBezTo>
                <a:cubicBezTo>
                  <a:pt x="1852280" y="3957198"/>
                  <a:pt x="1919582" y="3943813"/>
                  <a:pt x="1508500" y="3798118"/>
                </a:cubicBezTo>
                <a:cubicBezTo>
                  <a:pt x="1472171" y="3785116"/>
                  <a:pt x="1217109" y="3706342"/>
                  <a:pt x="1061089" y="3697546"/>
                </a:cubicBezTo>
                <a:cubicBezTo>
                  <a:pt x="1019790" y="3695252"/>
                  <a:pt x="974667" y="3696017"/>
                  <a:pt x="939102" y="3648216"/>
                </a:cubicBezTo>
                <a:cubicBezTo>
                  <a:pt x="1048088" y="3649746"/>
                  <a:pt x="1141776" y="3649746"/>
                  <a:pt x="1243495" y="3624890"/>
                </a:cubicBezTo>
                <a:cubicBezTo>
                  <a:pt x="1189194" y="3590473"/>
                  <a:pt x="1126862" y="3619919"/>
                  <a:pt x="1083651" y="3595827"/>
                </a:cubicBezTo>
                <a:cubicBezTo>
                  <a:pt x="1043116" y="3573648"/>
                  <a:pt x="1007935" y="3570589"/>
                  <a:pt x="966636" y="3605770"/>
                </a:cubicBezTo>
                <a:cubicBezTo>
                  <a:pt x="945221" y="3624125"/>
                  <a:pt x="907363" y="3620683"/>
                  <a:pt x="885566" y="3609976"/>
                </a:cubicBezTo>
                <a:cubicBezTo>
                  <a:pt x="768933" y="3552233"/>
                  <a:pt x="771610" y="3552998"/>
                  <a:pt x="641976" y="3567912"/>
                </a:cubicBezTo>
                <a:cubicBezTo>
                  <a:pt x="559377" y="3577089"/>
                  <a:pt x="475248" y="3593533"/>
                  <a:pt x="399533" y="3583590"/>
                </a:cubicBezTo>
                <a:cubicBezTo>
                  <a:pt x="389973" y="3561793"/>
                  <a:pt x="398385" y="3551851"/>
                  <a:pt x="409093" y="3548792"/>
                </a:cubicBezTo>
                <a:cubicBezTo>
                  <a:pt x="583468" y="3501374"/>
                  <a:pt x="615972" y="3447073"/>
                  <a:pt x="792642" y="3417628"/>
                </a:cubicBezTo>
                <a:cubicBezTo>
                  <a:pt x="805644" y="3384359"/>
                  <a:pt x="741400" y="3378622"/>
                  <a:pt x="771610" y="3345736"/>
                </a:cubicBezTo>
                <a:cubicBezTo>
                  <a:pt x="826676" y="3320115"/>
                  <a:pt x="891302" y="3350325"/>
                  <a:pt x="945986" y="3317056"/>
                </a:cubicBezTo>
                <a:cubicBezTo>
                  <a:pt x="936426" y="3293347"/>
                  <a:pt x="890537" y="3310555"/>
                  <a:pt x="892449" y="3285316"/>
                </a:cubicBezTo>
                <a:cubicBezTo>
                  <a:pt x="894744" y="3256254"/>
                  <a:pt x="926866" y="3260843"/>
                  <a:pt x="949045" y="3262755"/>
                </a:cubicBezTo>
                <a:cubicBezTo>
                  <a:pt x="1056500" y="3272697"/>
                  <a:pt x="1149806" y="3218396"/>
                  <a:pt x="1252673" y="3200041"/>
                </a:cubicBezTo>
                <a:cubicBezTo>
                  <a:pt x="1142923" y="3154152"/>
                  <a:pt x="503164" y="3190863"/>
                  <a:pt x="388825" y="3176714"/>
                </a:cubicBezTo>
                <a:cubicBezTo>
                  <a:pt x="269133" y="3162183"/>
                  <a:pt x="78697" y="3123560"/>
                  <a:pt x="127644" y="3111323"/>
                </a:cubicBezTo>
                <a:cubicBezTo>
                  <a:pt x="183093" y="3097175"/>
                  <a:pt x="380795" y="2929300"/>
                  <a:pt x="437008" y="2921652"/>
                </a:cubicBezTo>
                <a:cubicBezTo>
                  <a:pt x="502399" y="2912857"/>
                  <a:pt x="515401" y="2901002"/>
                  <a:pt x="601441" y="2840965"/>
                </a:cubicBezTo>
                <a:cubicBezTo>
                  <a:pt x="658037" y="2801577"/>
                  <a:pt x="422477" y="2887235"/>
                  <a:pt x="330700" y="2859320"/>
                </a:cubicBezTo>
                <a:cubicBezTo>
                  <a:pt x="297049" y="2848995"/>
                  <a:pt x="534521" y="2740010"/>
                  <a:pt x="534521" y="2720126"/>
                </a:cubicBezTo>
                <a:cubicBezTo>
                  <a:pt x="534521" y="2699093"/>
                  <a:pt x="513106" y="2694505"/>
                  <a:pt x="492839" y="2694505"/>
                </a:cubicBezTo>
                <a:cubicBezTo>
                  <a:pt x="447715" y="2694505"/>
                  <a:pt x="461482" y="2676149"/>
                  <a:pt x="416358" y="2677297"/>
                </a:cubicBezTo>
                <a:cubicBezTo>
                  <a:pt x="548670" y="2624143"/>
                  <a:pt x="630504" y="2638292"/>
                  <a:pt x="761285" y="2589726"/>
                </a:cubicBezTo>
                <a:cubicBezTo>
                  <a:pt x="825147" y="2566017"/>
                  <a:pt x="599147" y="2487242"/>
                  <a:pt x="664920" y="2466593"/>
                </a:cubicBezTo>
                <a:cubicBezTo>
                  <a:pt x="689776" y="2458562"/>
                  <a:pt x="723045" y="2466975"/>
                  <a:pt x="740253" y="2438677"/>
                </a:cubicBezTo>
                <a:cubicBezTo>
                  <a:pt x="713103" y="2416116"/>
                  <a:pt x="677157" y="2426058"/>
                  <a:pt x="650006" y="2435236"/>
                </a:cubicBezTo>
                <a:cubicBezTo>
                  <a:pt x="580791" y="2458945"/>
                  <a:pt x="585763" y="2453209"/>
                  <a:pt x="578879" y="2435618"/>
                </a:cubicBezTo>
                <a:cubicBezTo>
                  <a:pt x="556318" y="2375581"/>
                  <a:pt x="500487" y="2394701"/>
                  <a:pt x="451157" y="2404644"/>
                </a:cubicBezTo>
                <a:cubicBezTo>
                  <a:pt x="302020" y="2434471"/>
                  <a:pt x="150971" y="2426058"/>
                  <a:pt x="2216" y="2456650"/>
                </a:cubicBezTo>
                <a:cubicBezTo>
                  <a:pt x="-13844" y="2460092"/>
                  <a:pt x="61489" y="2391642"/>
                  <a:pt x="97052" y="2383611"/>
                </a:cubicBezTo>
                <a:cubicBezTo>
                  <a:pt x="135675" y="2375199"/>
                  <a:pt x="183093" y="2381317"/>
                  <a:pt x="210626" y="2341930"/>
                </a:cubicBezTo>
                <a:cubicBezTo>
                  <a:pt x="161678" y="2331987"/>
                  <a:pt x="105848" y="2351107"/>
                  <a:pt x="57282" y="2319750"/>
                </a:cubicBezTo>
                <a:cubicBezTo>
                  <a:pt x="165120" y="2276539"/>
                  <a:pt x="272575" y="2278068"/>
                  <a:pt x="365499" y="2250153"/>
                </a:cubicBezTo>
                <a:cubicBezTo>
                  <a:pt x="373912" y="2198529"/>
                  <a:pt x="312727" y="2217266"/>
                  <a:pt x="290548" y="2187821"/>
                </a:cubicBezTo>
                <a:cubicBezTo>
                  <a:pt x="990345" y="2137344"/>
                  <a:pt x="599529" y="1988207"/>
                  <a:pt x="482896" y="1906755"/>
                </a:cubicBezTo>
                <a:cubicBezTo>
                  <a:pt x="443891" y="1879605"/>
                  <a:pt x="853827" y="1750735"/>
                  <a:pt x="867211" y="1747294"/>
                </a:cubicBezTo>
                <a:cubicBezTo>
                  <a:pt x="901245" y="1739263"/>
                  <a:pt x="1036233" y="1744999"/>
                  <a:pt x="1063766" y="1734674"/>
                </a:cubicBezTo>
                <a:cubicBezTo>
                  <a:pt x="1098947" y="1721673"/>
                  <a:pt x="982696" y="1699111"/>
                  <a:pt x="1008701" y="1683432"/>
                </a:cubicBezTo>
                <a:cubicBezTo>
                  <a:pt x="1191107" y="1572918"/>
                  <a:pt x="1204107" y="1406573"/>
                  <a:pt x="1152865" y="1394719"/>
                </a:cubicBezTo>
                <a:cubicBezTo>
                  <a:pt x="1099712" y="1382482"/>
                  <a:pt x="1047706" y="1392042"/>
                  <a:pt x="998376" y="1411927"/>
                </a:cubicBezTo>
                <a:cubicBezTo>
                  <a:pt x="918070" y="1444431"/>
                  <a:pt x="362057" y="1398160"/>
                  <a:pt x="206419" y="1424164"/>
                </a:cubicBezTo>
                <a:cubicBezTo>
                  <a:pt x="182710" y="1427988"/>
                  <a:pt x="150589" y="1445196"/>
                  <a:pt x="128027" y="1413074"/>
                </a:cubicBezTo>
                <a:cubicBezTo>
                  <a:pt x="288254" y="1309060"/>
                  <a:pt x="493986" y="1338888"/>
                  <a:pt x="672950" y="1268143"/>
                </a:cubicBezTo>
                <a:cubicBezTo>
                  <a:pt x="602588" y="1219578"/>
                  <a:pt x="531079" y="1221873"/>
                  <a:pt x="457658" y="1229138"/>
                </a:cubicBezTo>
                <a:cubicBezTo>
                  <a:pt x="438538" y="1231050"/>
                  <a:pt x="412534" y="1233727"/>
                  <a:pt x="407945" y="1213459"/>
                </a:cubicBezTo>
                <a:cubicBezTo>
                  <a:pt x="402209" y="1187838"/>
                  <a:pt x="433184" y="1183250"/>
                  <a:pt x="453451" y="1172924"/>
                </a:cubicBezTo>
                <a:cubicBezTo>
                  <a:pt x="484426" y="1156863"/>
                  <a:pt x="530314" y="1175984"/>
                  <a:pt x="568172" y="1132007"/>
                </a:cubicBezTo>
                <a:cubicBezTo>
                  <a:pt x="453451" y="1142333"/>
                  <a:pt x="356704" y="1160305"/>
                  <a:pt x="255367" y="1190898"/>
                </a:cubicBezTo>
                <a:cubicBezTo>
                  <a:pt x="264162" y="1163747"/>
                  <a:pt x="294754" y="1151128"/>
                  <a:pt x="277546" y="1128567"/>
                </a:cubicBezTo>
                <a:cubicBezTo>
                  <a:pt x="264545" y="1111740"/>
                  <a:pt x="227452" y="1103709"/>
                  <a:pt x="246572" y="1072353"/>
                </a:cubicBezTo>
                <a:cubicBezTo>
                  <a:pt x="300490" y="1039083"/>
                  <a:pt x="376971" y="1047879"/>
                  <a:pt x="422859" y="1000078"/>
                </a:cubicBezTo>
                <a:cubicBezTo>
                  <a:pt x="487868" y="932012"/>
                  <a:pt x="588822" y="908684"/>
                  <a:pt x="668362" y="858972"/>
                </a:cubicBezTo>
                <a:cubicBezTo>
                  <a:pt x="694747" y="842911"/>
                  <a:pt x="867976" y="786699"/>
                  <a:pt x="914629" y="768725"/>
                </a:cubicBezTo>
                <a:cubicBezTo>
                  <a:pt x="979637" y="743486"/>
                  <a:pt x="1053823" y="734691"/>
                  <a:pt x="1117684" y="688420"/>
                </a:cubicBezTo>
                <a:cubicBezTo>
                  <a:pt x="1054970" y="678860"/>
                  <a:pt x="1004112" y="722072"/>
                  <a:pt x="928778" y="701040"/>
                </a:cubicBezTo>
                <a:cubicBezTo>
                  <a:pt x="1048088" y="656299"/>
                  <a:pt x="1157454" y="636031"/>
                  <a:pt x="1243877" y="574464"/>
                </a:cubicBezTo>
                <a:cubicBezTo>
                  <a:pt x="1254585" y="566816"/>
                  <a:pt x="1275617" y="569111"/>
                  <a:pt x="1291678" y="566434"/>
                </a:cubicBezTo>
                <a:cubicBezTo>
                  <a:pt x="1460699" y="539283"/>
                  <a:pt x="1630486" y="516339"/>
                  <a:pt x="1797596" y="476952"/>
                </a:cubicBezTo>
                <a:cubicBezTo>
                  <a:pt x="1835454" y="467774"/>
                  <a:pt x="1902374" y="465480"/>
                  <a:pt x="1895491" y="432593"/>
                </a:cubicBezTo>
                <a:cubicBezTo>
                  <a:pt x="1885166" y="383263"/>
                  <a:pt x="1822835" y="418444"/>
                  <a:pt x="1782682" y="423033"/>
                </a:cubicBezTo>
                <a:cubicBezTo>
                  <a:pt x="1658019" y="437947"/>
                  <a:pt x="1533356" y="463950"/>
                  <a:pt x="1406781" y="449419"/>
                </a:cubicBezTo>
                <a:cubicBezTo>
                  <a:pt x="1492056" y="431064"/>
                  <a:pt x="1576950" y="412326"/>
                  <a:pt x="1662226" y="393970"/>
                </a:cubicBezTo>
                <a:cubicBezTo>
                  <a:pt x="1564330" y="400471"/>
                  <a:pt x="1479055" y="357642"/>
                  <a:pt x="1383837" y="376762"/>
                </a:cubicBezTo>
                <a:cubicBezTo>
                  <a:pt x="1353244" y="382881"/>
                  <a:pt x="1321123" y="363378"/>
                  <a:pt x="1318063" y="333168"/>
                </a:cubicBezTo>
                <a:cubicBezTo>
                  <a:pt x="1314622" y="309077"/>
                  <a:pt x="1343302" y="298370"/>
                  <a:pt x="1365099" y="290722"/>
                </a:cubicBezTo>
                <a:cubicBezTo>
                  <a:pt x="1420930" y="271219"/>
                  <a:pt x="1465288" y="213477"/>
                  <a:pt x="1536798" y="244069"/>
                </a:cubicBezTo>
                <a:cubicBezTo>
                  <a:pt x="1581921" y="195886"/>
                  <a:pt x="1653813" y="188238"/>
                  <a:pt x="1711938" y="175619"/>
                </a:cubicBezTo>
                <a:cubicBezTo>
                  <a:pt x="1897403" y="135849"/>
                  <a:pt x="2085546" y="104874"/>
                  <a:pt x="2273687" y="78488"/>
                </a:cubicBezTo>
                <a:cubicBezTo>
                  <a:pt x="2397204" y="61280"/>
                  <a:pt x="2524544" y="68546"/>
                  <a:pt x="2646913" y="46749"/>
                </a:cubicBezTo>
                <a:cubicBezTo>
                  <a:pt x="2886297" y="4302"/>
                  <a:pt x="3124151" y="5450"/>
                  <a:pt x="3362388" y="861"/>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3879B9E-6EF2-4004-8CB7-63592FFDAF19}"/>
              </a:ext>
            </a:extLst>
          </p:cNvPr>
          <p:cNvSpPr>
            <a:spLocks noGrp="1"/>
          </p:cNvSpPr>
          <p:nvPr>
            <p:ph type="title"/>
          </p:nvPr>
        </p:nvSpPr>
        <p:spPr>
          <a:xfrm>
            <a:off x="838200" y="1495426"/>
            <a:ext cx="3220880" cy="4024310"/>
          </a:xfrm>
        </p:spPr>
        <p:txBody>
          <a:bodyPr>
            <a:normAutofit/>
          </a:bodyPr>
          <a:lstStyle/>
          <a:p>
            <a:r>
              <a:rPr lang="en-US" sz="3600" i="0" dirty="0"/>
              <a:t>Attributes of a Clerk in the Accounts Office</a:t>
            </a:r>
          </a:p>
        </p:txBody>
      </p:sp>
      <p:graphicFrame>
        <p:nvGraphicFramePr>
          <p:cNvPr id="5" name="Content Placeholder 2">
            <a:extLst>
              <a:ext uri="{FF2B5EF4-FFF2-40B4-BE49-F238E27FC236}">
                <a16:creationId xmlns:a16="http://schemas.microsoft.com/office/drawing/2014/main" id="{AA35A836-2BD5-4AC0-A20D-469420AE2D4A}"/>
              </a:ext>
            </a:extLst>
          </p:cNvPr>
          <p:cNvGraphicFramePr>
            <a:graphicFrameLocks noGrp="1"/>
          </p:cNvGraphicFramePr>
          <p:nvPr>
            <p:ph idx="1"/>
            <p:extLst>
              <p:ext uri="{D42A27DB-BD31-4B8C-83A1-F6EECF244321}">
                <p14:modId xmlns:p14="http://schemas.microsoft.com/office/powerpoint/2010/main" val="2292164765"/>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7225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3AFF39-7670-4966-8D05-571E383B3C36}"/>
              </a:ext>
            </a:extLst>
          </p:cNvPr>
          <p:cNvSpPr>
            <a:spLocks noGrp="1"/>
          </p:cNvSpPr>
          <p:nvPr>
            <p:ph type="title"/>
          </p:nvPr>
        </p:nvSpPr>
        <p:spPr>
          <a:xfrm>
            <a:off x="838201" y="365125"/>
            <a:ext cx="3816095" cy="1807305"/>
          </a:xfrm>
        </p:spPr>
        <p:txBody>
          <a:bodyPr>
            <a:normAutofit/>
          </a:bodyPr>
          <a:lstStyle/>
          <a:p>
            <a:r>
              <a:rPr lang="en-US" i="0" dirty="0"/>
              <a:t>Working in the Accounts Office</a:t>
            </a:r>
          </a:p>
        </p:txBody>
      </p:sp>
      <p:sp>
        <p:nvSpPr>
          <p:cNvPr id="3" name="Content Placeholder 2">
            <a:extLst>
              <a:ext uri="{FF2B5EF4-FFF2-40B4-BE49-F238E27FC236}">
                <a16:creationId xmlns:a16="http://schemas.microsoft.com/office/drawing/2014/main" id="{F150A774-7578-4DB5-9757-61FED5D49AAF}"/>
              </a:ext>
            </a:extLst>
          </p:cNvPr>
          <p:cNvSpPr>
            <a:spLocks noGrp="1"/>
          </p:cNvSpPr>
          <p:nvPr>
            <p:ph idx="1"/>
          </p:nvPr>
        </p:nvSpPr>
        <p:spPr>
          <a:xfrm>
            <a:off x="838201" y="2333297"/>
            <a:ext cx="3816096" cy="3843666"/>
          </a:xfrm>
        </p:spPr>
        <p:txBody>
          <a:bodyPr vert="horz" lIns="91440" tIns="45720" rIns="91440" bIns="45720" rtlCol="0">
            <a:normAutofit/>
          </a:bodyPr>
          <a:lstStyle/>
          <a:p>
            <a:r>
              <a:rPr lang="en-US" sz="2000">
                <a:ea typeface="+mn-lt"/>
                <a:cs typeface="+mn-lt"/>
              </a:rPr>
              <a:t>The primary role of the accounts office is to record movement of goods, services and money from company to customer and vice-versa.  </a:t>
            </a:r>
            <a:endParaRPr lang="en-US" sz="2000"/>
          </a:p>
          <a:p>
            <a:r>
              <a:rPr lang="en-US" sz="2000">
                <a:ea typeface="+mn-lt"/>
                <a:cs typeface="+mn-lt"/>
              </a:rPr>
              <a:t>People who work in an accounts office should have the following attributes:</a:t>
            </a:r>
            <a:endParaRPr lang="en-US" sz="2000"/>
          </a:p>
          <a:p>
            <a:endParaRPr lang="en-US" sz="2000"/>
          </a:p>
        </p:txBody>
      </p:sp>
      <p:pic>
        <p:nvPicPr>
          <p:cNvPr id="4" name="Picture 4" descr="A picture containing computer, laptop, table, keyboard&#10;&#10;Description generated with very high confidence">
            <a:extLst>
              <a:ext uri="{FF2B5EF4-FFF2-40B4-BE49-F238E27FC236}">
                <a16:creationId xmlns:a16="http://schemas.microsoft.com/office/drawing/2014/main" id="{9C6C689B-CBA9-42B6-BD9A-BB23B3FCF69F}"/>
              </a:ext>
            </a:extLst>
          </p:cNvPr>
          <p:cNvPicPr>
            <a:picLocks noChangeAspect="1"/>
          </p:cNvPicPr>
          <p:nvPr/>
        </p:nvPicPr>
        <p:blipFill rotWithShape="1">
          <a:blip r:embed="rId2"/>
          <a:srcRect l="14912" r="12087" b="2"/>
          <a:stretch/>
        </p:blipFill>
        <p:spPr>
          <a:xfrm>
            <a:off x="4726728" y="10"/>
            <a:ext cx="747238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p:spPr>
      </p:pic>
    </p:spTree>
    <p:extLst>
      <p:ext uri="{BB962C8B-B14F-4D97-AF65-F5344CB8AC3E}">
        <p14:creationId xmlns:p14="http://schemas.microsoft.com/office/powerpoint/2010/main" val="1743835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A866F0E-F54B-4BF5-8A88-7D97BD45F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6F6B5C-2B5F-4FEE-8263-34996D29D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8229EC50-E910-4AE2-9EEA-604A81EF6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941221 w 12192000"/>
              <a:gd name="connsiteY0" fmla="*/ 2015186 h 6858000"/>
              <a:gd name="connsiteX1" fmla="*/ 6907857 w 12192000"/>
              <a:gd name="connsiteY1" fmla="*/ 2033351 h 6858000"/>
              <a:gd name="connsiteX2" fmla="*/ 7093700 w 12192000"/>
              <a:gd name="connsiteY2" fmla="*/ 2101457 h 6858000"/>
              <a:gd name="connsiteX3" fmla="*/ 6803079 w 12192000"/>
              <a:gd name="connsiteY3" fmla="*/ 2065612 h 6858000"/>
              <a:gd name="connsiteX4" fmla="*/ 6798115 w 12192000"/>
              <a:gd name="connsiteY4" fmla="*/ 2088772 h 6858000"/>
              <a:gd name="connsiteX5" fmla="*/ 7128167 w 12192000"/>
              <a:gd name="connsiteY5" fmla="*/ 2176455 h 6858000"/>
              <a:gd name="connsiteX6" fmla="*/ 7098663 w 12192000"/>
              <a:gd name="connsiteY6" fmla="*/ 2189968 h 6858000"/>
              <a:gd name="connsiteX7" fmla="*/ 6923298 w 12192000"/>
              <a:gd name="connsiteY7" fmla="*/ 2156052 h 6858000"/>
              <a:gd name="connsiteX8" fmla="*/ 6888004 w 12192000"/>
              <a:gd name="connsiteY8" fmla="*/ 2164875 h 6858000"/>
              <a:gd name="connsiteX9" fmla="*/ 6905375 w 12192000"/>
              <a:gd name="connsiteY9" fmla="*/ 2205958 h 6858000"/>
              <a:gd name="connsiteX10" fmla="*/ 6981477 w 12192000"/>
              <a:gd name="connsiteY10" fmla="*/ 2221951 h 6858000"/>
              <a:gd name="connsiteX11" fmla="*/ 7100043 w 12192000"/>
              <a:gd name="connsiteY11" fmla="*/ 2318459 h 6858000"/>
              <a:gd name="connsiteX12" fmla="*/ 6920540 w 12192000"/>
              <a:gd name="connsiteY12" fmla="*/ 2306877 h 6858000"/>
              <a:gd name="connsiteX13" fmla="*/ 6888831 w 12192000"/>
              <a:gd name="connsiteY13" fmla="*/ 2330314 h 6858000"/>
              <a:gd name="connsiteX14" fmla="*/ 6876698 w 12192000"/>
              <a:gd name="connsiteY14" fmla="*/ 2360645 h 6858000"/>
              <a:gd name="connsiteX15" fmla="*/ 6807214 w 12192000"/>
              <a:gd name="connsiteY15" fmla="*/ 2385736 h 6858000"/>
              <a:gd name="connsiteX16" fmla="*/ 6916405 w 12192000"/>
              <a:gd name="connsiteY16" fmla="*/ 2413862 h 6858000"/>
              <a:gd name="connsiteX17" fmla="*/ 6799770 w 12192000"/>
              <a:gd name="connsiteY17" fmla="*/ 2413862 h 6858000"/>
              <a:gd name="connsiteX18" fmla="*/ 6665762 w 12192000"/>
              <a:gd name="connsiteY18" fmla="*/ 2394561 h 6858000"/>
              <a:gd name="connsiteX19" fmla="*/ 6522933 w 12192000"/>
              <a:gd name="connsiteY19" fmla="*/ 2400626 h 6858000"/>
              <a:gd name="connsiteX20" fmla="*/ 6237275 w 12192000"/>
              <a:gd name="connsiteY20" fmla="*/ 2365057 h 6858000"/>
              <a:gd name="connsiteX21" fmla="*/ 6101338 w 12192000"/>
              <a:gd name="connsiteY21" fmla="*/ 2367538 h 6858000"/>
              <a:gd name="connsiteX22" fmla="*/ 6857121 w 12192000"/>
              <a:gd name="connsiteY22" fmla="*/ 2606875 h 6858000"/>
              <a:gd name="connsiteX23" fmla="*/ 6818519 w 12192000"/>
              <a:gd name="connsiteY23" fmla="*/ 2659539 h 6858000"/>
              <a:gd name="connsiteX24" fmla="*/ 6976790 w 12192000"/>
              <a:gd name="connsiteY24" fmla="*/ 2716892 h 6858000"/>
              <a:gd name="connsiteX25" fmla="*/ 7015669 w 12192000"/>
              <a:gd name="connsiteY25" fmla="*/ 2773693 h 6858000"/>
              <a:gd name="connsiteX26" fmla="*/ 6966864 w 12192000"/>
              <a:gd name="connsiteY26" fmla="*/ 2768730 h 6858000"/>
              <a:gd name="connsiteX27" fmla="*/ 6924953 w 12192000"/>
              <a:gd name="connsiteY27" fmla="*/ 2779483 h 6858000"/>
              <a:gd name="connsiteX28" fmla="*/ 6942323 w 12192000"/>
              <a:gd name="connsiteY28" fmla="*/ 2851726 h 6858000"/>
              <a:gd name="connsiteX29" fmla="*/ 7165943 w 12192000"/>
              <a:gd name="connsiteY29" fmla="*/ 2944924 h 6858000"/>
              <a:gd name="connsiteX30" fmla="*/ 7186071 w 12192000"/>
              <a:gd name="connsiteY30" fmla="*/ 2975254 h 6858000"/>
              <a:gd name="connsiteX31" fmla="*/ 7159325 w 12192000"/>
              <a:gd name="connsiteY31" fmla="*/ 2996762 h 6858000"/>
              <a:gd name="connsiteX32" fmla="*/ 7087082 w 12192000"/>
              <a:gd name="connsiteY32" fmla="*/ 3007790 h 6858000"/>
              <a:gd name="connsiteX33" fmla="*/ 7188276 w 12192000"/>
              <a:gd name="connsiteY33" fmla="*/ 3111191 h 6858000"/>
              <a:gd name="connsiteX34" fmla="*/ 7225225 w 12192000"/>
              <a:gd name="connsiteY34" fmla="*/ 3139866 h 6858000"/>
              <a:gd name="connsiteX35" fmla="*/ 7288368 w 12192000"/>
              <a:gd name="connsiteY35" fmla="*/ 3184260 h 6858000"/>
              <a:gd name="connsiteX36" fmla="*/ 7289471 w 12192000"/>
              <a:gd name="connsiteY36" fmla="*/ 3197771 h 6858000"/>
              <a:gd name="connsiteX37" fmla="*/ 7203442 w 12192000"/>
              <a:gd name="connsiteY37" fmla="*/ 3245472 h 6858000"/>
              <a:gd name="connsiteX38" fmla="*/ 7048205 w 12192000"/>
              <a:gd name="connsiteY38" fmla="*/ 3232512 h 6858000"/>
              <a:gd name="connsiteX39" fmla="*/ 7277614 w 12192000"/>
              <a:gd name="connsiteY39" fmla="*/ 3303652 h 6858000"/>
              <a:gd name="connsiteX40" fmla="*/ 6535066 w 12192000"/>
              <a:gd name="connsiteY40" fmla="*/ 3134077 h 6858000"/>
              <a:gd name="connsiteX41" fmla="*/ 6582492 w 12192000"/>
              <a:gd name="connsiteY41" fmla="*/ 3178469 h 6858000"/>
              <a:gd name="connsiteX42" fmla="*/ 6842233 w 12192000"/>
              <a:gd name="connsiteY42" fmla="*/ 3295379 h 6858000"/>
              <a:gd name="connsiteX43" fmla="*/ 6915853 w 12192000"/>
              <a:gd name="connsiteY43" fmla="*/ 3368725 h 6858000"/>
              <a:gd name="connsiteX44" fmla="*/ 6993058 w 12192000"/>
              <a:gd name="connsiteY44" fmla="*/ 3409257 h 6858000"/>
              <a:gd name="connsiteX45" fmla="*/ 7101421 w 12192000"/>
              <a:gd name="connsiteY45" fmla="*/ 3408430 h 6858000"/>
              <a:gd name="connsiteX46" fmla="*/ 7178350 w 12192000"/>
              <a:gd name="connsiteY46" fmla="*/ 3470746 h 6858000"/>
              <a:gd name="connsiteX47" fmla="*/ 7098112 w 12192000"/>
              <a:gd name="connsiteY47" fmla="*/ 3483982 h 6858000"/>
              <a:gd name="connsiteX48" fmla="*/ 7004088 w 12192000"/>
              <a:gd name="connsiteY48" fmla="*/ 3473780 h 6858000"/>
              <a:gd name="connsiteX49" fmla="*/ 6801147 w 12192000"/>
              <a:gd name="connsiteY49" fmla="*/ 3477087 h 6858000"/>
              <a:gd name="connsiteX50" fmla="*/ 6684788 w 12192000"/>
              <a:gd name="connsiteY50" fmla="*/ 3489220 h 6858000"/>
              <a:gd name="connsiteX51" fmla="*/ 6417328 w 12192000"/>
              <a:gd name="connsiteY51" fmla="*/ 3468539 h 6858000"/>
              <a:gd name="connsiteX52" fmla="*/ 6433045 w 12192000"/>
              <a:gd name="connsiteY52" fmla="*/ 3521481 h 6858000"/>
              <a:gd name="connsiteX53" fmla="*/ 6423117 w 12192000"/>
              <a:gd name="connsiteY53" fmla="*/ 3567527 h 6858000"/>
              <a:gd name="connsiteX54" fmla="*/ 6419258 w 12192000"/>
              <a:gd name="connsiteY54" fmla="*/ 3667620 h 6858000"/>
              <a:gd name="connsiteX55" fmla="*/ 6421740 w 12192000"/>
              <a:gd name="connsiteY55" fmla="*/ 3683888 h 6858000"/>
              <a:gd name="connsiteX56" fmla="*/ 6361906 w 12192000"/>
              <a:gd name="connsiteY56" fmla="*/ 3694366 h 6858000"/>
              <a:gd name="connsiteX57" fmla="*/ 6718429 w 12192000"/>
              <a:gd name="connsiteY57" fmla="*/ 3902544 h 6858000"/>
              <a:gd name="connsiteX58" fmla="*/ 6480195 w 12192000"/>
              <a:gd name="connsiteY58" fmla="*/ 3849603 h 6858000"/>
              <a:gd name="connsiteX59" fmla="*/ 6447934 w 12192000"/>
              <a:gd name="connsiteY59" fmla="*/ 3937011 h 6858000"/>
              <a:gd name="connsiteX60" fmla="*/ 6559882 w 12192000"/>
              <a:gd name="connsiteY60" fmla="*/ 4014767 h 6858000"/>
              <a:gd name="connsiteX61" fmla="*/ 6601241 w 12192000"/>
              <a:gd name="connsiteY61" fmla="*/ 4168626 h 6858000"/>
              <a:gd name="connsiteX62" fmla="*/ 6581113 w 12192000"/>
              <a:gd name="connsiteY62" fmla="*/ 4309250 h 6858000"/>
              <a:gd name="connsiteX63" fmla="*/ 6533136 w 12192000"/>
              <a:gd name="connsiteY63" fmla="*/ 4353918 h 6858000"/>
              <a:gd name="connsiteX64" fmla="*/ 6463651 w 12192000"/>
              <a:gd name="connsiteY64" fmla="*/ 4434156 h 6858000"/>
              <a:gd name="connsiteX65" fmla="*/ 6420637 w 12192000"/>
              <a:gd name="connsiteY65" fmla="*/ 4483787 h 6858000"/>
              <a:gd name="connsiteX66" fmla="*/ 6271190 w 12192000"/>
              <a:gd name="connsiteY66" fmla="*/ 4464487 h 6858000"/>
              <a:gd name="connsiteX67" fmla="*/ 6470545 w 12192000"/>
              <a:gd name="connsiteY67" fmla="*/ 4590498 h 6858000"/>
              <a:gd name="connsiteX68" fmla="*/ 6308965 w 12192000"/>
              <a:gd name="connsiteY68" fmla="*/ 4574780 h 6858000"/>
              <a:gd name="connsiteX69" fmla="*/ 6256301 w 12192000"/>
              <a:gd name="connsiteY69" fmla="*/ 4583603 h 6858000"/>
              <a:gd name="connsiteX70" fmla="*/ 6286354 w 12192000"/>
              <a:gd name="connsiteY70" fmla="*/ 4624412 h 6858000"/>
              <a:gd name="connsiteX71" fmla="*/ 6404920 w 12192000"/>
              <a:gd name="connsiteY71" fmla="*/ 4693621 h 6858000"/>
              <a:gd name="connsiteX72" fmla="*/ 6649220 w 12192000"/>
              <a:gd name="connsiteY72" fmla="*/ 4881120 h 6858000"/>
              <a:gd name="connsiteX73" fmla="*/ 6412640 w 12192000"/>
              <a:gd name="connsiteY73" fmla="*/ 4795092 h 6858000"/>
              <a:gd name="connsiteX74" fmla="*/ 6661902 w 12192000"/>
              <a:gd name="connsiteY74" fmla="*/ 4987828 h 6858000"/>
              <a:gd name="connsiteX75" fmla="*/ 6717325 w 12192000"/>
              <a:gd name="connsiteY75" fmla="*/ 5051798 h 6858000"/>
              <a:gd name="connsiteX76" fmla="*/ 6829272 w 12192000"/>
              <a:gd name="connsiteY76" fmla="*/ 5210619 h 6858000"/>
              <a:gd name="connsiteX77" fmla="*/ 6823757 w 12192000"/>
              <a:gd name="connsiteY77" fmla="*/ 5228542 h 6858000"/>
              <a:gd name="connsiteX78" fmla="*/ 6694439 w 12192000"/>
              <a:gd name="connsiteY78" fmla="*/ 5202899 h 6858000"/>
              <a:gd name="connsiteX79" fmla="*/ 6862085 w 12192000"/>
              <a:gd name="connsiteY79" fmla="*/ 5336355 h 6858000"/>
              <a:gd name="connsiteX80" fmla="*/ 7035246 w 12192000"/>
              <a:gd name="connsiteY80" fmla="*/ 5438926 h 6858000"/>
              <a:gd name="connsiteX81" fmla="*/ 6912268 w 12192000"/>
              <a:gd name="connsiteY81" fmla="*/ 5423210 h 6858000"/>
              <a:gd name="connsiteX82" fmla="*/ 6743244 w 12192000"/>
              <a:gd name="connsiteY82" fmla="*/ 5364479 h 6858000"/>
              <a:gd name="connsiteX83" fmla="*/ 6684513 w 12192000"/>
              <a:gd name="connsiteY83" fmla="*/ 5386538 h 6858000"/>
              <a:gd name="connsiteX84" fmla="*/ 6844713 w 12192000"/>
              <a:gd name="connsiteY84" fmla="*/ 5483595 h 6858000"/>
              <a:gd name="connsiteX85" fmla="*/ 6936533 w 12192000"/>
              <a:gd name="connsiteY85" fmla="*/ 5528541 h 6858000"/>
              <a:gd name="connsiteX86" fmla="*/ 6973204 w 12192000"/>
              <a:gd name="connsiteY86" fmla="*/ 5563007 h 6858000"/>
              <a:gd name="connsiteX87" fmla="*/ 7077983 w 12192000"/>
              <a:gd name="connsiteY87" fmla="*/ 5685983 h 6858000"/>
              <a:gd name="connsiteX88" fmla="*/ 7385702 w 12192000"/>
              <a:gd name="connsiteY88" fmla="*/ 5820265 h 6858000"/>
              <a:gd name="connsiteX89" fmla="*/ 7673565 w 12192000"/>
              <a:gd name="connsiteY89" fmla="*/ 5987085 h 6858000"/>
              <a:gd name="connsiteX90" fmla="*/ 7898289 w 12192000"/>
              <a:gd name="connsiteY90" fmla="*/ 6091035 h 6858000"/>
              <a:gd name="connsiteX91" fmla="*/ 8466299 w 12192000"/>
              <a:gd name="connsiteY91" fmla="*/ 6224765 h 6858000"/>
              <a:gd name="connsiteX92" fmla="*/ 10620599 w 12192000"/>
              <a:gd name="connsiteY92" fmla="*/ 5317605 h 6858000"/>
              <a:gd name="connsiteX93" fmla="*/ 10647894 w 12192000"/>
              <a:gd name="connsiteY93" fmla="*/ 5290581 h 6858000"/>
              <a:gd name="connsiteX94" fmla="*/ 10752398 w 12192000"/>
              <a:gd name="connsiteY94" fmla="*/ 5188838 h 6858000"/>
              <a:gd name="connsiteX95" fmla="*/ 10841186 w 12192000"/>
              <a:gd name="connsiteY95" fmla="*/ 5097293 h 6858000"/>
              <a:gd name="connsiteX96" fmla="*/ 10794861 w 12192000"/>
              <a:gd name="connsiteY96" fmla="*/ 5066412 h 6858000"/>
              <a:gd name="connsiteX97" fmla="*/ 10857454 w 12192000"/>
              <a:gd name="connsiteY97" fmla="*/ 4979004 h 6858000"/>
              <a:gd name="connsiteX98" fmla="*/ 11056532 w 12192000"/>
              <a:gd name="connsiteY98" fmla="*/ 4709613 h 6858000"/>
              <a:gd name="connsiteX99" fmla="*/ 11143939 w 12192000"/>
              <a:gd name="connsiteY99" fmla="*/ 4650332 h 6858000"/>
              <a:gd name="connsiteX100" fmla="*/ 11250372 w 12192000"/>
              <a:gd name="connsiteY100" fmla="*/ 4501160 h 6858000"/>
              <a:gd name="connsiteX101" fmla="*/ 11265538 w 12192000"/>
              <a:gd name="connsiteY101" fmla="*/ 4466694 h 6858000"/>
              <a:gd name="connsiteX102" fmla="*/ 11243755 w 12192000"/>
              <a:gd name="connsiteY102" fmla="*/ 4422850 h 6858000"/>
              <a:gd name="connsiteX103" fmla="*/ 11227486 w 12192000"/>
              <a:gd name="connsiteY103" fmla="*/ 4378734 h 6858000"/>
              <a:gd name="connsiteX104" fmla="*/ 11248718 w 12192000"/>
              <a:gd name="connsiteY104" fmla="*/ 4365774 h 6858000"/>
              <a:gd name="connsiteX105" fmla="*/ 11385204 w 12192000"/>
              <a:gd name="connsiteY105" fmla="*/ 4343440 h 6858000"/>
              <a:gd name="connsiteX106" fmla="*/ 11306070 w 12192000"/>
              <a:gd name="connsiteY106" fmla="*/ 4259618 h 6858000"/>
              <a:gd name="connsiteX107" fmla="*/ 11166550 w 12192000"/>
              <a:gd name="connsiteY107" fmla="*/ 4134711 h 6858000"/>
              <a:gd name="connsiteX108" fmla="*/ 11103130 w 12192000"/>
              <a:gd name="connsiteY108" fmla="*/ 4045924 h 6858000"/>
              <a:gd name="connsiteX109" fmla="*/ 11095686 w 12192000"/>
              <a:gd name="connsiteY109" fmla="*/ 3966514 h 6858000"/>
              <a:gd name="connsiteX110" fmla="*/ 10971054 w 12192000"/>
              <a:gd name="connsiteY110" fmla="*/ 3919640 h 6858000"/>
              <a:gd name="connsiteX111" fmla="*/ 11088241 w 12192000"/>
              <a:gd name="connsiteY111" fmla="*/ 3751718 h 6858000"/>
              <a:gd name="connsiteX112" fmla="*/ 11100098 w 12192000"/>
              <a:gd name="connsiteY112" fmla="*/ 3716977 h 6858000"/>
              <a:gd name="connsiteX113" fmla="*/ 11029786 w 12192000"/>
              <a:gd name="connsiteY113" fmla="*/ 3592621 h 6858000"/>
              <a:gd name="connsiteX114" fmla="*/ 11018206 w 12192000"/>
              <a:gd name="connsiteY114" fmla="*/ 3572767 h 6858000"/>
              <a:gd name="connsiteX115" fmla="*/ 10992287 w 12192000"/>
              <a:gd name="connsiteY115" fmla="*/ 3533061 h 6858000"/>
              <a:gd name="connsiteX116" fmla="*/ 10917838 w 12192000"/>
              <a:gd name="connsiteY116" fmla="*/ 3523410 h 6858000"/>
              <a:gd name="connsiteX117" fmla="*/ 10956441 w 12192000"/>
              <a:gd name="connsiteY117" fmla="*/ 3495287 h 6858000"/>
              <a:gd name="connsiteX118" fmla="*/ 11031442 w 12192000"/>
              <a:gd name="connsiteY118" fmla="*/ 3400159 h 6858000"/>
              <a:gd name="connsiteX119" fmla="*/ 10981533 w 12192000"/>
              <a:gd name="connsiteY119" fmla="*/ 3309166 h 6858000"/>
              <a:gd name="connsiteX120" fmla="*/ 10978225 w 12192000"/>
              <a:gd name="connsiteY120" fmla="*/ 3258982 h 6858000"/>
              <a:gd name="connsiteX121" fmla="*/ 11062322 w 12192000"/>
              <a:gd name="connsiteY121" fmla="*/ 3194737 h 6858000"/>
              <a:gd name="connsiteX122" fmla="*/ 11125742 w 12192000"/>
              <a:gd name="connsiteY122" fmla="*/ 3169370 h 6858000"/>
              <a:gd name="connsiteX123" fmla="*/ 11154968 w 12192000"/>
              <a:gd name="connsiteY123" fmla="*/ 3132974 h 6858000"/>
              <a:gd name="connsiteX124" fmla="*/ 11120502 w 12192000"/>
              <a:gd name="connsiteY124" fmla="*/ 3102642 h 6858000"/>
              <a:gd name="connsiteX125" fmla="*/ 10967470 w 12192000"/>
              <a:gd name="connsiteY125" fmla="*/ 3030401 h 6858000"/>
              <a:gd name="connsiteX126" fmla="*/ 11049914 w 12192000"/>
              <a:gd name="connsiteY126" fmla="*/ 2970015 h 6858000"/>
              <a:gd name="connsiteX127" fmla="*/ 10618944 w 12192000"/>
              <a:gd name="connsiteY127" fmla="*/ 2685183 h 6858000"/>
              <a:gd name="connsiteX128" fmla="*/ 10566830 w 12192000"/>
              <a:gd name="connsiteY128" fmla="*/ 2641617 h 6858000"/>
              <a:gd name="connsiteX129" fmla="*/ 10290271 w 12192000"/>
              <a:gd name="connsiteY129" fmla="*/ 2536011 h 6858000"/>
              <a:gd name="connsiteX130" fmla="*/ 10005715 w 12192000"/>
              <a:gd name="connsiteY130" fmla="*/ 2461288 h 6858000"/>
              <a:gd name="connsiteX131" fmla="*/ 10203414 w 12192000"/>
              <a:gd name="connsiteY131" fmla="*/ 2303568 h 6858000"/>
              <a:gd name="connsiteX132" fmla="*/ 9901487 w 12192000"/>
              <a:gd name="connsiteY132" fmla="*/ 2266895 h 6858000"/>
              <a:gd name="connsiteX133" fmla="*/ 9871984 w 12192000"/>
              <a:gd name="connsiteY133" fmla="*/ 2267999 h 6858000"/>
              <a:gd name="connsiteX134" fmla="*/ 9279158 w 12192000"/>
              <a:gd name="connsiteY134" fmla="*/ 2243734 h 6858000"/>
              <a:gd name="connsiteX135" fmla="*/ 8429350 w 12192000"/>
              <a:gd name="connsiteY135" fmla="*/ 2163219 h 6858000"/>
              <a:gd name="connsiteX136" fmla="*/ 7725955 w 12192000"/>
              <a:gd name="connsiteY136" fmla="*/ 2114967 h 6858000"/>
              <a:gd name="connsiteX137" fmla="*/ 6977065 w 12192000"/>
              <a:gd name="connsiteY137" fmla="*/ 2021218 h 6858000"/>
              <a:gd name="connsiteX138" fmla="*/ 6941221 w 12192000"/>
              <a:gd name="connsiteY138" fmla="*/ 201518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6941221" y="2015186"/>
                </a:moveTo>
                <a:cubicBezTo>
                  <a:pt x="6929158" y="2014876"/>
                  <a:pt x="6917508" y="2018599"/>
                  <a:pt x="6907857" y="2033351"/>
                </a:cubicBezTo>
                <a:cubicBezTo>
                  <a:pt x="6959143" y="2072228"/>
                  <a:pt x="7024491" y="2057614"/>
                  <a:pt x="7093700" y="2101457"/>
                </a:cubicBezTo>
                <a:cubicBezTo>
                  <a:pt x="6981202" y="2087669"/>
                  <a:pt x="6892139" y="2076639"/>
                  <a:pt x="6803079" y="2065612"/>
                </a:cubicBezTo>
                <a:cubicBezTo>
                  <a:pt x="6801424" y="2073332"/>
                  <a:pt x="6799770" y="2081052"/>
                  <a:pt x="6798115" y="2088772"/>
                </a:cubicBezTo>
                <a:cubicBezTo>
                  <a:pt x="6911993" y="2105040"/>
                  <a:pt x="7017322" y="2146951"/>
                  <a:pt x="7128167" y="2176455"/>
                </a:cubicBezTo>
                <a:cubicBezTo>
                  <a:pt x="7117964" y="2194655"/>
                  <a:pt x="7107764" y="2191070"/>
                  <a:pt x="7098663" y="2189968"/>
                </a:cubicBezTo>
                <a:cubicBezTo>
                  <a:pt x="7039381" y="2182798"/>
                  <a:pt x="6980099" y="2175629"/>
                  <a:pt x="6923298" y="2156052"/>
                </a:cubicBezTo>
                <a:cubicBezTo>
                  <a:pt x="6910614" y="2151639"/>
                  <a:pt x="6895172" y="2151639"/>
                  <a:pt x="6888004" y="2164875"/>
                </a:cubicBezTo>
                <a:cubicBezTo>
                  <a:pt x="6877801" y="2183625"/>
                  <a:pt x="6892414" y="2195758"/>
                  <a:pt x="6905375" y="2205958"/>
                </a:cubicBezTo>
                <a:cubicBezTo>
                  <a:pt x="6927985" y="2223606"/>
                  <a:pt x="6955282" y="2218643"/>
                  <a:pt x="6981477" y="2221951"/>
                </a:cubicBezTo>
                <a:cubicBezTo>
                  <a:pt x="7051237" y="2230499"/>
                  <a:pt x="7084601" y="2257245"/>
                  <a:pt x="7100043" y="2318459"/>
                </a:cubicBezTo>
                <a:cubicBezTo>
                  <a:pt x="7038829" y="2293642"/>
                  <a:pt x="6979822" y="2324249"/>
                  <a:pt x="6920540" y="2306877"/>
                </a:cubicBezTo>
                <a:cubicBezTo>
                  <a:pt x="6905099" y="2302466"/>
                  <a:pt x="6880559" y="2309083"/>
                  <a:pt x="6888831" y="2330314"/>
                </a:cubicBezTo>
                <a:cubicBezTo>
                  <a:pt x="6896552" y="2350168"/>
                  <a:pt x="6922195" y="2364505"/>
                  <a:pt x="6876698" y="2360645"/>
                </a:cubicBezTo>
                <a:cubicBezTo>
                  <a:pt x="6844163" y="2357887"/>
                  <a:pt x="6780468" y="2380223"/>
                  <a:pt x="6807214" y="2385736"/>
                </a:cubicBezTo>
                <a:cubicBezTo>
                  <a:pt x="6840853" y="2392631"/>
                  <a:pt x="6873666" y="2402557"/>
                  <a:pt x="6916405" y="2413862"/>
                </a:cubicBezTo>
                <a:cubicBezTo>
                  <a:pt x="6869254" y="2432335"/>
                  <a:pt x="6835338" y="2428475"/>
                  <a:pt x="6799770" y="2413862"/>
                </a:cubicBezTo>
                <a:cubicBezTo>
                  <a:pt x="6756756" y="2396214"/>
                  <a:pt x="6700781" y="2374708"/>
                  <a:pt x="6665762" y="2394561"/>
                </a:cubicBezTo>
                <a:cubicBezTo>
                  <a:pt x="6613373" y="2424340"/>
                  <a:pt x="6569807" y="2405589"/>
                  <a:pt x="6522933" y="2400626"/>
                </a:cubicBezTo>
                <a:cubicBezTo>
                  <a:pt x="6427531" y="2390424"/>
                  <a:pt x="6332953" y="2373328"/>
                  <a:pt x="6237275" y="2365057"/>
                </a:cubicBezTo>
                <a:cubicBezTo>
                  <a:pt x="6198948" y="2361748"/>
                  <a:pt x="6157588" y="2346032"/>
                  <a:pt x="6101338" y="2367538"/>
                </a:cubicBezTo>
                <a:cubicBezTo>
                  <a:pt x="6356116" y="2477556"/>
                  <a:pt x="6629642" y="2470664"/>
                  <a:pt x="6857121" y="2606875"/>
                </a:cubicBezTo>
                <a:cubicBezTo>
                  <a:pt x="6847471" y="2619834"/>
                  <a:pt x="6798391" y="2656782"/>
                  <a:pt x="6818519" y="2659539"/>
                </a:cubicBezTo>
                <a:cubicBezTo>
                  <a:pt x="6875044" y="2667537"/>
                  <a:pt x="6925227" y="2694558"/>
                  <a:pt x="6976790" y="2716892"/>
                </a:cubicBezTo>
                <a:cubicBezTo>
                  <a:pt x="6999125" y="2726543"/>
                  <a:pt x="7026146" y="2739227"/>
                  <a:pt x="7015669" y="2773693"/>
                </a:cubicBezTo>
                <a:cubicBezTo>
                  <a:pt x="6996642" y="2783343"/>
                  <a:pt x="6982580" y="2769833"/>
                  <a:pt x="6966864" y="2768730"/>
                </a:cubicBezTo>
                <a:cubicBezTo>
                  <a:pt x="6950871" y="2767628"/>
                  <a:pt x="6915025" y="2774796"/>
                  <a:pt x="6924953" y="2779483"/>
                </a:cubicBezTo>
                <a:cubicBezTo>
                  <a:pt x="6970172" y="2800715"/>
                  <a:pt x="6888831" y="2851726"/>
                  <a:pt x="6942323" y="2851726"/>
                </a:cubicBezTo>
                <a:cubicBezTo>
                  <a:pt x="7031937" y="2852001"/>
                  <a:pt x="7079638" y="2942441"/>
                  <a:pt x="7165943" y="2944924"/>
                </a:cubicBezTo>
                <a:cubicBezTo>
                  <a:pt x="7179728" y="2945198"/>
                  <a:pt x="7186346" y="2961191"/>
                  <a:pt x="7186071" y="2975254"/>
                </a:cubicBezTo>
                <a:cubicBezTo>
                  <a:pt x="7186071" y="2992074"/>
                  <a:pt x="7173387" y="2995107"/>
                  <a:pt x="7159325" y="2996762"/>
                </a:cubicBezTo>
                <a:cubicBezTo>
                  <a:pt x="7137817" y="2999242"/>
                  <a:pt x="7115483" y="2975254"/>
                  <a:pt x="7087082" y="3007790"/>
                </a:cubicBezTo>
                <a:cubicBezTo>
                  <a:pt x="7138094" y="3026815"/>
                  <a:pt x="7189103" y="3045842"/>
                  <a:pt x="7188276" y="3111191"/>
                </a:cubicBezTo>
                <a:cubicBezTo>
                  <a:pt x="7188001" y="3128836"/>
                  <a:pt x="7209232" y="3135454"/>
                  <a:pt x="7225225" y="3139866"/>
                </a:cubicBezTo>
                <a:cubicBezTo>
                  <a:pt x="7251696" y="3147036"/>
                  <a:pt x="7274028" y="3159720"/>
                  <a:pt x="7288368" y="3184260"/>
                </a:cubicBezTo>
                <a:cubicBezTo>
                  <a:pt x="7288092" y="3188948"/>
                  <a:pt x="7287816" y="3193910"/>
                  <a:pt x="7289471" y="3197771"/>
                </a:cubicBezTo>
                <a:cubicBezTo>
                  <a:pt x="7284784" y="3257053"/>
                  <a:pt x="7246181" y="3255398"/>
                  <a:pt x="7203442" y="3245472"/>
                </a:cubicBezTo>
                <a:cubicBezTo>
                  <a:pt x="7152432" y="3233340"/>
                  <a:pt x="7101973" y="3211281"/>
                  <a:pt x="7048205" y="3232512"/>
                </a:cubicBezTo>
                <a:cubicBezTo>
                  <a:pt x="7124032" y="3260913"/>
                  <a:pt x="7206475" y="3263118"/>
                  <a:pt x="7277614" y="3303652"/>
                </a:cubicBezTo>
                <a:cubicBezTo>
                  <a:pt x="7017322" y="3311097"/>
                  <a:pt x="6787361" y="3183155"/>
                  <a:pt x="6535066" y="3134077"/>
                </a:cubicBezTo>
                <a:cubicBezTo>
                  <a:pt x="6543614" y="3166887"/>
                  <a:pt x="6564017" y="3173505"/>
                  <a:pt x="6582492" y="3178469"/>
                </a:cubicBezTo>
                <a:cubicBezTo>
                  <a:pt x="6675690" y="3203286"/>
                  <a:pt x="6757305" y="3252642"/>
                  <a:pt x="6842233" y="3295379"/>
                </a:cubicBezTo>
                <a:cubicBezTo>
                  <a:pt x="6877249" y="3313026"/>
                  <a:pt x="6902618" y="3330674"/>
                  <a:pt x="6915853" y="3368725"/>
                </a:cubicBezTo>
                <a:cubicBezTo>
                  <a:pt x="6927710" y="3403192"/>
                  <a:pt x="6950596" y="3419185"/>
                  <a:pt x="6993058" y="3409257"/>
                </a:cubicBezTo>
                <a:cubicBezTo>
                  <a:pt x="7027524" y="3400985"/>
                  <a:pt x="7065299" y="3405397"/>
                  <a:pt x="7101421" y="3408430"/>
                </a:cubicBezTo>
                <a:cubicBezTo>
                  <a:pt x="7143057" y="3411739"/>
                  <a:pt x="7189655" y="3450618"/>
                  <a:pt x="7178350" y="3470746"/>
                </a:cubicBezTo>
                <a:cubicBezTo>
                  <a:pt x="7159050" y="3504937"/>
                  <a:pt x="7126789" y="3487842"/>
                  <a:pt x="7098112" y="3483982"/>
                </a:cubicBezTo>
                <a:cubicBezTo>
                  <a:pt x="7065575" y="3479295"/>
                  <a:pt x="7005191" y="3469643"/>
                  <a:pt x="7004088" y="3473780"/>
                </a:cubicBezTo>
                <a:cubicBezTo>
                  <a:pt x="6982854" y="3559532"/>
                  <a:pt x="6833408" y="3484809"/>
                  <a:pt x="6801147" y="3477087"/>
                </a:cubicBezTo>
                <a:cubicBezTo>
                  <a:pt x="6760891" y="3467437"/>
                  <a:pt x="6723115" y="3485085"/>
                  <a:pt x="6684788" y="3489220"/>
                </a:cubicBezTo>
                <a:cubicBezTo>
                  <a:pt x="6650597" y="3493080"/>
                  <a:pt x="6457309" y="3504937"/>
                  <a:pt x="6417328" y="3468539"/>
                </a:cubicBezTo>
                <a:cubicBezTo>
                  <a:pt x="6411813" y="3496940"/>
                  <a:pt x="6423393" y="3508521"/>
                  <a:pt x="6433045" y="3521481"/>
                </a:cubicBezTo>
                <a:cubicBezTo>
                  <a:pt x="6446556" y="3539954"/>
                  <a:pt x="6448762" y="3552914"/>
                  <a:pt x="6423117" y="3567527"/>
                </a:cubicBezTo>
                <a:cubicBezTo>
                  <a:pt x="6350049" y="3609441"/>
                  <a:pt x="6351153" y="3610818"/>
                  <a:pt x="6419258" y="3667620"/>
                </a:cubicBezTo>
                <a:cubicBezTo>
                  <a:pt x="6422568" y="3670100"/>
                  <a:pt x="6421188" y="3678373"/>
                  <a:pt x="6421740" y="3683888"/>
                </a:cubicBezTo>
                <a:cubicBezTo>
                  <a:pt x="6403817" y="3692711"/>
                  <a:pt x="6382861" y="3670652"/>
                  <a:pt x="6361906" y="3694366"/>
                </a:cubicBezTo>
                <a:cubicBezTo>
                  <a:pt x="6453173" y="3798591"/>
                  <a:pt x="6592418" y="3824234"/>
                  <a:pt x="6718429" y="3902544"/>
                </a:cubicBezTo>
                <a:cubicBezTo>
                  <a:pt x="6616407" y="3928462"/>
                  <a:pt x="6555194" y="3838022"/>
                  <a:pt x="6480195" y="3849603"/>
                </a:cubicBezTo>
                <a:cubicBezTo>
                  <a:pt x="6442696" y="3878004"/>
                  <a:pt x="6554091" y="3923499"/>
                  <a:pt x="6447934" y="3937011"/>
                </a:cubicBezTo>
                <a:cubicBezTo>
                  <a:pt x="6493983" y="3961826"/>
                  <a:pt x="6528173" y="3986089"/>
                  <a:pt x="6559882" y="4014767"/>
                </a:cubicBezTo>
                <a:cubicBezTo>
                  <a:pt x="6616407" y="4066053"/>
                  <a:pt x="6627437" y="4099693"/>
                  <a:pt x="6601241" y="4168626"/>
                </a:cubicBezTo>
                <a:cubicBezTo>
                  <a:pt x="6584145" y="4213846"/>
                  <a:pt x="6559054" y="4255483"/>
                  <a:pt x="6581113" y="4309250"/>
                </a:cubicBezTo>
                <a:cubicBezTo>
                  <a:pt x="6596553" y="4346198"/>
                  <a:pt x="6590487" y="4370461"/>
                  <a:pt x="6533136" y="4353918"/>
                </a:cubicBezTo>
                <a:cubicBezTo>
                  <a:pt x="6471372" y="4336270"/>
                  <a:pt x="6448211" y="4369358"/>
                  <a:pt x="6463651" y="4434156"/>
                </a:cubicBezTo>
                <a:cubicBezTo>
                  <a:pt x="6473577" y="4475792"/>
                  <a:pt x="6463099" y="4488475"/>
                  <a:pt x="6420637" y="4483787"/>
                </a:cubicBezTo>
                <a:cubicBezTo>
                  <a:pt x="6373762" y="4478549"/>
                  <a:pt x="6329093" y="4451251"/>
                  <a:pt x="6271190" y="4464487"/>
                </a:cubicBezTo>
                <a:cubicBezTo>
                  <a:pt x="6317512" y="4540039"/>
                  <a:pt x="6416501" y="4518531"/>
                  <a:pt x="6470545" y="4590498"/>
                </a:cubicBezTo>
                <a:cubicBezTo>
                  <a:pt x="6406023" y="4590772"/>
                  <a:pt x="6356666" y="4590498"/>
                  <a:pt x="6308965" y="4574780"/>
                </a:cubicBezTo>
                <a:cubicBezTo>
                  <a:pt x="6289111" y="4568437"/>
                  <a:pt x="6267328" y="4561822"/>
                  <a:pt x="6256301" y="4583603"/>
                </a:cubicBezTo>
                <a:cubicBezTo>
                  <a:pt x="6243340" y="4609798"/>
                  <a:pt x="6270086" y="4619724"/>
                  <a:pt x="6286354" y="4624412"/>
                </a:cubicBezTo>
                <a:cubicBezTo>
                  <a:pt x="6332128" y="4637647"/>
                  <a:pt x="6367144" y="4669081"/>
                  <a:pt x="6404920" y="4693621"/>
                </a:cubicBezTo>
                <a:cubicBezTo>
                  <a:pt x="6487915" y="4747390"/>
                  <a:pt x="6578908" y="4792334"/>
                  <a:pt x="6649220" y="4881120"/>
                </a:cubicBezTo>
                <a:cubicBezTo>
                  <a:pt x="6560709" y="4858509"/>
                  <a:pt x="6494809" y="4805845"/>
                  <a:pt x="6412640" y="4795092"/>
                </a:cubicBezTo>
                <a:cubicBezTo>
                  <a:pt x="6483779" y="4875881"/>
                  <a:pt x="6575322" y="4929098"/>
                  <a:pt x="6661902" y="4987828"/>
                </a:cubicBezTo>
                <a:cubicBezTo>
                  <a:pt x="6686719" y="5004373"/>
                  <a:pt x="6711811" y="5015678"/>
                  <a:pt x="6717325" y="5051798"/>
                </a:cubicBezTo>
                <a:cubicBezTo>
                  <a:pt x="6728079" y="5121834"/>
                  <a:pt x="6760340" y="5179738"/>
                  <a:pt x="6829272" y="5210619"/>
                </a:cubicBezTo>
                <a:cubicBezTo>
                  <a:pt x="6829824" y="5210897"/>
                  <a:pt x="6825965" y="5221375"/>
                  <a:pt x="6823757" y="5228542"/>
                </a:cubicBezTo>
                <a:cubicBezTo>
                  <a:pt x="6781571" y="5230749"/>
                  <a:pt x="6748207" y="5189388"/>
                  <a:pt x="6694439" y="5202899"/>
                </a:cubicBezTo>
                <a:cubicBezTo>
                  <a:pt x="6746002" y="5259148"/>
                  <a:pt x="6789016" y="5309609"/>
                  <a:pt x="6862085" y="5336355"/>
                </a:cubicBezTo>
                <a:cubicBezTo>
                  <a:pt x="6920540" y="5357586"/>
                  <a:pt x="6992783" y="5369994"/>
                  <a:pt x="7035246" y="5438926"/>
                </a:cubicBezTo>
                <a:cubicBezTo>
                  <a:pt x="6985889" y="5452439"/>
                  <a:pt x="6949216" y="5435343"/>
                  <a:pt x="6912268" y="5423210"/>
                </a:cubicBezTo>
                <a:cubicBezTo>
                  <a:pt x="6855743" y="5404461"/>
                  <a:pt x="6799770" y="5383230"/>
                  <a:pt x="6743244" y="5364479"/>
                </a:cubicBezTo>
                <a:cubicBezTo>
                  <a:pt x="6721737" y="5357310"/>
                  <a:pt x="6698299" y="5352346"/>
                  <a:pt x="6684513" y="5386538"/>
                </a:cubicBezTo>
                <a:cubicBezTo>
                  <a:pt x="6756480" y="5393708"/>
                  <a:pt x="6799494" y="5440031"/>
                  <a:pt x="6844713" y="5483595"/>
                </a:cubicBezTo>
                <a:cubicBezTo>
                  <a:pt x="6870082" y="5508135"/>
                  <a:pt x="6890762" y="5540948"/>
                  <a:pt x="6936533" y="5528541"/>
                </a:cubicBezTo>
                <a:cubicBezTo>
                  <a:pt x="6960522" y="5521923"/>
                  <a:pt x="6975687" y="5540396"/>
                  <a:pt x="6973204" y="5563007"/>
                </a:cubicBezTo>
                <a:cubicBezTo>
                  <a:pt x="6964106" y="5642695"/>
                  <a:pt x="7020080" y="5670543"/>
                  <a:pt x="7077983" y="5685983"/>
                </a:cubicBezTo>
                <a:cubicBezTo>
                  <a:pt x="7187726" y="5714935"/>
                  <a:pt x="7278993" y="5783041"/>
                  <a:pt x="7385702" y="5820265"/>
                </a:cubicBezTo>
                <a:cubicBezTo>
                  <a:pt x="7489378" y="5856387"/>
                  <a:pt x="7569615" y="5942139"/>
                  <a:pt x="7673565" y="5987085"/>
                </a:cubicBezTo>
                <a:cubicBezTo>
                  <a:pt x="7748843" y="6019621"/>
                  <a:pt x="7820807" y="6061533"/>
                  <a:pt x="7898289" y="6091035"/>
                </a:cubicBezTo>
                <a:cubicBezTo>
                  <a:pt x="8081651" y="6160795"/>
                  <a:pt x="8268598" y="6216770"/>
                  <a:pt x="8466299" y="6224765"/>
                </a:cubicBezTo>
                <a:cubicBezTo>
                  <a:pt x="8629532" y="6231107"/>
                  <a:pt x="10045419" y="6225043"/>
                  <a:pt x="10620599" y="5317605"/>
                </a:cubicBezTo>
                <a:cubicBezTo>
                  <a:pt x="10631626" y="5313192"/>
                  <a:pt x="10644035" y="5301612"/>
                  <a:pt x="10647894" y="5290581"/>
                </a:cubicBezTo>
                <a:cubicBezTo>
                  <a:pt x="10666370" y="5239020"/>
                  <a:pt x="10711590" y="5216686"/>
                  <a:pt x="10752398" y="5188838"/>
                </a:cubicBezTo>
                <a:cubicBezTo>
                  <a:pt x="10788244" y="5164297"/>
                  <a:pt x="10826296" y="5138654"/>
                  <a:pt x="10841186" y="5097293"/>
                </a:cubicBezTo>
                <a:cubicBezTo>
                  <a:pt x="10860762" y="5042147"/>
                  <a:pt x="10805064" y="5087367"/>
                  <a:pt x="10794861" y="5066412"/>
                </a:cubicBezTo>
                <a:cubicBezTo>
                  <a:pt x="10816092" y="5037737"/>
                  <a:pt x="10848906" y="5011540"/>
                  <a:pt x="10857454" y="4979004"/>
                </a:cubicBezTo>
                <a:cubicBezTo>
                  <a:pt x="10888610" y="4861543"/>
                  <a:pt x="10955890" y="4776065"/>
                  <a:pt x="11056532" y="4709613"/>
                </a:cubicBezTo>
                <a:cubicBezTo>
                  <a:pt x="11085484" y="4690588"/>
                  <a:pt x="11104509" y="4655845"/>
                  <a:pt x="11143939" y="4650332"/>
                </a:cubicBezTo>
                <a:cubicBezTo>
                  <a:pt x="11231622" y="4638199"/>
                  <a:pt x="11204048" y="4543346"/>
                  <a:pt x="11250372" y="4501160"/>
                </a:cubicBezTo>
                <a:cubicBezTo>
                  <a:pt x="11259196" y="4493162"/>
                  <a:pt x="11267190" y="4477447"/>
                  <a:pt x="11265538" y="4466694"/>
                </a:cubicBezTo>
                <a:cubicBezTo>
                  <a:pt x="11263056" y="4451251"/>
                  <a:pt x="11252578" y="4436638"/>
                  <a:pt x="11243755" y="4422850"/>
                </a:cubicBezTo>
                <a:cubicBezTo>
                  <a:pt x="11234654" y="4409065"/>
                  <a:pt x="11220870" y="4396932"/>
                  <a:pt x="11227486" y="4378734"/>
                </a:cubicBezTo>
                <a:cubicBezTo>
                  <a:pt x="11230242" y="4371289"/>
                  <a:pt x="11228314" y="4345371"/>
                  <a:pt x="11248718" y="4365774"/>
                </a:cubicBezTo>
                <a:cubicBezTo>
                  <a:pt x="11304692" y="4421748"/>
                  <a:pt x="11337228" y="4368809"/>
                  <a:pt x="11385204" y="4343440"/>
                </a:cubicBezTo>
                <a:cubicBezTo>
                  <a:pt x="11346603" y="4317245"/>
                  <a:pt x="11311861" y="4298772"/>
                  <a:pt x="11306070" y="4259618"/>
                </a:cubicBezTo>
                <a:cubicBezTo>
                  <a:pt x="11294214" y="4178828"/>
                  <a:pt x="11243480" y="4141880"/>
                  <a:pt x="11166550" y="4134711"/>
                </a:cubicBezTo>
                <a:cubicBezTo>
                  <a:pt x="11194949" y="4056679"/>
                  <a:pt x="11194949" y="4056679"/>
                  <a:pt x="11103130" y="4045924"/>
                </a:cubicBezTo>
                <a:cubicBezTo>
                  <a:pt x="11138425" y="3996293"/>
                  <a:pt x="11138425" y="3983609"/>
                  <a:pt x="11095686" y="3966514"/>
                </a:cubicBezTo>
                <a:cubicBezTo>
                  <a:pt x="11054602" y="3950245"/>
                  <a:pt x="11009106" y="3944730"/>
                  <a:pt x="10971054" y="3919640"/>
                </a:cubicBezTo>
                <a:cubicBezTo>
                  <a:pt x="11006073" y="3856221"/>
                  <a:pt x="11015998" y="3782600"/>
                  <a:pt x="11088241" y="3751718"/>
                </a:cubicBezTo>
                <a:cubicBezTo>
                  <a:pt x="11099546" y="3747030"/>
                  <a:pt x="11107266" y="3728004"/>
                  <a:pt x="11100098" y="3716977"/>
                </a:cubicBezTo>
                <a:cubicBezTo>
                  <a:pt x="11073904" y="3676995"/>
                  <a:pt x="11111404" y="3601168"/>
                  <a:pt x="11029786" y="3592621"/>
                </a:cubicBezTo>
                <a:cubicBezTo>
                  <a:pt x="11019583" y="3591793"/>
                  <a:pt x="11010208" y="3583520"/>
                  <a:pt x="11018206" y="3572767"/>
                </a:cubicBezTo>
                <a:cubicBezTo>
                  <a:pt x="11045779" y="3535268"/>
                  <a:pt x="11012415" y="3537749"/>
                  <a:pt x="10992287" y="3533061"/>
                </a:cubicBezTo>
                <a:cubicBezTo>
                  <a:pt x="10968022" y="3527271"/>
                  <a:pt x="10940448" y="3543816"/>
                  <a:pt x="10917838" y="3523410"/>
                </a:cubicBezTo>
                <a:cubicBezTo>
                  <a:pt x="10923078" y="3501903"/>
                  <a:pt x="10942654" y="3502179"/>
                  <a:pt x="10956441" y="3495287"/>
                </a:cubicBezTo>
                <a:cubicBezTo>
                  <a:pt x="10996698" y="3475433"/>
                  <a:pt x="11029511" y="3451721"/>
                  <a:pt x="11031442" y="3400159"/>
                </a:cubicBezTo>
                <a:cubicBezTo>
                  <a:pt x="11032818" y="3358523"/>
                  <a:pt x="11037230" y="3321850"/>
                  <a:pt x="10981533" y="3309166"/>
                </a:cubicBezTo>
                <a:cubicBezTo>
                  <a:pt x="10958372" y="3303927"/>
                  <a:pt x="10964990" y="3273873"/>
                  <a:pt x="10978225" y="3258982"/>
                </a:cubicBezTo>
                <a:cubicBezTo>
                  <a:pt x="11001938" y="3232512"/>
                  <a:pt x="11021514" y="3197219"/>
                  <a:pt x="11062322" y="3194737"/>
                </a:cubicBezTo>
                <a:cubicBezTo>
                  <a:pt x="11087138" y="3193084"/>
                  <a:pt x="11106164" y="3182053"/>
                  <a:pt x="11125742" y="3169370"/>
                </a:cubicBezTo>
                <a:cubicBezTo>
                  <a:pt x="11139802" y="3160269"/>
                  <a:pt x="11156622" y="3152550"/>
                  <a:pt x="11154968" y="3132974"/>
                </a:cubicBezTo>
                <a:cubicBezTo>
                  <a:pt x="11153315" y="3114223"/>
                  <a:pt x="11137046" y="3106503"/>
                  <a:pt x="11120502" y="3102642"/>
                </a:cubicBezTo>
                <a:cubicBezTo>
                  <a:pt x="11065355" y="3090235"/>
                  <a:pt x="11013518" y="3072037"/>
                  <a:pt x="10967470" y="3030401"/>
                </a:cubicBezTo>
                <a:cubicBezTo>
                  <a:pt x="10998076" y="3008342"/>
                  <a:pt x="11027304" y="2992350"/>
                  <a:pt x="11049914" y="2970015"/>
                </a:cubicBezTo>
                <a:cubicBezTo>
                  <a:pt x="11104509" y="2915972"/>
                  <a:pt x="10642106" y="2745845"/>
                  <a:pt x="10618944" y="2685183"/>
                </a:cubicBezTo>
                <a:cubicBezTo>
                  <a:pt x="10611775" y="2666432"/>
                  <a:pt x="10587235" y="2647132"/>
                  <a:pt x="10566830" y="2641617"/>
                </a:cubicBezTo>
                <a:cubicBezTo>
                  <a:pt x="10471151" y="2615699"/>
                  <a:pt x="10388156" y="2557518"/>
                  <a:pt x="10290271" y="2536011"/>
                </a:cubicBezTo>
                <a:cubicBezTo>
                  <a:pt x="10197900" y="2515607"/>
                  <a:pt x="10106908" y="2488309"/>
                  <a:pt x="10005715" y="2461288"/>
                </a:cubicBezTo>
                <a:cubicBezTo>
                  <a:pt x="10067754" y="2393457"/>
                  <a:pt x="10177772" y="2401454"/>
                  <a:pt x="10203414" y="2303568"/>
                </a:cubicBezTo>
                <a:cubicBezTo>
                  <a:pt x="10103324" y="2278201"/>
                  <a:pt x="9997996" y="2307154"/>
                  <a:pt x="9901487" y="2266895"/>
                </a:cubicBezTo>
                <a:cubicBezTo>
                  <a:pt x="9893216" y="2263312"/>
                  <a:pt x="9881910" y="2266895"/>
                  <a:pt x="9871984" y="2267999"/>
                </a:cubicBezTo>
                <a:cubicBezTo>
                  <a:pt x="9673181" y="2289506"/>
                  <a:pt x="9475204" y="2270758"/>
                  <a:pt x="9279158" y="2243734"/>
                </a:cubicBezTo>
                <a:cubicBezTo>
                  <a:pt x="8996808" y="2205133"/>
                  <a:pt x="8713354" y="2180592"/>
                  <a:pt x="8429350" y="2163219"/>
                </a:cubicBezTo>
                <a:cubicBezTo>
                  <a:pt x="8194701" y="2148882"/>
                  <a:pt x="7959502" y="2142541"/>
                  <a:pt x="7725955" y="2114967"/>
                </a:cubicBezTo>
                <a:cubicBezTo>
                  <a:pt x="7476142" y="2085464"/>
                  <a:pt x="7226605" y="2052100"/>
                  <a:pt x="6977065" y="2021218"/>
                </a:cubicBezTo>
                <a:cubicBezTo>
                  <a:pt x="6965761" y="2019839"/>
                  <a:pt x="6953283" y="2015496"/>
                  <a:pt x="6941221" y="2015186"/>
                </a:cubicBezTo>
                <a:close/>
                <a:moveTo>
                  <a:pt x="0" y="0"/>
                </a:moveTo>
                <a:lnTo>
                  <a:pt x="12192000" y="0"/>
                </a:lnTo>
                <a:lnTo>
                  <a:pt x="1219200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E6D18D9-7C2D-4C1D-8D1C-69F6A54520AE}"/>
              </a:ext>
            </a:extLst>
          </p:cNvPr>
          <p:cNvSpPr>
            <a:spLocks noGrp="1"/>
          </p:cNvSpPr>
          <p:nvPr>
            <p:ph type="title"/>
          </p:nvPr>
        </p:nvSpPr>
        <p:spPr>
          <a:xfrm>
            <a:off x="838200" y="365125"/>
            <a:ext cx="10515600" cy="1325563"/>
          </a:xfrm>
        </p:spPr>
        <p:txBody>
          <a:bodyPr>
            <a:normAutofit/>
          </a:bodyPr>
          <a:lstStyle/>
          <a:p>
            <a:pPr algn="ctr"/>
            <a:r>
              <a:rPr lang="en-US" i="0" dirty="0"/>
              <a:t>Attributes of the Accounts Clerk</a:t>
            </a:r>
            <a:endParaRPr lang="en-US"/>
          </a:p>
        </p:txBody>
      </p:sp>
      <p:sp>
        <p:nvSpPr>
          <p:cNvPr id="3" name="Content Placeholder 2">
            <a:extLst>
              <a:ext uri="{FF2B5EF4-FFF2-40B4-BE49-F238E27FC236}">
                <a16:creationId xmlns:a16="http://schemas.microsoft.com/office/drawing/2014/main" id="{EDE57D3E-254F-4948-8512-B5B1EB54E82A}"/>
              </a:ext>
            </a:extLst>
          </p:cNvPr>
          <p:cNvSpPr>
            <a:spLocks noGrp="1"/>
          </p:cNvSpPr>
          <p:nvPr>
            <p:ph idx="1"/>
          </p:nvPr>
        </p:nvSpPr>
        <p:spPr>
          <a:xfrm>
            <a:off x="838201" y="2013625"/>
            <a:ext cx="4614759" cy="4163337"/>
          </a:xfrm>
        </p:spPr>
        <p:txBody>
          <a:bodyPr vert="horz" lIns="91440" tIns="45720" rIns="91440" bIns="45720" rtlCol="0">
            <a:normAutofit/>
          </a:bodyPr>
          <a:lstStyle/>
          <a:p>
            <a:pPr>
              <a:lnSpc>
                <a:spcPct val="90000"/>
              </a:lnSpc>
            </a:pPr>
            <a:r>
              <a:rPr lang="en-US" sz="1900" b="1" dirty="0"/>
              <a:t>Integrity </a:t>
            </a:r>
            <a:r>
              <a:rPr lang="en-US" sz="1900" dirty="0"/>
              <a:t>– they can be trusted to handle sums of money, particularly cash.</a:t>
            </a:r>
          </a:p>
          <a:p>
            <a:pPr>
              <a:lnSpc>
                <a:spcPct val="90000"/>
              </a:lnSpc>
            </a:pPr>
            <a:r>
              <a:rPr lang="en-US" sz="1900" b="1" dirty="0"/>
              <a:t>Confidentiality</a:t>
            </a:r>
            <a:r>
              <a:rPr lang="en-US" sz="1900" dirty="0"/>
              <a:t> – they can be trusted not to disclose sensitive information such as special discounts given to customers, or employees' salaries.</a:t>
            </a:r>
          </a:p>
          <a:p>
            <a:pPr>
              <a:lnSpc>
                <a:spcPct val="90000"/>
              </a:lnSpc>
            </a:pPr>
            <a:r>
              <a:rPr lang="en-US" sz="1900" b="1" dirty="0"/>
              <a:t>Reliability </a:t>
            </a:r>
            <a:r>
              <a:rPr lang="en-US" sz="1900" dirty="0"/>
              <a:t>– They can be depended upon to deal with all task thoroughly and accurately.</a:t>
            </a:r>
          </a:p>
          <a:p>
            <a:pPr>
              <a:lnSpc>
                <a:spcPct val="90000"/>
              </a:lnSpc>
            </a:pPr>
            <a:r>
              <a:rPr lang="en-US" sz="1900" b="1" dirty="0"/>
              <a:t>Initiative –</a:t>
            </a:r>
            <a:r>
              <a:rPr lang="en-US" sz="1900" dirty="0"/>
              <a:t> ability to inform management when something is wrong.</a:t>
            </a:r>
          </a:p>
        </p:txBody>
      </p:sp>
      <p:pic>
        <p:nvPicPr>
          <p:cNvPr id="4" name="Picture 4" descr="A picture containing food&#10;&#10;Description generated with very high confidence">
            <a:extLst>
              <a:ext uri="{FF2B5EF4-FFF2-40B4-BE49-F238E27FC236}">
                <a16:creationId xmlns:a16="http://schemas.microsoft.com/office/drawing/2014/main" id="{39CC2729-3A34-438D-8F74-89B8BF1D3A63}"/>
              </a:ext>
            </a:extLst>
          </p:cNvPr>
          <p:cNvPicPr>
            <a:picLocks noChangeAspect="1"/>
          </p:cNvPicPr>
          <p:nvPr/>
        </p:nvPicPr>
        <p:blipFill>
          <a:blip r:embed="rId2"/>
          <a:stretch>
            <a:fillRect/>
          </a:stretch>
        </p:blipFill>
        <p:spPr>
          <a:xfrm>
            <a:off x="7443538" y="3264967"/>
            <a:ext cx="2775284" cy="1755367"/>
          </a:xfrm>
          <a:prstGeom prst="rect">
            <a:avLst/>
          </a:prstGeom>
        </p:spPr>
      </p:pic>
    </p:spTree>
    <p:extLst>
      <p:ext uri="{BB962C8B-B14F-4D97-AF65-F5344CB8AC3E}">
        <p14:creationId xmlns:p14="http://schemas.microsoft.com/office/powerpoint/2010/main" val="3092948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9">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8" name="Rectangle 11">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13">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AB2DD38-BCB9-4524-B38C-194527AE4D16}"/>
              </a:ext>
            </a:extLst>
          </p:cNvPr>
          <p:cNvSpPr>
            <a:spLocks noGrp="1"/>
          </p:cNvSpPr>
          <p:nvPr>
            <p:ph type="title"/>
          </p:nvPr>
        </p:nvSpPr>
        <p:spPr>
          <a:xfrm>
            <a:off x="708805" y="226524"/>
            <a:ext cx="5297507" cy="1800526"/>
          </a:xfrm>
        </p:spPr>
        <p:txBody>
          <a:bodyPr vert="horz" lIns="91440" tIns="45720" rIns="91440" bIns="45720" rtlCol="0" anchor="ctr">
            <a:normAutofit/>
          </a:bodyPr>
          <a:lstStyle/>
          <a:p>
            <a:r>
              <a:rPr lang="en-US" sz="3100" i="0" dirty="0"/>
              <a:t>Exploring the Job of an  Accounts Clerk</a:t>
            </a:r>
          </a:p>
        </p:txBody>
      </p:sp>
      <p:sp>
        <p:nvSpPr>
          <p:cNvPr id="3" name="Content Placeholder 2">
            <a:extLst>
              <a:ext uri="{FF2B5EF4-FFF2-40B4-BE49-F238E27FC236}">
                <a16:creationId xmlns:a16="http://schemas.microsoft.com/office/drawing/2014/main" id="{00812CDB-F599-4AA4-8BA7-0AE078CB9B0F}"/>
              </a:ext>
            </a:extLst>
          </p:cNvPr>
          <p:cNvSpPr>
            <a:spLocks noGrp="1"/>
          </p:cNvSpPr>
          <p:nvPr>
            <p:ph sz="half" idx="1"/>
          </p:nvPr>
        </p:nvSpPr>
        <p:spPr>
          <a:xfrm>
            <a:off x="579409" y="1746362"/>
            <a:ext cx="4923697" cy="3553581"/>
          </a:xfrm>
        </p:spPr>
        <p:txBody>
          <a:bodyPr vert="horz" lIns="91440" tIns="45720" rIns="91440" bIns="45720" rtlCol="0" anchor="t">
            <a:noAutofit/>
          </a:bodyPr>
          <a:lstStyle/>
          <a:p>
            <a:pPr marL="0" indent="0">
              <a:lnSpc>
                <a:spcPct val="90000"/>
              </a:lnSpc>
              <a:buNone/>
            </a:pPr>
            <a:r>
              <a:rPr lang="en-US" sz="2000" dirty="0"/>
              <a:t>View the </a:t>
            </a:r>
            <a:r>
              <a:rPr lang="en-US" sz="2000" dirty="0">
                <a:hlinkClick r:id="rId3"/>
              </a:rPr>
              <a:t>video</a:t>
            </a:r>
            <a:r>
              <a:rPr lang="en-US" sz="2000" dirty="0"/>
              <a:t> and answer the following questions:</a:t>
            </a:r>
          </a:p>
          <a:p>
            <a:pPr>
              <a:lnSpc>
                <a:spcPct val="90000"/>
              </a:lnSpc>
            </a:pPr>
            <a:r>
              <a:rPr lang="en-US" sz="2000" dirty="0"/>
              <a:t>What skills are essential if you want to become an accounts clerk?</a:t>
            </a:r>
          </a:p>
          <a:p>
            <a:pPr>
              <a:lnSpc>
                <a:spcPct val="90000"/>
              </a:lnSpc>
            </a:pPr>
            <a:r>
              <a:rPr lang="en-US" sz="2000" dirty="0"/>
              <a:t>What are some of the duties that Garvin must perform daily?</a:t>
            </a:r>
          </a:p>
          <a:p>
            <a:pPr>
              <a:lnSpc>
                <a:spcPct val="90000"/>
              </a:lnSpc>
            </a:pPr>
            <a:r>
              <a:rPr lang="en-US" sz="2000" dirty="0"/>
              <a:t>What is his time of work?</a:t>
            </a:r>
          </a:p>
          <a:p>
            <a:pPr>
              <a:lnSpc>
                <a:spcPct val="90000"/>
              </a:lnSpc>
            </a:pPr>
            <a:r>
              <a:rPr lang="en-US" sz="2000" dirty="0"/>
              <a:t>What qualifications are necessary to be an accounts clerk in British Columbia?</a:t>
            </a:r>
          </a:p>
          <a:p>
            <a:pPr>
              <a:lnSpc>
                <a:spcPct val="90000"/>
              </a:lnSpc>
            </a:pPr>
            <a:r>
              <a:rPr lang="en-US" sz="2000" dirty="0"/>
              <a:t>Can you work in any field as an accounts clerk? Yes or No?</a:t>
            </a:r>
          </a:p>
          <a:p>
            <a:pPr>
              <a:lnSpc>
                <a:spcPct val="90000"/>
              </a:lnSpc>
            </a:pPr>
            <a:r>
              <a:rPr lang="en-US" sz="2000" dirty="0"/>
              <a:t>Do you think you might be interested in this career? Yes or No?</a:t>
            </a:r>
          </a:p>
        </p:txBody>
      </p:sp>
      <p:pic>
        <p:nvPicPr>
          <p:cNvPr id="5" name="Picture 5">
            <a:hlinkClick r:id="" action="ppaction://media"/>
            <a:extLst>
              <a:ext uri="{FF2B5EF4-FFF2-40B4-BE49-F238E27FC236}">
                <a16:creationId xmlns:a16="http://schemas.microsoft.com/office/drawing/2014/main" id="{F78EA26A-30D6-4869-8648-4FF05096CBA8}"/>
              </a:ext>
            </a:extLst>
          </p:cNvPr>
          <p:cNvPicPr>
            <a:picLocks noGrp="1" noRot="1" noChangeAspect="1"/>
          </p:cNvPicPr>
          <p:nvPr>
            <p:ph sz="half" idx="2"/>
            <a:videoFile r:link="rId1"/>
          </p:nvPr>
        </p:nvPicPr>
        <p:blipFill>
          <a:blip r:embed="rId4"/>
          <a:stretch>
            <a:fillRect/>
          </a:stretch>
        </p:blipFill>
        <p:spPr>
          <a:xfrm>
            <a:off x="7056646" y="1758714"/>
            <a:ext cx="4491887" cy="3368915"/>
          </a:xfrm>
          <a:prstGeom prst="rect">
            <a:avLst/>
          </a:prstGeom>
        </p:spPr>
      </p:pic>
    </p:spTree>
    <p:extLst>
      <p:ext uri="{BB962C8B-B14F-4D97-AF65-F5344CB8AC3E}">
        <p14:creationId xmlns:p14="http://schemas.microsoft.com/office/powerpoint/2010/main" val="4045124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CA693-967B-4114-85FA-946E18244D81}"/>
              </a:ext>
            </a:extLst>
          </p:cNvPr>
          <p:cNvSpPr>
            <a:spLocks noGrp="1"/>
          </p:cNvSpPr>
          <p:nvPr>
            <p:ph type="title"/>
          </p:nvPr>
        </p:nvSpPr>
        <p:spPr/>
        <p:txBody>
          <a:bodyPr/>
          <a:lstStyle/>
          <a:p>
            <a:pPr algn="ctr"/>
            <a:r>
              <a:rPr lang="en-US" i="0"/>
              <a:t>Let's Review Lesson 1</a:t>
            </a:r>
            <a:endParaRPr lang="en-US"/>
          </a:p>
        </p:txBody>
      </p:sp>
      <p:sp>
        <p:nvSpPr>
          <p:cNvPr id="3" name="Content Placeholder 2">
            <a:extLst>
              <a:ext uri="{FF2B5EF4-FFF2-40B4-BE49-F238E27FC236}">
                <a16:creationId xmlns:a16="http://schemas.microsoft.com/office/drawing/2014/main" id="{A6085A9B-728A-4493-B987-579FAE97304C}"/>
              </a:ext>
            </a:extLst>
          </p:cNvPr>
          <p:cNvSpPr>
            <a:spLocks noGrp="1"/>
          </p:cNvSpPr>
          <p:nvPr>
            <p:ph idx="1"/>
          </p:nvPr>
        </p:nvSpPr>
        <p:spPr/>
        <p:txBody>
          <a:bodyPr vert="horz" lIns="91440" tIns="45720" rIns="91440" bIns="45720" rtlCol="0" anchor="t">
            <a:normAutofit/>
          </a:bodyPr>
          <a:lstStyle/>
          <a:p>
            <a:pPr marL="0" indent="0">
              <a:buNone/>
            </a:pPr>
            <a:r>
              <a:rPr lang="en-US"/>
              <a:t>Try answering the following questions without looking back at your answer key to review lesson 1.</a:t>
            </a:r>
            <a:endParaRPr lang="en-US" dirty="0"/>
          </a:p>
          <a:p>
            <a:r>
              <a:rPr lang="en-US"/>
              <a:t>Identify five (5) positions that can be found in the accounts office.</a:t>
            </a:r>
          </a:p>
          <a:p>
            <a:r>
              <a:rPr lang="en-US"/>
              <a:t>List three (3) functions of the accounts office.</a:t>
            </a:r>
            <a:endParaRPr lang="en-US" dirty="0"/>
          </a:p>
          <a:p>
            <a:r>
              <a:rPr lang="en-US"/>
              <a:t>Why is the accounts office important?</a:t>
            </a:r>
          </a:p>
          <a:p>
            <a:r>
              <a:rPr lang="en-US"/>
              <a:t>What is the meaning of the term "credit control"?</a:t>
            </a:r>
            <a:endParaRPr lang="en-US" dirty="0"/>
          </a:p>
          <a:p>
            <a:r>
              <a:rPr lang="en-US"/>
              <a:t>What is the purpose of an audit?</a:t>
            </a:r>
            <a:endParaRPr lang="en-US" dirty="0"/>
          </a:p>
          <a:p>
            <a:endParaRPr lang="en-US" dirty="0"/>
          </a:p>
        </p:txBody>
      </p:sp>
    </p:spTree>
    <p:extLst>
      <p:ext uri="{BB962C8B-B14F-4D97-AF65-F5344CB8AC3E}">
        <p14:creationId xmlns:p14="http://schemas.microsoft.com/office/powerpoint/2010/main" val="2656259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E20309-1FB9-4818-BAFA-9C4C05341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rgbClr val="37B767">
              <a:alpha val="20000"/>
            </a:srgb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2B73EE9-16CF-4EF2-B680-5D0030183D79}"/>
              </a:ext>
            </a:extLst>
          </p:cNvPr>
          <p:cNvSpPr>
            <a:spLocks noGrp="1"/>
          </p:cNvSpPr>
          <p:nvPr>
            <p:ph type="title"/>
          </p:nvPr>
        </p:nvSpPr>
        <p:spPr>
          <a:xfrm>
            <a:off x="838200" y="713312"/>
            <a:ext cx="3524250" cy="5431376"/>
          </a:xfrm>
        </p:spPr>
        <p:txBody>
          <a:bodyPr>
            <a:normAutofit/>
          </a:bodyPr>
          <a:lstStyle/>
          <a:p>
            <a:pPr algn="ctr"/>
            <a:r>
              <a:rPr lang="en-US" i="0" dirty="0"/>
              <a:t>That video was interesting!</a:t>
            </a:r>
            <a:br>
              <a:rPr lang="en-US" i="0" dirty="0"/>
            </a:br>
            <a:br>
              <a:rPr lang="en-US" i="0" dirty="0"/>
            </a:br>
            <a:r>
              <a:rPr lang="en-US" i="0" dirty="0"/>
              <a:t>Use the answer key to review your answers!</a:t>
            </a:r>
          </a:p>
        </p:txBody>
      </p:sp>
      <p:sp>
        <p:nvSpPr>
          <p:cNvPr id="3" name="Content Placeholder 2">
            <a:extLst>
              <a:ext uri="{FF2B5EF4-FFF2-40B4-BE49-F238E27FC236}">
                <a16:creationId xmlns:a16="http://schemas.microsoft.com/office/drawing/2014/main" id="{4A52936F-B585-47D3-9F04-BA6CD91EBBA2}"/>
              </a:ext>
            </a:extLst>
          </p:cNvPr>
          <p:cNvSpPr>
            <a:spLocks noGrp="1"/>
          </p:cNvSpPr>
          <p:nvPr>
            <p:ph idx="1"/>
          </p:nvPr>
        </p:nvSpPr>
        <p:spPr>
          <a:xfrm>
            <a:off x="5693433" y="512031"/>
            <a:ext cx="5660367" cy="5934583"/>
          </a:xfrm>
        </p:spPr>
        <p:txBody>
          <a:bodyPr vert="horz" lIns="91440" tIns="45720" rIns="91440" bIns="45720" rtlCol="0" anchor="ctr">
            <a:normAutofit/>
          </a:bodyPr>
          <a:lstStyle/>
          <a:p>
            <a:pPr>
              <a:lnSpc>
                <a:spcPct val="90000"/>
              </a:lnSpc>
              <a:buFont typeface="Arial"/>
              <a:buChar char="•"/>
            </a:pPr>
            <a:r>
              <a:rPr lang="en-US" sz="1600" dirty="0">
                <a:ea typeface="+mn-lt"/>
                <a:cs typeface="+mn-lt"/>
              </a:rPr>
              <a:t>What skills are essential if you want to become an accounts clerk?</a:t>
            </a:r>
          </a:p>
          <a:p>
            <a:pPr marL="0" indent="0">
              <a:lnSpc>
                <a:spcPct val="90000"/>
              </a:lnSpc>
              <a:buNone/>
            </a:pPr>
            <a:r>
              <a:rPr lang="en-US" sz="1600" b="1" dirty="0">
                <a:ea typeface="+mn-lt"/>
                <a:cs typeface="+mn-lt"/>
              </a:rPr>
              <a:t>Answer</a:t>
            </a:r>
            <a:r>
              <a:rPr lang="en-US" sz="1600" dirty="0">
                <a:ea typeface="+mn-lt"/>
                <a:cs typeface="+mn-lt"/>
              </a:rPr>
              <a:t>: organization, attention to detail, like working with numbers, time management, communication skills</a:t>
            </a:r>
          </a:p>
          <a:p>
            <a:pPr>
              <a:lnSpc>
                <a:spcPct val="90000"/>
              </a:lnSpc>
              <a:buFont typeface="Arial"/>
              <a:buChar char="•"/>
            </a:pPr>
            <a:r>
              <a:rPr lang="en-US" sz="1600" dirty="0">
                <a:ea typeface="+mn-lt"/>
                <a:cs typeface="+mn-lt"/>
              </a:rPr>
              <a:t>What are some of the duties that Garvin must perform daily? </a:t>
            </a:r>
          </a:p>
          <a:p>
            <a:pPr marL="0" indent="0">
              <a:lnSpc>
                <a:spcPct val="90000"/>
              </a:lnSpc>
              <a:buNone/>
            </a:pPr>
            <a:r>
              <a:rPr lang="en-US" sz="1600" b="1" dirty="0">
                <a:ea typeface="+mn-lt"/>
                <a:cs typeface="+mn-lt"/>
              </a:rPr>
              <a:t>Answer</a:t>
            </a:r>
            <a:r>
              <a:rPr lang="en-US" sz="1600" dirty="0">
                <a:ea typeface="+mn-lt"/>
                <a:cs typeface="+mn-lt"/>
              </a:rPr>
              <a:t>: Accounts payable, accounts receivable, quoting transactions and helping clients</a:t>
            </a:r>
            <a:endParaRPr lang="en-US" sz="1600" dirty="0"/>
          </a:p>
          <a:p>
            <a:pPr>
              <a:lnSpc>
                <a:spcPct val="90000"/>
              </a:lnSpc>
              <a:buFont typeface="Arial"/>
              <a:buChar char="•"/>
            </a:pPr>
            <a:r>
              <a:rPr lang="en-US" sz="1600" dirty="0">
                <a:ea typeface="+mn-lt"/>
                <a:cs typeface="+mn-lt"/>
              </a:rPr>
              <a:t>What is his time of work?</a:t>
            </a:r>
          </a:p>
          <a:p>
            <a:pPr marL="0" indent="0">
              <a:lnSpc>
                <a:spcPct val="90000"/>
              </a:lnSpc>
              <a:buNone/>
            </a:pPr>
            <a:r>
              <a:rPr lang="en-US" sz="1600" b="1" dirty="0">
                <a:ea typeface="+mn-lt"/>
                <a:cs typeface="+mn-lt"/>
              </a:rPr>
              <a:t>Answer</a:t>
            </a:r>
            <a:r>
              <a:rPr lang="en-US" sz="1600" dirty="0">
                <a:ea typeface="+mn-lt"/>
                <a:cs typeface="+mn-lt"/>
              </a:rPr>
              <a:t>: 8:30 – 5:30 sometimes he works overtime in the busy season</a:t>
            </a:r>
          </a:p>
          <a:p>
            <a:pPr>
              <a:lnSpc>
                <a:spcPct val="90000"/>
              </a:lnSpc>
              <a:buFont typeface="Arial"/>
              <a:buChar char="•"/>
            </a:pPr>
            <a:r>
              <a:rPr lang="en-US" sz="1600" dirty="0">
                <a:ea typeface="+mn-lt"/>
                <a:cs typeface="+mn-lt"/>
              </a:rPr>
              <a:t>What qualifications are necessary to be an accounts clerk in British Columbia?</a:t>
            </a:r>
          </a:p>
          <a:p>
            <a:pPr marL="0" indent="0">
              <a:lnSpc>
                <a:spcPct val="90000"/>
              </a:lnSpc>
              <a:buNone/>
            </a:pPr>
            <a:r>
              <a:rPr lang="en-US" sz="1600" b="1" dirty="0">
                <a:ea typeface="+mn-lt"/>
                <a:cs typeface="+mn-lt"/>
              </a:rPr>
              <a:t>Answer</a:t>
            </a:r>
            <a:r>
              <a:rPr lang="en-US" sz="1600" dirty="0">
                <a:ea typeface="+mn-lt"/>
                <a:cs typeface="+mn-lt"/>
              </a:rPr>
              <a:t>: 2 years business Diploma or a University Degree</a:t>
            </a:r>
          </a:p>
          <a:p>
            <a:pPr>
              <a:lnSpc>
                <a:spcPct val="90000"/>
              </a:lnSpc>
              <a:buFont typeface="Arial"/>
              <a:buChar char="•"/>
            </a:pPr>
            <a:r>
              <a:rPr lang="en-US" sz="1600" dirty="0">
                <a:ea typeface="+mn-lt"/>
                <a:cs typeface="+mn-lt"/>
              </a:rPr>
              <a:t>Can you work in any field as an accounts clerk? Yes or No? </a:t>
            </a:r>
          </a:p>
          <a:p>
            <a:pPr marL="0" indent="0">
              <a:lnSpc>
                <a:spcPct val="90000"/>
              </a:lnSpc>
              <a:buNone/>
            </a:pPr>
            <a:r>
              <a:rPr lang="en-US" sz="1600" b="1" dirty="0">
                <a:ea typeface="+mn-lt"/>
                <a:cs typeface="+mn-lt"/>
              </a:rPr>
              <a:t>Answer</a:t>
            </a:r>
            <a:r>
              <a:rPr lang="en-US" sz="1600" dirty="0">
                <a:ea typeface="+mn-lt"/>
                <a:cs typeface="+mn-lt"/>
              </a:rPr>
              <a:t>: Yes, accounts clerk can work in any field</a:t>
            </a:r>
          </a:p>
          <a:p>
            <a:pPr>
              <a:lnSpc>
                <a:spcPct val="90000"/>
              </a:lnSpc>
              <a:buFont typeface="Arial"/>
              <a:buChar char="•"/>
            </a:pPr>
            <a:r>
              <a:rPr lang="en-US" sz="1600" dirty="0">
                <a:ea typeface="+mn-lt"/>
                <a:cs typeface="+mn-lt"/>
              </a:rPr>
              <a:t>Do you think you might be interested in this career? Yes or No?</a:t>
            </a:r>
          </a:p>
          <a:p>
            <a:pPr marL="0" indent="0">
              <a:lnSpc>
                <a:spcPct val="90000"/>
              </a:lnSpc>
              <a:buNone/>
            </a:pPr>
            <a:r>
              <a:rPr lang="en-US" sz="1600" b="1" dirty="0"/>
              <a:t>Feedback</a:t>
            </a:r>
            <a:r>
              <a:rPr lang="en-US" sz="1600" dirty="0"/>
              <a:t>: at the end of this unit you can decide!</a:t>
            </a:r>
          </a:p>
          <a:p>
            <a:pPr marL="0" indent="0">
              <a:lnSpc>
                <a:spcPct val="90000"/>
              </a:lnSpc>
              <a:buNone/>
            </a:pPr>
            <a:endParaRPr lang="en-US" sz="1600" dirty="0"/>
          </a:p>
        </p:txBody>
      </p:sp>
    </p:spTree>
    <p:extLst>
      <p:ext uri="{BB962C8B-B14F-4D97-AF65-F5344CB8AC3E}">
        <p14:creationId xmlns:p14="http://schemas.microsoft.com/office/powerpoint/2010/main" val="602264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C76213-EAB1-42A8-8158-B7F6B6FED0FE}"/>
              </a:ext>
            </a:extLst>
          </p:cNvPr>
          <p:cNvSpPr>
            <a:spLocks noGrp="1"/>
          </p:cNvSpPr>
          <p:nvPr>
            <p:ph type="title"/>
          </p:nvPr>
        </p:nvSpPr>
        <p:spPr>
          <a:xfrm>
            <a:off x="838201" y="365125"/>
            <a:ext cx="3816095" cy="1807305"/>
          </a:xfrm>
        </p:spPr>
        <p:txBody>
          <a:bodyPr>
            <a:normAutofit/>
          </a:bodyPr>
          <a:lstStyle/>
          <a:p>
            <a:r>
              <a:rPr lang="en-US" i="0" dirty="0"/>
              <a:t>Let's Review Lesson 2</a:t>
            </a:r>
            <a:endParaRPr lang="en-US"/>
          </a:p>
        </p:txBody>
      </p:sp>
      <p:sp>
        <p:nvSpPr>
          <p:cNvPr id="3" name="Content Placeholder 2">
            <a:extLst>
              <a:ext uri="{FF2B5EF4-FFF2-40B4-BE49-F238E27FC236}">
                <a16:creationId xmlns:a16="http://schemas.microsoft.com/office/drawing/2014/main" id="{C0520D7E-6403-4F98-88FA-5E3634734279}"/>
              </a:ext>
            </a:extLst>
          </p:cNvPr>
          <p:cNvSpPr>
            <a:spLocks noGrp="1"/>
          </p:cNvSpPr>
          <p:nvPr>
            <p:ph idx="1"/>
          </p:nvPr>
        </p:nvSpPr>
        <p:spPr>
          <a:xfrm>
            <a:off x="838201" y="2333297"/>
            <a:ext cx="3816096" cy="3843666"/>
          </a:xfrm>
        </p:spPr>
        <p:txBody>
          <a:bodyPr vert="horz" lIns="91440" tIns="45720" rIns="91440" bIns="45720" rtlCol="0" anchor="t">
            <a:normAutofit/>
          </a:bodyPr>
          <a:lstStyle/>
          <a:p>
            <a:r>
              <a:rPr lang="en-US" sz="2400" dirty="0"/>
              <a:t>Use the </a:t>
            </a:r>
            <a:r>
              <a:rPr lang="en-US" sz="2400" dirty="0">
                <a:hlinkClick r:id="rId2"/>
              </a:rPr>
              <a:t>link</a:t>
            </a:r>
            <a:r>
              <a:rPr lang="en-US" sz="2400" dirty="0"/>
              <a:t> to review some of the terms covered in Lesson 2.</a:t>
            </a:r>
          </a:p>
        </p:txBody>
      </p:sp>
      <p:pic>
        <p:nvPicPr>
          <p:cNvPr id="4" name="Picture 4" descr="A clock hanging on the wall&#10;&#10;Description generated with high confidence">
            <a:extLst>
              <a:ext uri="{FF2B5EF4-FFF2-40B4-BE49-F238E27FC236}">
                <a16:creationId xmlns:a16="http://schemas.microsoft.com/office/drawing/2014/main" id="{1D0F3C96-B4F6-4568-ACC6-0D620736A028}"/>
              </a:ext>
            </a:extLst>
          </p:cNvPr>
          <p:cNvPicPr>
            <a:picLocks noChangeAspect="1"/>
          </p:cNvPicPr>
          <p:nvPr/>
        </p:nvPicPr>
        <p:blipFill rotWithShape="1">
          <a:blip r:embed="rId3"/>
          <a:srcRect l="18281"/>
          <a:stretch/>
        </p:blipFill>
        <p:spPr>
          <a:xfrm>
            <a:off x="4726728" y="10"/>
            <a:ext cx="747238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p:spPr>
      </p:pic>
    </p:spTree>
    <p:extLst>
      <p:ext uri="{BB962C8B-B14F-4D97-AF65-F5344CB8AC3E}">
        <p14:creationId xmlns:p14="http://schemas.microsoft.com/office/powerpoint/2010/main" val="1719897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2070828-E616-4355-9C8A-A1065032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5161C6-1218-4EAF-A9E9-A319CFD76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47" y="2116753"/>
            <a:ext cx="4088106" cy="2781653"/>
          </a:xfrm>
          <a:custGeom>
            <a:avLst/>
            <a:gdLst>
              <a:gd name="connsiteX0" fmla="*/ 3362388 w 6230568"/>
              <a:gd name="connsiteY0" fmla="*/ 861 h 4239440"/>
              <a:gd name="connsiteX1" fmla="*/ 4026621 w 6230568"/>
              <a:gd name="connsiteY1" fmla="*/ 15392 h 4239440"/>
              <a:gd name="connsiteX2" fmla="*/ 5114556 w 6230568"/>
              <a:gd name="connsiteY2" fmla="*/ 34130 h 4239440"/>
              <a:gd name="connsiteX3" fmla="*/ 5776495 w 6230568"/>
              <a:gd name="connsiteY3" fmla="*/ 112905 h 4239440"/>
              <a:gd name="connsiteX4" fmla="*/ 5862918 w 6230568"/>
              <a:gd name="connsiteY4" fmla="*/ 141585 h 4239440"/>
              <a:gd name="connsiteX5" fmla="*/ 5840738 w 6230568"/>
              <a:gd name="connsiteY5" fmla="*/ 200475 h 4239440"/>
              <a:gd name="connsiteX6" fmla="*/ 5691219 w 6230568"/>
              <a:gd name="connsiteY6" fmla="*/ 216153 h 4239440"/>
              <a:gd name="connsiteX7" fmla="*/ 5773053 w 6230568"/>
              <a:gd name="connsiteY7" fmla="*/ 260130 h 4239440"/>
              <a:gd name="connsiteX8" fmla="*/ 5593324 w 6230568"/>
              <a:gd name="connsiteY8" fmla="*/ 293781 h 4239440"/>
              <a:gd name="connsiteX9" fmla="*/ 5617033 w 6230568"/>
              <a:gd name="connsiteY9" fmla="*/ 317108 h 4239440"/>
              <a:gd name="connsiteX10" fmla="*/ 5641124 w 6230568"/>
              <a:gd name="connsiteY10" fmla="*/ 339287 h 4239440"/>
              <a:gd name="connsiteX11" fmla="*/ 5299256 w 6230568"/>
              <a:gd name="connsiteY11" fmla="*/ 396265 h 4239440"/>
              <a:gd name="connsiteX12" fmla="*/ 5703073 w 6230568"/>
              <a:gd name="connsiteY12" fmla="*/ 500661 h 4239440"/>
              <a:gd name="connsiteX13" fmla="*/ 5629652 w 6230568"/>
              <a:gd name="connsiteY13" fmla="*/ 556874 h 4239440"/>
              <a:gd name="connsiteX14" fmla="*/ 5862918 w 6230568"/>
              <a:gd name="connsiteY14" fmla="*/ 645591 h 4239440"/>
              <a:gd name="connsiteX15" fmla="*/ 6052207 w 6230568"/>
              <a:gd name="connsiteY15" fmla="*/ 756106 h 4239440"/>
              <a:gd name="connsiteX16" fmla="*/ 6158515 w 6230568"/>
              <a:gd name="connsiteY16" fmla="*/ 901419 h 4239440"/>
              <a:gd name="connsiteX17" fmla="*/ 6195990 w 6230568"/>
              <a:gd name="connsiteY17" fmla="*/ 966427 h 4239440"/>
              <a:gd name="connsiteX18" fmla="*/ 6229642 w 6230568"/>
              <a:gd name="connsiteY18" fmla="*/ 1034878 h 4239440"/>
              <a:gd name="connsiteX19" fmla="*/ 6171516 w 6230568"/>
              <a:gd name="connsiteY19" fmla="*/ 1102946 h 4239440"/>
              <a:gd name="connsiteX20" fmla="*/ 6133659 w 6230568"/>
              <a:gd name="connsiteY20" fmla="*/ 1185545 h 4239440"/>
              <a:gd name="connsiteX21" fmla="*/ 6168458 w 6230568"/>
              <a:gd name="connsiteY21" fmla="*/ 1234110 h 4239440"/>
              <a:gd name="connsiteX22" fmla="*/ 6169222 w 6230568"/>
              <a:gd name="connsiteY22" fmla="*/ 1342712 h 4239440"/>
              <a:gd name="connsiteX23" fmla="*/ 6145131 w 6230568"/>
              <a:gd name="connsiteY23" fmla="*/ 1393954 h 4239440"/>
              <a:gd name="connsiteX24" fmla="*/ 6071709 w 6230568"/>
              <a:gd name="connsiteY24" fmla="*/ 1505233 h 4239440"/>
              <a:gd name="connsiteX25" fmla="*/ 6009378 w 6230568"/>
              <a:gd name="connsiteY25" fmla="*/ 1530089 h 4239440"/>
              <a:gd name="connsiteX26" fmla="*/ 6015879 w 6230568"/>
              <a:gd name="connsiteY26" fmla="*/ 1979030 h 4239440"/>
              <a:gd name="connsiteX27" fmla="*/ 6061385 w 6230568"/>
              <a:gd name="connsiteY27" fmla="*/ 2196234 h 4239440"/>
              <a:gd name="connsiteX28" fmla="*/ 6029263 w 6230568"/>
              <a:gd name="connsiteY28" fmla="*/ 2440972 h 4239440"/>
              <a:gd name="connsiteX29" fmla="*/ 6135571 w 6230568"/>
              <a:gd name="connsiteY29" fmla="*/ 2621848 h 4239440"/>
              <a:gd name="connsiteX30" fmla="*/ 6091594 w 6230568"/>
              <a:gd name="connsiteY30" fmla="*/ 2691446 h 4239440"/>
              <a:gd name="connsiteX31" fmla="*/ 6215493 w 6230568"/>
              <a:gd name="connsiteY31" fmla="*/ 2769456 h 4239440"/>
              <a:gd name="connsiteX32" fmla="*/ 6100389 w 6230568"/>
              <a:gd name="connsiteY32" fmla="*/ 2880352 h 4239440"/>
              <a:gd name="connsiteX33" fmla="*/ 5909953 w 6230568"/>
              <a:gd name="connsiteY33" fmla="*/ 3053963 h 4239440"/>
              <a:gd name="connsiteX34" fmla="*/ 5741696 w 6230568"/>
              <a:gd name="connsiteY34" fmla="*/ 3798118 h 4239440"/>
              <a:gd name="connsiteX35" fmla="*/ 5493899 w 6230568"/>
              <a:gd name="connsiteY35" fmla="*/ 4026795 h 4239440"/>
              <a:gd name="connsiteX36" fmla="*/ 3773471 w 6230568"/>
              <a:gd name="connsiteY36" fmla="*/ 4239028 h 4239440"/>
              <a:gd name="connsiteX37" fmla="*/ 2569285 w 6230568"/>
              <a:gd name="connsiteY37" fmla="*/ 4103275 h 4239440"/>
              <a:gd name="connsiteX38" fmla="*/ 2693948 w 6230568"/>
              <a:gd name="connsiteY38" fmla="*/ 4061593 h 4239440"/>
              <a:gd name="connsiteX39" fmla="*/ 2588788 w 6230568"/>
              <a:gd name="connsiteY39" fmla="*/ 4062358 h 4239440"/>
              <a:gd name="connsiteX40" fmla="*/ 2300073 w 6230568"/>
              <a:gd name="connsiteY40" fmla="*/ 4008822 h 4239440"/>
              <a:gd name="connsiteX41" fmla="*/ 1508500 w 6230568"/>
              <a:gd name="connsiteY41" fmla="*/ 3798118 h 4239440"/>
              <a:gd name="connsiteX42" fmla="*/ 1061089 w 6230568"/>
              <a:gd name="connsiteY42" fmla="*/ 3697546 h 4239440"/>
              <a:gd name="connsiteX43" fmla="*/ 939102 w 6230568"/>
              <a:gd name="connsiteY43" fmla="*/ 3648216 h 4239440"/>
              <a:gd name="connsiteX44" fmla="*/ 1243495 w 6230568"/>
              <a:gd name="connsiteY44" fmla="*/ 3624890 h 4239440"/>
              <a:gd name="connsiteX45" fmla="*/ 1083651 w 6230568"/>
              <a:gd name="connsiteY45" fmla="*/ 3595827 h 4239440"/>
              <a:gd name="connsiteX46" fmla="*/ 966636 w 6230568"/>
              <a:gd name="connsiteY46" fmla="*/ 3605770 h 4239440"/>
              <a:gd name="connsiteX47" fmla="*/ 885566 w 6230568"/>
              <a:gd name="connsiteY47" fmla="*/ 3609976 h 4239440"/>
              <a:gd name="connsiteX48" fmla="*/ 641976 w 6230568"/>
              <a:gd name="connsiteY48" fmla="*/ 3567912 h 4239440"/>
              <a:gd name="connsiteX49" fmla="*/ 399533 w 6230568"/>
              <a:gd name="connsiteY49" fmla="*/ 3583590 h 4239440"/>
              <a:gd name="connsiteX50" fmla="*/ 409093 w 6230568"/>
              <a:gd name="connsiteY50" fmla="*/ 3548792 h 4239440"/>
              <a:gd name="connsiteX51" fmla="*/ 792642 w 6230568"/>
              <a:gd name="connsiteY51" fmla="*/ 3417628 h 4239440"/>
              <a:gd name="connsiteX52" fmla="*/ 771610 w 6230568"/>
              <a:gd name="connsiteY52" fmla="*/ 3345736 h 4239440"/>
              <a:gd name="connsiteX53" fmla="*/ 945986 w 6230568"/>
              <a:gd name="connsiteY53" fmla="*/ 3317056 h 4239440"/>
              <a:gd name="connsiteX54" fmla="*/ 892449 w 6230568"/>
              <a:gd name="connsiteY54" fmla="*/ 3285316 h 4239440"/>
              <a:gd name="connsiteX55" fmla="*/ 949045 w 6230568"/>
              <a:gd name="connsiteY55" fmla="*/ 3262755 h 4239440"/>
              <a:gd name="connsiteX56" fmla="*/ 1252673 w 6230568"/>
              <a:gd name="connsiteY56" fmla="*/ 3200041 h 4239440"/>
              <a:gd name="connsiteX57" fmla="*/ 388825 w 6230568"/>
              <a:gd name="connsiteY57" fmla="*/ 3176714 h 4239440"/>
              <a:gd name="connsiteX58" fmla="*/ 127644 w 6230568"/>
              <a:gd name="connsiteY58" fmla="*/ 3111323 h 4239440"/>
              <a:gd name="connsiteX59" fmla="*/ 437008 w 6230568"/>
              <a:gd name="connsiteY59" fmla="*/ 2921652 h 4239440"/>
              <a:gd name="connsiteX60" fmla="*/ 601441 w 6230568"/>
              <a:gd name="connsiteY60" fmla="*/ 2840965 h 4239440"/>
              <a:gd name="connsiteX61" fmla="*/ 330700 w 6230568"/>
              <a:gd name="connsiteY61" fmla="*/ 2859320 h 4239440"/>
              <a:gd name="connsiteX62" fmla="*/ 534521 w 6230568"/>
              <a:gd name="connsiteY62" fmla="*/ 2720126 h 4239440"/>
              <a:gd name="connsiteX63" fmla="*/ 492839 w 6230568"/>
              <a:gd name="connsiteY63" fmla="*/ 2694505 h 4239440"/>
              <a:gd name="connsiteX64" fmla="*/ 416358 w 6230568"/>
              <a:gd name="connsiteY64" fmla="*/ 2677297 h 4239440"/>
              <a:gd name="connsiteX65" fmla="*/ 761285 w 6230568"/>
              <a:gd name="connsiteY65" fmla="*/ 2589726 h 4239440"/>
              <a:gd name="connsiteX66" fmla="*/ 664920 w 6230568"/>
              <a:gd name="connsiteY66" fmla="*/ 2466593 h 4239440"/>
              <a:gd name="connsiteX67" fmla="*/ 740253 w 6230568"/>
              <a:gd name="connsiteY67" fmla="*/ 2438677 h 4239440"/>
              <a:gd name="connsiteX68" fmla="*/ 650006 w 6230568"/>
              <a:gd name="connsiteY68" fmla="*/ 2435236 h 4239440"/>
              <a:gd name="connsiteX69" fmla="*/ 578879 w 6230568"/>
              <a:gd name="connsiteY69" fmla="*/ 2435618 h 4239440"/>
              <a:gd name="connsiteX70" fmla="*/ 451157 w 6230568"/>
              <a:gd name="connsiteY70" fmla="*/ 2404644 h 4239440"/>
              <a:gd name="connsiteX71" fmla="*/ 2216 w 6230568"/>
              <a:gd name="connsiteY71" fmla="*/ 2456650 h 4239440"/>
              <a:gd name="connsiteX72" fmla="*/ 97052 w 6230568"/>
              <a:gd name="connsiteY72" fmla="*/ 2383611 h 4239440"/>
              <a:gd name="connsiteX73" fmla="*/ 210626 w 6230568"/>
              <a:gd name="connsiteY73" fmla="*/ 2341930 h 4239440"/>
              <a:gd name="connsiteX74" fmla="*/ 57282 w 6230568"/>
              <a:gd name="connsiteY74" fmla="*/ 2319750 h 4239440"/>
              <a:gd name="connsiteX75" fmla="*/ 365499 w 6230568"/>
              <a:gd name="connsiteY75" fmla="*/ 2250153 h 4239440"/>
              <a:gd name="connsiteX76" fmla="*/ 290548 w 6230568"/>
              <a:gd name="connsiteY76" fmla="*/ 2187821 h 4239440"/>
              <a:gd name="connsiteX77" fmla="*/ 482896 w 6230568"/>
              <a:gd name="connsiteY77" fmla="*/ 1906755 h 4239440"/>
              <a:gd name="connsiteX78" fmla="*/ 867211 w 6230568"/>
              <a:gd name="connsiteY78" fmla="*/ 1747294 h 4239440"/>
              <a:gd name="connsiteX79" fmla="*/ 1063766 w 6230568"/>
              <a:gd name="connsiteY79" fmla="*/ 1734674 h 4239440"/>
              <a:gd name="connsiteX80" fmla="*/ 1008701 w 6230568"/>
              <a:gd name="connsiteY80" fmla="*/ 1683432 h 4239440"/>
              <a:gd name="connsiteX81" fmla="*/ 1152865 w 6230568"/>
              <a:gd name="connsiteY81" fmla="*/ 1394719 h 4239440"/>
              <a:gd name="connsiteX82" fmla="*/ 998376 w 6230568"/>
              <a:gd name="connsiteY82" fmla="*/ 1411927 h 4239440"/>
              <a:gd name="connsiteX83" fmla="*/ 206419 w 6230568"/>
              <a:gd name="connsiteY83" fmla="*/ 1424164 h 4239440"/>
              <a:gd name="connsiteX84" fmla="*/ 128027 w 6230568"/>
              <a:gd name="connsiteY84" fmla="*/ 1413074 h 4239440"/>
              <a:gd name="connsiteX85" fmla="*/ 672950 w 6230568"/>
              <a:gd name="connsiteY85" fmla="*/ 1268143 h 4239440"/>
              <a:gd name="connsiteX86" fmla="*/ 457658 w 6230568"/>
              <a:gd name="connsiteY86" fmla="*/ 1229138 h 4239440"/>
              <a:gd name="connsiteX87" fmla="*/ 407945 w 6230568"/>
              <a:gd name="connsiteY87" fmla="*/ 1213459 h 4239440"/>
              <a:gd name="connsiteX88" fmla="*/ 453451 w 6230568"/>
              <a:gd name="connsiteY88" fmla="*/ 1172924 h 4239440"/>
              <a:gd name="connsiteX89" fmla="*/ 568172 w 6230568"/>
              <a:gd name="connsiteY89" fmla="*/ 1132007 h 4239440"/>
              <a:gd name="connsiteX90" fmla="*/ 255367 w 6230568"/>
              <a:gd name="connsiteY90" fmla="*/ 1190898 h 4239440"/>
              <a:gd name="connsiteX91" fmla="*/ 277546 w 6230568"/>
              <a:gd name="connsiteY91" fmla="*/ 1128567 h 4239440"/>
              <a:gd name="connsiteX92" fmla="*/ 246572 w 6230568"/>
              <a:gd name="connsiteY92" fmla="*/ 1072353 h 4239440"/>
              <a:gd name="connsiteX93" fmla="*/ 422859 w 6230568"/>
              <a:gd name="connsiteY93" fmla="*/ 1000078 h 4239440"/>
              <a:gd name="connsiteX94" fmla="*/ 668362 w 6230568"/>
              <a:gd name="connsiteY94" fmla="*/ 858972 h 4239440"/>
              <a:gd name="connsiteX95" fmla="*/ 914629 w 6230568"/>
              <a:gd name="connsiteY95" fmla="*/ 768725 h 4239440"/>
              <a:gd name="connsiteX96" fmla="*/ 1117684 w 6230568"/>
              <a:gd name="connsiteY96" fmla="*/ 688420 h 4239440"/>
              <a:gd name="connsiteX97" fmla="*/ 928778 w 6230568"/>
              <a:gd name="connsiteY97" fmla="*/ 701040 h 4239440"/>
              <a:gd name="connsiteX98" fmla="*/ 1243877 w 6230568"/>
              <a:gd name="connsiteY98" fmla="*/ 574464 h 4239440"/>
              <a:gd name="connsiteX99" fmla="*/ 1291678 w 6230568"/>
              <a:gd name="connsiteY99" fmla="*/ 566434 h 4239440"/>
              <a:gd name="connsiteX100" fmla="*/ 1797596 w 6230568"/>
              <a:gd name="connsiteY100" fmla="*/ 476952 h 4239440"/>
              <a:gd name="connsiteX101" fmla="*/ 1895491 w 6230568"/>
              <a:gd name="connsiteY101" fmla="*/ 432593 h 4239440"/>
              <a:gd name="connsiteX102" fmla="*/ 1782682 w 6230568"/>
              <a:gd name="connsiteY102" fmla="*/ 423033 h 4239440"/>
              <a:gd name="connsiteX103" fmla="*/ 1406781 w 6230568"/>
              <a:gd name="connsiteY103" fmla="*/ 449419 h 4239440"/>
              <a:gd name="connsiteX104" fmla="*/ 1662226 w 6230568"/>
              <a:gd name="connsiteY104" fmla="*/ 393970 h 4239440"/>
              <a:gd name="connsiteX105" fmla="*/ 1383837 w 6230568"/>
              <a:gd name="connsiteY105" fmla="*/ 376762 h 4239440"/>
              <a:gd name="connsiteX106" fmla="*/ 1318063 w 6230568"/>
              <a:gd name="connsiteY106" fmla="*/ 333168 h 4239440"/>
              <a:gd name="connsiteX107" fmla="*/ 1365099 w 6230568"/>
              <a:gd name="connsiteY107" fmla="*/ 290722 h 4239440"/>
              <a:gd name="connsiteX108" fmla="*/ 1536798 w 6230568"/>
              <a:gd name="connsiteY108" fmla="*/ 244069 h 4239440"/>
              <a:gd name="connsiteX109" fmla="*/ 1711938 w 6230568"/>
              <a:gd name="connsiteY109" fmla="*/ 175619 h 4239440"/>
              <a:gd name="connsiteX110" fmla="*/ 2273687 w 6230568"/>
              <a:gd name="connsiteY110" fmla="*/ 78488 h 4239440"/>
              <a:gd name="connsiteX111" fmla="*/ 2646913 w 6230568"/>
              <a:gd name="connsiteY111" fmla="*/ 46749 h 4239440"/>
              <a:gd name="connsiteX112" fmla="*/ 3362388 w 6230568"/>
              <a:gd name="connsiteY112" fmla="*/ 861 h 42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230568" h="4239440">
                <a:moveTo>
                  <a:pt x="3362388" y="861"/>
                </a:moveTo>
                <a:cubicBezTo>
                  <a:pt x="3584946" y="-3346"/>
                  <a:pt x="3805210" y="8891"/>
                  <a:pt x="4026621" y="15392"/>
                </a:cubicBezTo>
                <a:cubicBezTo>
                  <a:pt x="4388374" y="26482"/>
                  <a:pt x="4752039" y="26099"/>
                  <a:pt x="5114556" y="34130"/>
                </a:cubicBezTo>
                <a:cubicBezTo>
                  <a:pt x="5340556" y="39101"/>
                  <a:pt x="5563879" y="57074"/>
                  <a:pt x="5776495" y="112905"/>
                </a:cubicBezTo>
                <a:cubicBezTo>
                  <a:pt x="5806322" y="120935"/>
                  <a:pt x="5839973" y="122465"/>
                  <a:pt x="5862918" y="141585"/>
                </a:cubicBezTo>
                <a:cubicBezTo>
                  <a:pt x="5888539" y="162999"/>
                  <a:pt x="5878214" y="194356"/>
                  <a:pt x="5840738" y="200475"/>
                </a:cubicBezTo>
                <a:cubicBezTo>
                  <a:pt x="5792938" y="208505"/>
                  <a:pt x="5743991" y="210800"/>
                  <a:pt x="5691219" y="216153"/>
                </a:cubicBezTo>
                <a:cubicBezTo>
                  <a:pt x="5711486" y="245598"/>
                  <a:pt x="5760434" y="223419"/>
                  <a:pt x="5773053" y="260130"/>
                </a:cubicBezTo>
                <a:cubicBezTo>
                  <a:pt x="5716458" y="285368"/>
                  <a:pt x="5648008" y="268925"/>
                  <a:pt x="5593324" y="293781"/>
                </a:cubicBezTo>
                <a:cubicBezTo>
                  <a:pt x="5594854" y="310989"/>
                  <a:pt x="5607090" y="312519"/>
                  <a:pt x="5617033" y="317108"/>
                </a:cubicBezTo>
                <a:cubicBezTo>
                  <a:pt x="5626976" y="321314"/>
                  <a:pt x="5651831" y="315196"/>
                  <a:pt x="5641124" y="339287"/>
                </a:cubicBezTo>
                <a:cubicBezTo>
                  <a:pt x="5527551" y="353818"/>
                  <a:pt x="5418949" y="403148"/>
                  <a:pt x="5299256" y="396265"/>
                </a:cubicBezTo>
                <a:cubicBezTo>
                  <a:pt x="5447247" y="409649"/>
                  <a:pt x="5572292" y="464333"/>
                  <a:pt x="5703073" y="500661"/>
                </a:cubicBezTo>
                <a:cubicBezTo>
                  <a:pt x="5697720" y="543490"/>
                  <a:pt x="5644949" y="526282"/>
                  <a:pt x="5629652" y="556874"/>
                </a:cubicBezTo>
                <a:cubicBezTo>
                  <a:pt x="5713398" y="578288"/>
                  <a:pt x="5793703" y="603527"/>
                  <a:pt x="5862918" y="645591"/>
                </a:cubicBezTo>
                <a:cubicBezTo>
                  <a:pt x="5925250" y="683449"/>
                  <a:pt x="5984521" y="725131"/>
                  <a:pt x="6052207" y="756106"/>
                </a:cubicBezTo>
                <a:cubicBezTo>
                  <a:pt x="6123334" y="788611"/>
                  <a:pt x="6166545" y="830293"/>
                  <a:pt x="6158515" y="901419"/>
                </a:cubicBezTo>
                <a:cubicBezTo>
                  <a:pt x="6155073" y="930482"/>
                  <a:pt x="6164251" y="954955"/>
                  <a:pt x="6195990" y="966427"/>
                </a:cubicBezTo>
                <a:cubicBezTo>
                  <a:pt x="6235378" y="980576"/>
                  <a:pt x="6231172" y="1001990"/>
                  <a:pt x="6229642" y="1034878"/>
                </a:cubicBezTo>
                <a:cubicBezTo>
                  <a:pt x="6227347" y="1074265"/>
                  <a:pt x="6207080" y="1089562"/>
                  <a:pt x="6171516" y="1102946"/>
                </a:cubicBezTo>
                <a:cubicBezTo>
                  <a:pt x="6120657" y="1121682"/>
                  <a:pt x="6120274" y="1150745"/>
                  <a:pt x="6133659" y="1185545"/>
                </a:cubicBezTo>
                <a:cubicBezTo>
                  <a:pt x="6140925" y="1204664"/>
                  <a:pt x="6152014" y="1219961"/>
                  <a:pt x="6168458" y="1234110"/>
                </a:cubicBezTo>
                <a:cubicBezTo>
                  <a:pt x="6225435" y="1283439"/>
                  <a:pt x="6225053" y="1284204"/>
                  <a:pt x="6169222" y="1342712"/>
                </a:cubicBezTo>
                <a:cubicBezTo>
                  <a:pt x="6154308" y="1358390"/>
                  <a:pt x="6138247" y="1368715"/>
                  <a:pt x="6145131" y="1393954"/>
                </a:cubicBezTo>
                <a:cubicBezTo>
                  <a:pt x="6168458" y="1477700"/>
                  <a:pt x="6165398" y="1477700"/>
                  <a:pt x="6071709" y="1505233"/>
                </a:cubicBezTo>
                <a:cubicBezTo>
                  <a:pt x="6050295" y="1511734"/>
                  <a:pt x="6021615" y="1505998"/>
                  <a:pt x="6009378" y="1530089"/>
                </a:cubicBezTo>
                <a:cubicBezTo>
                  <a:pt x="6017026" y="1547680"/>
                  <a:pt x="5999053" y="1972146"/>
                  <a:pt x="6015879" y="1979030"/>
                </a:cubicBezTo>
                <a:cubicBezTo>
                  <a:pt x="6147425" y="2032948"/>
                  <a:pt x="6163868" y="2096427"/>
                  <a:pt x="6061385" y="2196234"/>
                </a:cubicBezTo>
                <a:cubicBezTo>
                  <a:pt x="5992552" y="2263155"/>
                  <a:pt x="6000582" y="2372522"/>
                  <a:pt x="6029263" y="2440972"/>
                </a:cubicBezTo>
                <a:cubicBezTo>
                  <a:pt x="6137482" y="2471182"/>
                  <a:pt x="6113774" y="2551486"/>
                  <a:pt x="6135571" y="2621848"/>
                </a:cubicBezTo>
                <a:cubicBezTo>
                  <a:pt x="6151632" y="2674620"/>
                  <a:pt x="6088535" y="2667354"/>
                  <a:pt x="6091594" y="2691446"/>
                </a:cubicBezTo>
                <a:cubicBezTo>
                  <a:pt x="6131364" y="2720508"/>
                  <a:pt x="6184518" y="2729686"/>
                  <a:pt x="6215493" y="2769456"/>
                </a:cubicBezTo>
                <a:cubicBezTo>
                  <a:pt x="6159662" y="2798518"/>
                  <a:pt x="6131364" y="2839435"/>
                  <a:pt x="6100389" y="2880352"/>
                </a:cubicBezTo>
                <a:cubicBezTo>
                  <a:pt x="6050295" y="2946890"/>
                  <a:pt x="5982227" y="3003103"/>
                  <a:pt x="5909953" y="3053963"/>
                </a:cubicBezTo>
                <a:cubicBezTo>
                  <a:pt x="5873243" y="3408068"/>
                  <a:pt x="5754698" y="3779763"/>
                  <a:pt x="5741696" y="3798118"/>
                </a:cubicBezTo>
                <a:cubicBezTo>
                  <a:pt x="5688160" y="3792764"/>
                  <a:pt x="5584146" y="4006910"/>
                  <a:pt x="5493899" y="4026795"/>
                </a:cubicBezTo>
                <a:cubicBezTo>
                  <a:pt x="5399063" y="4048592"/>
                  <a:pt x="3988763" y="4249736"/>
                  <a:pt x="3773471" y="4239028"/>
                </a:cubicBezTo>
                <a:cubicBezTo>
                  <a:pt x="2603319" y="4182050"/>
                  <a:pt x="2569285" y="4103275"/>
                  <a:pt x="2569285" y="4103275"/>
                </a:cubicBezTo>
                <a:cubicBezTo>
                  <a:pt x="2569285" y="4103275"/>
                  <a:pt x="2635823" y="4083773"/>
                  <a:pt x="2693948" y="4061593"/>
                </a:cubicBezTo>
                <a:cubicBezTo>
                  <a:pt x="2658767" y="4062741"/>
                  <a:pt x="2623587" y="4063505"/>
                  <a:pt x="2588788" y="4062358"/>
                </a:cubicBezTo>
                <a:cubicBezTo>
                  <a:pt x="2319193" y="4054328"/>
                  <a:pt x="2565461" y="4039414"/>
                  <a:pt x="2300073" y="4008822"/>
                </a:cubicBezTo>
                <a:cubicBezTo>
                  <a:pt x="1852280" y="3957198"/>
                  <a:pt x="1919582" y="3943813"/>
                  <a:pt x="1508500" y="3798118"/>
                </a:cubicBezTo>
                <a:cubicBezTo>
                  <a:pt x="1472171" y="3785116"/>
                  <a:pt x="1217109" y="3706342"/>
                  <a:pt x="1061089" y="3697546"/>
                </a:cubicBezTo>
                <a:cubicBezTo>
                  <a:pt x="1019790" y="3695252"/>
                  <a:pt x="974667" y="3696017"/>
                  <a:pt x="939102" y="3648216"/>
                </a:cubicBezTo>
                <a:cubicBezTo>
                  <a:pt x="1048088" y="3649746"/>
                  <a:pt x="1141776" y="3649746"/>
                  <a:pt x="1243495" y="3624890"/>
                </a:cubicBezTo>
                <a:cubicBezTo>
                  <a:pt x="1189194" y="3590473"/>
                  <a:pt x="1126862" y="3619919"/>
                  <a:pt x="1083651" y="3595827"/>
                </a:cubicBezTo>
                <a:cubicBezTo>
                  <a:pt x="1043116" y="3573648"/>
                  <a:pt x="1007935" y="3570589"/>
                  <a:pt x="966636" y="3605770"/>
                </a:cubicBezTo>
                <a:cubicBezTo>
                  <a:pt x="945221" y="3624125"/>
                  <a:pt x="907363" y="3620683"/>
                  <a:pt x="885566" y="3609976"/>
                </a:cubicBezTo>
                <a:cubicBezTo>
                  <a:pt x="768933" y="3552233"/>
                  <a:pt x="771610" y="3552998"/>
                  <a:pt x="641976" y="3567912"/>
                </a:cubicBezTo>
                <a:cubicBezTo>
                  <a:pt x="559377" y="3577089"/>
                  <a:pt x="475248" y="3593533"/>
                  <a:pt x="399533" y="3583590"/>
                </a:cubicBezTo>
                <a:cubicBezTo>
                  <a:pt x="389973" y="3561793"/>
                  <a:pt x="398385" y="3551851"/>
                  <a:pt x="409093" y="3548792"/>
                </a:cubicBezTo>
                <a:cubicBezTo>
                  <a:pt x="583468" y="3501374"/>
                  <a:pt x="615972" y="3447073"/>
                  <a:pt x="792642" y="3417628"/>
                </a:cubicBezTo>
                <a:cubicBezTo>
                  <a:pt x="805644" y="3384359"/>
                  <a:pt x="741400" y="3378622"/>
                  <a:pt x="771610" y="3345736"/>
                </a:cubicBezTo>
                <a:cubicBezTo>
                  <a:pt x="826676" y="3320115"/>
                  <a:pt x="891302" y="3350325"/>
                  <a:pt x="945986" y="3317056"/>
                </a:cubicBezTo>
                <a:cubicBezTo>
                  <a:pt x="936426" y="3293347"/>
                  <a:pt x="890537" y="3310555"/>
                  <a:pt x="892449" y="3285316"/>
                </a:cubicBezTo>
                <a:cubicBezTo>
                  <a:pt x="894744" y="3256254"/>
                  <a:pt x="926866" y="3260843"/>
                  <a:pt x="949045" y="3262755"/>
                </a:cubicBezTo>
                <a:cubicBezTo>
                  <a:pt x="1056500" y="3272697"/>
                  <a:pt x="1149806" y="3218396"/>
                  <a:pt x="1252673" y="3200041"/>
                </a:cubicBezTo>
                <a:cubicBezTo>
                  <a:pt x="1142923" y="3154152"/>
                  <a:pt x="503164" y="3190863"/>
                  <a:pt x="388825" y="3176714"/>
                </a:cubicBezTo>
                <a:cubicBezTo>
                  <a:pt x="269133" y="3162183"/>
                  <a:pt x="78697" y="3123560"/>
                  <a:pt x="127644" y="3111323"/>
                </a:cubicBezTo>
                <a:cubicBezTo>
                  <a:pt x="183093" y="3097175"/>
                  <a:pt x="380795" y="2929300"/>
                  <a:pt x="437008" y="2921652"/>
                </a:cubicBezTo>
                <a:cubicBezTo>
                  <a:pt x="502399" y="2912857"/>
                  <a:pt x="515401" y="2901002"/>
                  <a:pt x="601441" y="2840965"/>
                </a:cubicBezTo>
                <a:cubicBezTo>
                  <a:pt x="658037" y="2801577"/>
                  <a:pt x="422477" y="2887235"/>
                  <a:pt x="330700" y="2859320"/>
                </a:cubicBezTo>
                <a:cubicBezTo>
                  <a:pt x="297049" y="2848995"/>
                  <a:pt x="534521" y="2740010"/>
                  <a:pt x="534521" y="2720126"/>
                </a:cubicBezTo>
                <a:cubicBezTo>
                  <a:pt x="534521" y="2699093"/>
                  <a:pt x="513106" y="2694505"/>
                  <a:pt x="492839" y="2694505"/>
                </a:cubicBezTo>
                <a:cubicBezTo>
                  <a:pt x="447715" y="2694505"/>
                  <a:pt x="461482" y="2676149"/>
                  <a:pt x="416358" y="2677297"/>
                </a:cubicBezTo>
                <a:cubicBezTo>
                  <a:pt x="548670" y="2624143"/>
                  <a:pt x="630504" y="2638292"/>
                  <a:pt x="761285" y="2589726"/>
                </a:cubicBezTo>
                <a:cubicBezTo>
                  <a:pt x="825147" y="2566017"/>
                  <a:pt x="599147" y="2487242"/>
                  <a:pt x="664920" y="2466593"/>
                </a:cubicBezTo>
                <a:cubicBezTo>
                  <a:pt x="689776" y="2458562"/>
                  <a:pt x="723045" y="2466975"/>
                  <a:pt x="740253" y="2438677"/>
                </a:cubicBezTo>
                <a:cubicBezTo>
                  <a:pt x="713103" y="2416116"/>
                  <a:pt x="677157" y="2426058"/>
                  <a:pt x="650006" y="2435236"/>
                </a:cubicBezTo>
                <a:cubicBezTo>
                  <a:pt x="580791" y="2458945"/>
                  <a:pt x="585763" y="2453209"/>
                  <a:pt x="578879" y="2435618"/>
                </a:cubicBezTo>
                <a:cubicBezTo>
                  <a:pt x="556318" y="2375581"/>
                  <a:pt x="500487" y="2394701"/>
                  <a:pt x="451157" y="2404644"/>
                </a:cubicBezTo>
                <a:cubicBezTo>
                  <a:pt x="302020" y="2434471"/>
                  <a:pt x="150971" y="2426058"/>
                  <a:pt x="2216" y="2456650"/>
                </a:cubicBezTo>
                <a:cubicBezTo>
                  <a:pt x="-13844" y="2460092"/>
                  <a:pt x="61489" y="2391642"/>
                  <a:pt x="97052" y="2383611"/>
                </a:cubicBezTo>
                <a:cubicBezTo>
                  <a:pt x="135675" y="2375199"/>
                  <a:pt x="183093" y="2381317"/>
                  <a:pt x="210626" y="2341930"/>
                </a:cubicBezTo>
                <a:cubicBezTo>
                  <a:pt x="161678" y="2331987"/>
                  <a:pt x="105848" y="2351107"/>
                  <a:pt x="57282" y="2319750"/>
                </a:cubicBezTo>
                <a:cubicBezTo>
                  <a:pt x="165120" y="2276539"/>
                  <a:pt x="272575" y="2278068"/>
                  <a:pt x="365499" y="2250153"/>
                </a:cubicBezTo>
                <a:cubicBezTo>
                  <a:pt x="373912" y="2198529"/>
                  <a:pt x="312727" y="2217266"/>
                  <a:pt x="290548" y="2187821"/>
                </a:cubicBezTo>
                <a:cubicBezTo>
                  <a:pt x="990345" y="2137344"/>
                  <a:pt x="599529" y="1988207"/>
                  <a:pt x="482896" y="1906755"/>
                </a:cubicBezTo>
                <a:cubicBezTo>
                  <a:pt x="443891" y="1879605"/>
                  <a:pt x="853827" y="1750735"/>
                  <a:pt x="867211" y="1747294"/>
                </a:cubicBezTo>
                <a:cubicBezTo>
                  <a:pt x="901245" y="1739263"/>
                  <a:pt x="1036233" y="1744999"/>
                  <a:pt x="1063766" y="1734674"/>
                </a:cubicBezTo>
                <a:cubicBezTo>
                  <a:pt x="1098947" y="1721673"/>
                  <a:pt x="982696" y="1699111"/>
                  <a:pt x="1008701" y="1683432"/>
                </a:cubicBezTo>
                <a:cubicBezTo>
                  <a:pt x="1191107" y="1572918"/>
                  <a:pt x="1204107" y="1406573"/>
                  <a:pt x="1152865" y="1394719"/>
                </a:cubicBezTo>
                <a:cubicBezTo>
                  <a:pt x="1099712" y="1382482"/>
                  <a:pt x="1047706" y="1392042"/>
                  <a:pt x="998376" y="1411927"/>
                </a:cubicBezTo>
                <a:cubicBezTo>
                  <a:pt x="918070" y="1444431"/>
                  <a:pt x="362057" y="1398160"/>
                  <a:pt x="206419" y="1424164"/>
                </a:cubicBezTo>
                <a:cubicBezTo>
                  <a:pt x="182710" y="1427988"/>
                  <a:pt x="150589" y="1445196"/>
                  <a:pt x="128027" y="1413074"/>
                </a:cubicBezTo>
                <a:cubicBezTo>
                  <a:pt x="288254" y="1309060"/>
                  <a:pt x="493986" y="1338888"/>
                  <a:pt x="672950" y="1268143"/>
                </a:cubicBezTo>
                <a:cubicBezTo>
                  <a:pt x="602588" y="1219578"/>
                  <a:pt x="531079" y="1221873"/>
                  <a:pt x="457658" y="1229138"/>
                </a:cubicBezTo>
                <a:cubicBezTo>
                  <a:pt x="438538" y="1231050"/>
                  <a:pt x="412534" y="1233727"/>
                  <a:pt x="407945" y="1213459"/>
                </a:cubicBezTo>
                <a:cubicBezTo>
                  <a:pt x="402209" y="1187838"/>
                  <a:pt x="433184" y="1183250"/>
                  <a:pt x="453451" y="1172924"/>
                </a:cubicBezTo>
                <a:cubicBezTo>
                  <a:pt x="484426" y="1156863"/>
                  <a:pt x="530314" y="1175984"/>
                  <a:pt x="568172" y="1132007"/>
                </a:cubicBezTo>
                <a:cubicBezTo>
                  <a:pt x="453451" y="1142333"/>
                  <a:pt x="356704" y="1160305"/>
                  <a:pt x="255367" y="1190898"/>
                </a:cubicBezTo>
                <a:cubicBezTo>
                  <a:pt x="264162" y="1163747"/>
                  <a:pt x="294754" y="1151128"/>
                  <a:pt x="277546" y="1128567"/>
                </a:cubicBezTo>
                <a:cubicBezTo>
                  <a:pt x="264545" y="1111740"/>
                  <a:pt x="227452" y="1103709"/>
                  <a:pt x="246572" y="1072353"/>
                </a:cubicBezTo>
                <a:cubicBezTo>
                  <a:pt x="300490" y="1039083"/>
                  <a:pt x="376971" y="1047879"/>
                  <a:pt x="422859" y="1000078"/>
                </a:cubicBezTo>
                <a:cubicBezTo>
                  <a:pt x="487868" y="932012"/>
                  <a:pt x="588822" y="908684"/>
                  <a:pt x="668362" y="858972"/>
                </a:cubicBezTo>
                <a:cubicBezTo>
                  <a:pt x="694747" y="842911"/>
                  <a:pt x="867976" y="786699"/>
                  <a:pt x="914629" y="768725"/>
                </a:cubicBezTo>
                <a:cubicBezTo>
                  <a:pt x="979637" y="743486"/>
                  <a:pt x="1053823" y="734691"/>
                  <a:pt x="1117684" y="688420"/>
                </a:cubicBezTo>
                <a:cubicBezTo>
                  <a:pt x="1054970" y="678860"/>
                  <a:pt x="1004112" y="722072"/>
                  <a:pt x="928778" y="701040"/>
                </a:cubicBezTo>
                <a:cubicBezTo>
                  <a:pt x="1048088" y="656299"/>
                  <a:pt x="1157454" y="636031"/>
                  <a:pt x="1243877" y="574464"/>
                </a:cubicBezTo>
                <a:cubicBezTo>
                  <a:pt x="1254585" y="566816"/>
                  <a:pt x="1275617" y="569111"/>
                  <a:pt x="1291678" y="566434"/>
                </a:cubicBezTo>
                <a:cubicBezTo>
                  <a:pt x="1460699" y="539283"/>
                  <a:pt x="1630486" y="516339"/>
                  <a:pt x="1797596" y="476952"/>
                </a:cubicBezTo>
                <a:cubicBezTo>
                  <a:pt x="1835454" y="467774"/>
                  <a:pt x="1902374" y="465480"/>
                  <a:pt x="1895491" y="432593"/>
                </a:cubicBezTo>
                <a:cubicBezTo>
                  <a:pt x="1885166" y="383263"/>
                  <a:pt x="1822835" y="418444"/>
                  <a:pt x="1782682" y="423033"/>
                </a:cubicBezTo>
                <a:cubicBezTo>
                  <a:pt x="1658019" y="437947"/>
                  <a:pt x="1533356" y="463950"/>
                  <a:pt x="1406781" y="449419"/>
                </a:cubicBezTo>
                <a:cubicBezTo>
                  <a:pt x="1492056" y="431064"/>
                  <a:pt x="1576950" y="412326"/>
                  <a:pt x="1662226" y="393970"/>
                </a:cubicBezTo>
                <a:cubicBezTo>
                  <a:pt x="1564330" y="400471"/>
                  <a:pt x="1479055" y="357642"/>
                  <a:pt x="1383837" y="376762"/>
                </a:cubicBezTo>
                <a:cubicBezTo>
                  <a:pt x="1353244" y="382881"/>
                  <a:pt x="1321123" y="363378"/>
                  <a:pt x="1318063" y="333168"/>
                </a:cubicBezTo>
                <a:cubicBezTo>
                  <a:pt x="1314622" y="309077"/>
                  <a:pt x="1343302" y="298370"/>
                  <a:pt x="1365099" y="290722"/>
                </a:cubicBezTo>
                <a:cubicBezTo>
                  <a:pt x="1420930" y="271219"/>
                  <a:pt x="1465288" y="213477"/>
                  <a:pt x="1536798" y="244069"/>
                </a:cubicBezTo>
                <a:cubicBezTo>
                  <a:pt x="1581921" y="195886"/>
                  <a:pt x="1653813" y="188238"/>
                  <a:pt x="1711938" y="175619"/>
                </a:cubicBezTo>
                <a:cubicBezTo>
                  <a:pt x="1897403" y="135849"/>
                  <a:pt x="2085546" y="104874"/>
                  <a:pt x="2273687" y="78488"/>
                </a:cubicBezTo>
                <a:cubicBezTo>
                  <a:pt x="2397204" y="61280"/>
                  <a:pt x="2524544" y="68546"/>
                  <a:pt x="2646913" y="46749"/>
                </a:cubicBezTo>
                <a:cubicBezTo>
                  <a:pt x="2886297" y="4302"/>
                  <a:pt x="3124151" y="5450"/>
                  <a:pt x="3362388" y="861"/>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708EAEE-1D39-4401-B2F0-438DC2E80DF5}"/>
              </a:ext>
            </a:extLst>
          </p:cNvPr>
          <p:cNvSpPr>
            <a:spLocks noGrp="1"/>
          </p:cNvSpPr>
          <p:nvPr>
            <p:ph type="title"/>
          </p:nvPr>
        </p:nvSpPr>
        <p:spPr>
          <a:xfrm>
            <a:off x="838200" y="1495426"/>
            <a:ext cx="3220880" cy="4024310"/>
          </a:xfrm>
        </p:spPr>
        <p:txBody>
          <a:bodyPr>
            <a:normAutofit/>
          </a:bodyPr>
          <a:lstStyle/>
          <a:p>
            <a:r>
              <a:rPr lang="en-US" sz="3600" i="0"/>
              <a:t>References</a:t>
            </a:r>
            <a:endParaRPr lang="en-US" sz="3600"/>
          </a:p>
        </p:txBody>
      </p:sp>
      <p:graphicFrame>
        <p:nvGraphicFramePr>
          <p:cNvPr id="18" name="Content Placeholder 2">
            <a:extLst>
              <a:ext uri="{FF2B5EF4-FFF2-40B4-BE49-F238E27FC236}">
                <a16:creationId xmlns:a16="http://schemas.microsoft.com/office/drawing/2014/main" id="{29706230-1389-4CAE-B830-66B455B6A3C4}"/>
              </a:ext>
            </a:extLst>
          </p:cNvPr>
          <p:cNvGraphicFramePr>
            <a:graphicFrameLocks noGrp="1"/>
          </p:cNvGraphicFramePr>
          <p:nvPr>
            <p:ph idx="1"/>
            <p:extLst>
              <p:ext uri="{D42A27DB-BD31-4B8C-83A1-F6EECF244321}">
                <p14:modId xmlns:p14="http://schemas.microsoft.com/office/powerpoint/2010/main" val="786701296"/>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3974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8886A6-5426-494B-96D8-D962D2BA0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3ED336-C09E-46E8-9774-B977D15FC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2347"/>
            <a:ext cx="12191999" cy="6105653"/>
          </a:xfrm>
          <a:custGeom>
            <a:avLst/>
            <a:gdLst>
              <a:gd name="connsiteX0" fmla="*/ 7538181 w 12191999"/>
              <a:gd name="connsiteY0" fmla="*/ 484 h 6105653"/>
              <a:gd name="connsiteX1" fmla="*/ 7569993 w 12191999"/>
              <a:gd name="connsiteY1" fmla="*/ 5527 h 6105653"/>
              <a:gd name="connsiteX2" fmla="*/ 7587853 w 12191999"/>
              <a:gd name="connsiteY2" fmla="*/ 84028 h 6105653"/>
              <a:gd name="connsiteX3" fmla="*/ 7559278 w 12191999"/>
              <a:gd name="connsiteY3" fmla="*/ 325347 h 6105653"/>
              <a:gd name="connsiteX4" fmla="*/ 7795021 w 12191999"/>
              <a:gd name="connsiteY4" fmla="*/ 25878 h 6105653"/>
              <a:gd name="connsiteX5" fmla="*/ 7759302 w 12191999"/>
              <a:gd name="connsiteY5" fmla="*/ 249752 h 6105653"/>
              <a:gd name="connsiteX6" fmla="*/ 7852171 w 12191999"/>
              <a:gd name="connsiteY6" fmla="*/ 313717 h 6105653"/>
              <a:gd name="connsiteX7" fmla="*/ 8002190 w 12191999"/>
              <a:gd name="connsiteY7" fmla="*/ 418385 h 6105653"/>
              <a:gd name="connsiteX8" fmla="*/ 8084343 w 12191999"/>
              <a:gd name="connsiteY8" fmla="*/ 491072 h 6105653"/>
              <a:gd name="connsiteX9" fmla="*/ 8348662 w 12191999"/>
              <a:gd name="connsiteY9" fmla="*/ 520146 h 6105653"/>
              <a:gd name="connsiteX10" fmla="*/ 8637984 w 12191999"/>
              <a:gd name="connsiteY10" fmla="*/ 459090 h 6105653"/>
              <a:gd name="connsiteX11" fmla="*/ 8784431 w 12191999"/>
              <a:gd name="connsiteY11" fmla="*/ 290457 h 6105653"/>
              <a:gd name="connsiteX12" fmla="*/ 8948737 w 12191999"/>
              <a:gd name="connsiteY12" fmla="*/ 339884 h 6105653"/>
              <a:gd name="connsiteX13" fmla="*/ 8848725 w 12191999"/>
              <a:gd name="connsiteY13" fmla="*/ 697501 h 6105653"/>
              <a:gd name="connsiteX14" fmla="*/ 9238059 w 12191999"/>
              <a:gd name="connsiteY14" fmla="*/ 165437 h 6105653"/>
              <a:gd name="connsiteX15" fmla="*/ 9255919 w 12191999"/>
              <a:gd name="connsiteY15" fmla="*/ 255567 h 6105653"/>
              <a:gd name="connsiteX16" fmla="*/ 9477374 w 12191999"/>
              <a:gd name="connsiteY16" fmla="*/ 578295 h 6105653"/>
              <a:gd name="connsiteX17" fmla="*/ 9488091 w 12191999"/>
              <a:gd name="connsiteY17" fmla="*/ 595740 h 6105653"/>
              <a:gd name="connsiteX18" fmla="*/ 9627393 w 12191999"/>
              <a:gd name="connsiteY18" fmla="*/ 650981 h 6105653"/>
              <a:gd name="connsiteX19" fmla="*/ 9648824 w 12191999"/>
              <a:gd name="connsiteY19" fmla="*/ 825429 h 6105653"/>
              <a:gd name="connsiteX20" fmla="*/ 9616678 w 12191999"/>
              <a:gd name="connsiteY20" fmla="*/ 970802 h 6105653"/>
              <a:gd name="connsiteX21" fmla="*/ 9655968 w 12191999"/>
              <a:gd name="connsiteY21" fmla="*/ 1127805 h 6105653"/>
              <a:gd name="connsiteX22" fmla="*/ 9638109 w 12191999"/>
              <a:gd name="connsiteY22" fmla="*/ 1267362 h 6105653"/>
              <a:gd name="connsiteX23" fmla="*/ 9663111 w 12191999"/>
              <a:gd name="connsiteY23" fmla="*/ 1386568 h 6105653"/>
              <a:gd name="connsiteX24" fmla="*/ 9780984 w 12191999"/>
              <a:gd name="connsiteY24" fmla="*/ 1270269 h 6105653"/>
              <a:gd name="connsiteX25" fmla="*/ 9780984 w 12191999"/>
              <a:gd name="connsiteY25" fmla="*/ 1107452 h 6105653"/>
              <a:gd name="connsiteX26" fmla="*/ 9855993 w 12191999"/>
              <a:gd name="connsiteY26" fmla="*/ 991154 h 6105653"/>
              <a:gd name="connsiteX27" fmla="*/ 9991724 w 12191999"/>
              <a:gd name="connsiteY27" fmla="*/ 880670 h 6105653"/>
              <a:gd name="connsiteX28" fmla="*/ 10209609 w 12191999"/>
              <a:gd name="connsiteY28" fmla="*/ 491071 h 6105653"/>
              <a:gd name="connsiteX29" fmla="*/ 10291762 w 12191999"/>
              <a:gd name="connsiteY29" fmla="*/ 421292 h 6105653"/>
              <a:gd name="connsiteX30" fmla="*/ 9973865 w 12191999"/>
              <a:gd name="connsiteY30" fmla="*/ 1531941 h 6105653"/>
              <a:gd name="connsiteX31" fmla="*/ 10106024 w 12191999"/>
              <a:gd name="connsiteY31" fmla="*/ 1188861 h 6105653"/>
              <a:gd name="connsiteX32" fmla="*/ 10081022 w 12191999"/>
              <a:gd name="connsiteY32" fmla="*/ 1421458 h 6105653"/>
              <a:gd name="connsiteX33" fmla="*/ 10170318 w 12191999"/>
              <a:gd name="connsiteY33" fmla="*/ 1549385 h 6105653"/>
              <a:gd name="connsiteX34" fmla="*/ 10198893 w 12191999"/>
              <a:gd name="connsiteY34" fmla="*/ 1549385 h 6105653"/>
              <a:gd name="connsiteX35" fmla="*/ 10281046 w 12191999"/>
              <a:gd name="connsiteY35" fmla="*/ 1453439 h 6105653"/>
              <a:gd name="connsiteX36" fmla="*/ 10334625 w 12191999"/>
              <a:gd name="connsiteY36" fmla="*/ 1398198 h 6105653"/>
              <a:gd name="connsiteX37" fmla="*/ 10527506 w 12191999"/>
              <a:gd name="connsiteY37" fmla="*/ 1247010 h 6105653"/>
              <a:gd name="connsiteX38" fmla="*/ 10548937 w 12191999"/>
              <a:gd name="connsiteY38" fmla="*/ 1354586 h 6105653"/>
              <a:gd name="connsiteX39" fmla="*/ 10588228 w 12191999"/>
              <a:gd name="connsiteY39" fmla="*/ 1395290 h 6105653"/>
              <a:gd name="connsiteX40" fmla="*/ 10645378 w 12191999"/>
              <a:gd name="connsiteY40" fmla="*/ 1366216 h 6105653"/>
              <a:gd name="connsiteX41" fmla="*/ 10820400 w 12191999"/>
              <a:gd name="connsiteY41" fmla="*/ 1031858 h 6105653"/>
              <a:gd name="connsiteX42" fmla="*/ 10956131 w 12191999"/>
              <a:gd name="connsiteY42" fmla="*/ 1005691 h 6105653"/>
              <a:gd name="connsiteX43" fmla="*/ 10977562 w 12191999"/>
              <a:gd name="connsiteY43" fmla="*/ 1069655 h 6105653"/>
              <a:gd name="connsiteX44" fmla="*/ 10966847 w 12191999"/>
              <a:gd name="connsiteY44" fmla="*/ 1142341 h 6105653"/>
              <a:gd name="connsiteX45" fmla="*/ 11074003 w 12191999"/>
              <a:gd name="connsiteY45" fmla="*/ 1084192 h 6105653"/>
              <a:gd name="connsiteX46" fmla="*/ 11181159 w 12191999"/>
              <a:gd name="connsiteY46" fmla="*/ 848688 h 6105653"/>
              <a:gd name="connsiteX47" fmla="*/ 11238309 w 12191999"/>
              <a:gd name="connsiteY47" fmla="*/ 805077 h 6105653"/>
              <a:gd name="connsiteX48" fmla="*/ 11266884 w 12191999"/>
              <a:gd name="connsiteY48" fmla="*/ 863226 h 6105653"/>
              <a:gd name="connsiteX49" fmla="*/ 11277600 w 12191999"/>
              <a:gd name="connsiteY49" fmla="*/ 906838 h 6105653"/>
              <a:gd name="connsiteX50" fmla="*/ 11724084 w 12191999"/>
              <a:gd name="connsiteY50" fmla="*/ 5527 h 6105653"/>
              <a:gd name="connsiteX51" fmla="*/ 11727656 w 12191999"/>
              <a:gd name="connsiteY51" fmla="*/ 209048 h 6105653"/>
              <a:gd name="connsiteX52" fmla="*/ 11656218 w 12191999"/>
              <a:gd name="connsiteY52" fmla="*/ 409663 h 6105653"/>
              <a:gd name="connsiteX53" fmla="*/ 11666934 w 12191999"/>
              <a:gd name="connsiteY53" fmla="*/ 621907 h 6105653"/>
              <a:gd name="connsiteX54" fmla="*/ 11631215 w 12191999"/>
              <a:gd name="connsiteY54" fmla="*/ 822521 h 6105653"/>
              <a:gd name="connsiteX55" fmla="*/ 11631215 w 12191999"/>
              <a:gd name="connsiteY55" fmla="*/ 996969 h 6105653"/>
              <a:gd name="connsiteX56" fmla="*/ 11684793 w 12191999"/>
              <a:gd name="connsiteY56" fmla="*/ 834151 h 6105653"/>
              <a:gd name="connsiteX57" fmla="*/ 11774090 w 12191999"/>
              <a:gd name="connsiteY57" fmla="*/ 773095 h 6105653"/>
              <a:gd name="connsiteX58" fmla="*/ 11856243 w 12191999"/>
              <a:gd name="connsiteY58" fmla="*/ 793447 h 6105653"/>
              <a:gd name="connsiteX59" fmla="*/ 11831240 w 12191999"/>
              <a:gd name="connsiteY59" fmla="*/ 860319 h 6105653"/>
              <a:gd name="connsiteX60" fmla="*/ 11738371 w 12191999"/>
              <a:gd name="connsiteY60" fmla="*/ 938820 h 6105653"/>
              <a:gd name="connsiteX61" fmla="*/ 11795521 w 12191999"/>
              <a:gd name="connsiteY61" fmla="*/ 956264 h 6105653"/>
              <a:gd name="connsiteX62" fmla="*/ 11838384 w 12191999"/>
              <a:gd name="connsiteY62" fmla="*/ 1002784 h 6105653"/>
              <a:gd name="connsiteX63" fmla="*/ 11816952 w 12191999"/>
              <a:gd name="connsiteY63" fmla="*/ 1270269 h 6105653"/>
              <a:gd name="connsiteX64" fmla="*/ 11999118 w 12191999"/>
              <a:gd name="connsiteY64" fmla="*/ 1092915 h 6105653"/>
              <a:gd name="connsiteX65" fmla="*/ 12027693 w 12191999"/>
              <a:gd name="connsiteY65" fmla="*/ 979524 h 6105653"/>
              <a:gd name="connsiteX66" fmla="*/ 12102703 w 12191999"/>
              <a:gd name="connsiteY66" fmla="*/ 953357 h 6105653"/>
              <a:gd name="connsiteX67" fmla="*/ 12120562 w 12191999"/>
              <a:gd name="connsiteY67" fmla="*/ 1005691 h 6105653"/>
              <a:gd name="connsiteX68" fmla="*/ 12056268 w 12191999"/>
              <a:gd name="connsiteY68" fmla="*/ 1267362 h 6105653"/>
              <a:gd name="connsiteX69" fmla="*/ 12081272 w 12191999"/>
              <a:gd name="connsiteY69" fmla="*/ 1310974 h 6105653"/>
              <a:gd name="connsiteX70" fmla="*/ 12191999 w 12191999"/>
              <a:gd name="connsiteY70" fmla="*/ 1008598 h 6105653"/>
              <a:gd name="connsiteX71" fmla="*/ 12191999 w 12191999"/>
              <a:gd name="connsiteY71" fmla="*/ 6105653 h 6105653"/>
              <a:gd name="connsiteX72" fmla="*/ 0 w 12191999"/>
              <a:gd name="connsiteY72" fmla="*/ 6105653 h 6105653"/>
              <a:gd name="connsiteX73" fmla="*/ 0 w 12191999"/>
              <a:gd name="connsiteY73" fmla="*/ 927116 h 6105653"/>
              <a:gd name="connsiteX74" fmla="*/ 61930 w 12191999"/>
              <a:gd name="connsiteY74" fmla="*/ 902578 h 6105653"/>
              <a:gd name="connsiteX75" fmla="*/ 155971 w 12191999"/>
              <a:gd name="connsiteY75" fmla="*/ 883588 h 6105653"/>
              <a:gd name="connsiteX76" fmla="*/ 277414 w 12191999"/>
              <a:gd name="connsiteY76" fmla="*/ 802179 h 6105653"/>
              <a:gd name="connsiteX77" fmla="*/ 638174 w 12191999"/>
              <a:gd name="connsiteY77" fmla="*/ 430025 h 6105653"/>
              <a:gd name="connsiteX78" fmla="*/ 477440 w 12191999"/>
              <a:gd name="connsiteY78" fmla="*/ 784735 h 6105653"/>
              <a:gd name="connsiteX79" fmla="*/ 827483 w 12191999"/>
              <a:gd name="connsiteY79" fmla="*/ 418395 h 6105653"/>
              <a:gd name="connsiteX80" fmla="*/ 956071 w 12191999"/>
              <a:gd name="connsiteY80" fmla="*/ 241040 h 6105653"/>
              <a:gd name="connsiteX81" fmla="*/ 999268 w 12191999"/>
              <a:gd name="connsiteY81" fmla="*/ 192386 h 6105653"/>
              <a:gd name="connsiteX82" fmla="*/ 1031080 w 12191999"/>
              <a:gd name="connsiteY82" fmla="*/ 197429 h 6105653"/>
              <a:gd name="connsiteX83" fmla="*/ 1048940 w 12191999"/>
              <a:gd name="connsiteY83" fmla="*/ 275930 h 6105653"/>
              <a:gd name="connsiteX84" fmla="*/ 1020365 w 12191999"/>
              <a:gd name="connsiteY84" fmla="*/ 517249 h 6105653"/>
              <a:gd name="connsiteX85" fmla="*/ 1256108 w 12191999"/>
              <a:gd name="connsiteY85" fmla="*/ 217780 h 6105653"/>
              <a:gd name="connsiteX86" fmla="*/ 1220389 w 12191999"/>
              <a:gd name="connsiteY86" fmla="*/ 441654 h 6105653"/>
              <a:gd name="connsiteX87" fmla="*/ 1313258 w 12191999"/>
              <a:gd name="connsiteY87" fmla="*/ 505619 h 6105653"/>
              <a:gd name="connsiteX88" fmla="*/ 1463277 w 12191999"/>
              <a:gd name="connsiteY88" fmla="*/ 610287 h 6105653"/>
              <a:gd name="connsiteX89" fmla="*/ 1545430 w 12191999"/>
              <a:gd name="connsiteY89" fmla="*/ 682974 h 6105653"/>
              <a:gd name="connsiteX90" fmla="*/ 1809749 w 12191999"/>
              <a:gd name="connsiteY90" fmla="*/ 712048 h 6105653"/>
              <a:gd name="connsiteX91" fmla="*/ 2099071 w 12191999"/>
              <a:gd name="connsiteY91" fmla="*/ 650992 h 6105653"/>
              <a:gd name="connsiteX92" fmla="*/ 2245518 w 12191999"/>
              <a:gd name="connsiteY92" fmla="*/ 482359 h 6105653"/>
              <a:gd name="connsiteX93" fmla="*/ 2409824 w 12191999"/>
              <a:gd name="connsiteY93" fmla="*/ 531786 h 6105653"/>
              <a:gd name="connsiteX94" fmla="*/ 2309812 w 12191999"/>
              <a:gd name="connsiteY94" fmla="*/ 889403 h 6105653"/>
              <a:gd name="connsiteX95" fmla="*/ 2699146 w 12191999"/>
              <a:gd name="connsiteY95" fmla="*/ 357339 h 6105653"/>
              <a:gd name="connsiteX96" fmla="*/ 2717006 w 12191999"/>
              <a:gd name="connsiteY96" fmla="*/ 447469 h 6105653"/>
              <a:gd name="connsiteX97" fmla="*/ 2938461 w 12191999"/>
              <a:gd name="connsiteY97" fmla="*/ 770197 h 6105653"/>
              <a:gd name="connsiteX98" fmla="*/ 2949178 w 12191999"/>
              <a:gd name="connsiteY98" fmla="*/ 787642 h 6105653"/>
              <a:gd name="connsiteX99" fmla="*/ 3088480 w 12191999"/>
              <a:gd name="connsiteY99" fmla="*/ 842883 h 6105653"/>
              <a:gd name="connsiteX100" fmla="*/ 3109911 w 12191999"/>
              <a:gd name="connsiteY100" fmla="*/ 1017331 h 6105653"/>
              <a:gd name="connsiteX101" fmla="*/ 3077765 w 12191999"/>
              <a:gd name="connsiteY101" fmla="*/ 1162704 h 6105653"/>
              <a:gd name="connsiteX102" fmla="*/ 3117055 w 12191999"/>
              <a:gd name="connsiteY102" fmla="*/ 1319707 h 6105653"/>
              <a:gd name="connsiteX103" fmla="*/ 3099196 w 12191999"/>
              <a:gd name="connsiteY103" fmla="*/ 1459264 h 6105653"/>
              <a:gd name="connsiteX104" fmla="*/ 3124198 w 12191999"/>
              <a:gd name="connsiteY104" fmla="*/ 1578470 h 6105653"/>
              <a:gd name="connsiteX105" fmla="*/ 3242071 w 12191999"/>
              <a:gd name="connsiteY105" fmla="*/ 1462171 h 6105653"/>
              <a:gd name="connsiteX106" fmla="*/ 3242071 w 12191999"/>
              <a:gd name="connsiteY106" fmla="*/ 1299354 h 6105653"/>
              <a:gd name="connsiteX107" fmla="*/ 3317080 w 12191999"/>
              <a:gd name="connsiteY107" fmla="*/ 1183056 h 6105653"/>
              <a:gd name="connsiteX108" fmla="*/ 3452811 w 12191999"/>
              <a:gd name="connsiteY108" fmla="*/ 1072572 h 6105653"/>
              <a:gd name="connsiteX109" fmla="*/ 3670696 w 12191999"/>
              <a:gd name="connsiteY109" fmla="*/ 682973 h 6105653"/>
              <a:gd name="connsiteX110" fmla="*/ 3752849 w 12191999"/>
              <a:gd name="connsiteY110" fmla="*/ 613194 h 6105653"/>
              <a:gd name="connsiteX111" fmla="*/ 3434952 w 12191999"/>
              <a:gd name="connsiteY111" fmla="*/ 1723843 h 6105653"/>
              <a:gd name="connsiteX112" fmla="*/ 3567111 w 12191999"/>
              <a:gd name="connsiteY112" fmla="*/ 1380763 h 6105653"/>
              <a:gd name="connsiteX113" fmla="*/ 3542109 w 12191999"/>
              <a:gd name="connsiteY113" fmla="*/ 1613360 h 6105653"/>
              <a:gd name="connsiteX114" fmla="*/ 3631405 w 12191999"/>
              <a:gd name="connsiteY114" fmla="*/ 1741287 h 6105653"/>
              <a:gd name="connsiteX115" fmla="*/ 3659980 w 12191999"/>
              <a:gd name="connsiteY115" fmla="*/ 1741287 h 6105653"/>
              <a:gd name="connsiteX116" fmla="*/ 3742133 w 12191999"/>
              <a:gd name="connsiteY116" fmla="*/ 1645341 h 6105653"/>
              <a:gd name="connsiteX117" fmla="*/ 3795712 w 12191999"/>
              <a:gd name="connsiteY117" fmla="*/ 1590100 h 6105653"/>
              <a:gd name="connsiteX118" fmla="*/ 3988593 w 12191999"/>
              <a:gd name="connsiteY118" fmla="*/ 1438912 h 6105653"/>
              <a:gd name="connsiteX119" fmla="*/ 4010024 w 12191999"/>
              <a:gd name="connsiteY119" fmla="*/ 1546488 h 6105653"/>
              <a:gd name="connsiteX120" fmla="*/ 4049315 w 12191999"/>
              <a:gd name="connsiteY120" fmla="*/ 1587192 h 6105653"/>
              <a:gd name="connsiteX121" fmla="*/ 4106465 w 12191999"/>
              <a:gd name="connsiteY121" fmla="*/ 1558118 h 6105653"/>
              <a:gd name="connsiteX122" fmla="*/ 4281487 w 12191999"/>
              <a:gd name="connsiteY122" fmla="*/ 1223760 h 6105653"/>
              <a:gd name="connsiteX123" fmla="*/ 4417219 w 12191999"/>
              <a:gd name="connsiteY123" fmla="*/ 1197593 h 6105653"/>
              <a:gd name="connsiteX124" fmla="*/ 4438649 w 12191999"/>
              <a:gd name="connsiteY124" fmla="*/ 1261557 h 6105653"/>
              <a:gd name="connsiteX125" fmla="*/ 4427935 w 12191999"/>
              <a:gd name="connsiteY125" fmla="*/ 1334243 h 6105653"/>
              <a:gd name="connsiteX126" fmla="*/ 4535090 w 12191999"/>
              <a:gd name="connsiteY126" fmla="*/ 1276094 h 6105653"/>
              <a:gd name="connsiteX127" fmla="*/ 4642246 w 12191999"/>
              <a:gd name="connsiteY127" fmla="*/ 1040590 h 6105653"/>
              <a:gd name="connsiteX128" fmla="*/ 4699396 w 12191999"/>
              <a:gd name="connsiteY128" fmla="*/ 996979 h 6105653"/>
              <a:gd name="connsiteX129" fmla="*/ 4727971 w 12191999"/>
              <a:gd name="connsiteY129" fmla="*/ 1055128 h 6105653"/>
              <a:gd name="connsiteX130" fmla="*/ 4738688 w 12191999"/>
              <a:gd name="connsiteY130" fmla="*/ 1098740 h 6105653"/>
              <a:gd name="connsiteX131" fmla="*/ 5185172 w 12191999"/>
              <a:gd name="connsiteY131" fmla="*/ 197429 h 6105653"/>
              <a:gd name="connsiteX132" fmla="*/ 5188744 w 12191999"/>
              <a:gd name="connsiteY132" fmla="*/ 400950 h 6105653"/>
              <a:gd name="connsiteX133" fmla="*/ 5117306 w 12191999"/>
              <a:gd name="connsiteY133" fmla="*/ 601565 h 6105653"/>
              <a:gd name="connsiteX134" fmla="*/ 5128021 w 12191999"/>
              <a:gd name="connsiteY134" fmla="*/ 813809 h 6105653"/>
              <a:gd name="connsiteX135" fmla="*/ 5092302 w 12191999"/>
              <a:gd name="connsiteY135" fmla="*/ 1014423 h 6105653"/>
              <a:gd name="connsiteX136" fmla="*/ 5092302 w 12191999"/>
              <a:gd name="connsiteY136" fmla="*/ 1188871 h 6105653"/>
              <a:gd name="connsiteX137" fmla="*/ 5145880 w 12191999"/>
              <a:gd name="connsiteY137" fmla="*/ 1026053 h 6105653"/>
              <a:gd name="connsiteX138" fmla="*/ 5235177 w 12191999"/>
              <a:gd name="connsiteY138" fmla="*/ 964997 h 6105653"/>
              <a:gd name="connsiteX139" fmla="*/ 5317331 w 12191999"/>
              <a:gd name="connsiteY139" fmla="*/ 985349 h 6105653"/>
              <a:gd name="connsiteX140" fmla="*/ 5292327 w 12191999"/>
              <a:gd name="connsiteY140" fmla="*/ 1052221 h 6105653"/>
              <a:gd name="connsiteX141" fmla="*/ 5199458 w 12191999"/>
              <a:gd name="connsiteY141" fmla="*/ 1130722 h 6105653"/>
              <a:gd name="connsiteX142" fmla="*/ 5256608 w 12191999"/>
              <a:gd name="connsiteY142" fmla="*/ 1148166 h 6105653"/>
              <a:gd name="connsiteX143" fmla="*/ 5299471 w 12191999"/>
              <a:gd name="connsiteY143" fmla="*/ 1194686 h 6105653"/>
              <a:gd name="connsiteX144" fmla="*/ 5278039 w 12191999"/>
              <a:gd name="connsiteY144" fmla="*/ 1462171 h 6105653"/>
              <a:gd name="connsiteX145" fmla="*/ 5460205 w 12191999"/>
              <a:gd name="connsiteY145" fmla="*/ 1284817 h 6105653"/>
              <a:gd name="connsiteX146" fmla="*/ 5488780 w 12191999"/>
              <a:gd name="connsiteY146" fmla="*/ 1171426 h 6105653"/>
              <a:gd name="connsiteX147" fmla="*/ 5539513 w 12191999"/>
              <a:gd name="connsiteY147" fmla="*/ 1140353 h 6105653"/>
              <a:gd name="connsiteX148" fmla="*/ 5552720 w 12191999"/>
              <a:gd name="connsiteY148" fmla="*/ 1143022 h 6105653"/>
              <a:gd name="connsiteX149" fmla="*/ 5574208 w 12191999"/>
              <a:gd name="connsiteY149" fmla="*/ 1115811 h 6105653"/>
              <a:gd name="connsiteX150" fmla="*/ 5734050 w 12191999"/>
              <a:gd name="connsiteY150" fmla="*/ 1075470 h 6105653"/>
              <a:gd name="connsiteX151" fmla="*/ 5798343 w 12191999"/>
              <a:gd name="connsiteY151" fmla="*/ 1020228 h 6105653"/>
              <a:gd name="connsiteX152" fmla="*/ 5884068 w 12191999"/>
              <a:gd name="connsiteY152" fmla="*/ 883578 h 6105653"/>
              <a:gd name="connsiteX153" fmla="*/ 6066234 w 12191999"/>
              <a:gd name="connsiteY153" fmla="*/ 645166 h 6105653"/>
              <a:gd name="connsiteX154" fmla="*/ 6109096 w 12191999"/>
              <a:gd name="connsiteY154" fmla="*/ 732391 h 6105653"/>
              <a:gd name="connsiteX155" fmla="*/ 5998368 w 12191999"/>
              <a:gd name="connsiteY155" fmla="*/ 985338 h 6105653"/>
              <a:gd name="connsiteX156" fmla="*/ 5969793 w 12191999"/>
              <a:gd name="connsiteY156" fmla="*/ 1168509 h 6105653"/>
              <a:gd name="connsiteX157" fmla="*/ 6162674 w 12191999"/>
              <a:gd name="connsiteY157" fmla="*/ 909745 h 6105653"/>
              <a:gd name="connsiteX158" fmla="*/ 6412705 w 12191999"/>
              <a:gd name="connsiteY158" fmla="*/ 659704 h 6105653"/>
              <a:gd name="connsiteX159" fmla="*/ 6366271 w 12191999"/>
              <a:gd name="connsiteY159" fmla="*/ 851596 h 6105653"/>
              <a:gd name="connsiteX160" fmla="*/ 6398418 w 12191999"/>
              <a:gd name="connsiteY160" fmla="*/ 860319 h 6105653"/>
              <a:gd name="connsiteX161" fmla="*/ 6694884 w 12191999"/>
              <a:gd name="connsiteY161" fmla="*/ 691686 h 6105653"/>
              <a:gd name="connsiteX162" fmla="*/ 6816327 w 12191999"/>
              <a:gd name="connsiteY162" fmla="*/ 610277 h 6105653"/>
              <a:gd name="connsiteX163" fmla="*/ 7177087 w 12191999"/>
              <a:gd name="connsiteY163" fmla="*/ 238123 h 6105653"/>
              <a:gd name="connsiteX164" fmla="*/ 7016353 w 12191999"/>
              <a:gd name="connsiteY164" fmla="*/ 592833 h 6105653"/>
              <a:gd name="connsiteX165" fmla="*/ 7366396 w 12191999"/>
              <a:gd name="connsiteY165" fmla="*/ 226493 h 6105653"/>
              <a:gd name="connsiteX166" fmla="*/ 7494984 w 12191999"/>
              <a:gd name="connsiteY166" fmla="*/ 49138 h 6105653"/>
              <a:gd name="connsiteX167" fmla="*/ 7538181 w 12191999"/>
              <a:gd name="connsiteY167" fmla="*/ 484 h 6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1999" h="6105653">
                <a:moveTo>
                  <a:pt x="7538181" y="484"/>
                </a:moveTo>
                <a:cubicBezTo>
                  <a:pt x="7546999" y="-833"/>
                  <a:pt x="7557492" y="439"/>
                  <a:pt x="7569993" y="5527"/>
                </a:cubicBezTo>
                <a:cubicBezTo>
                  <a:pt x="7612855" y="22971"/>
                  <a:pt x="7598567" y="54953"/>
                  <a:pt x="7587853" y="84028"/>
                </a:cubicBezTo>
                <a:cubicBezTo>
                  <a:pt x="7559278" y="153806"/>
                  <a:pt x="7559278" y="229401"/>
                  <a:pt x="7559278" y="325347"/>
                </a:cubicBezTo>
                <a:cubicBezTo>
                  <a:pt x="7695009" y="243938"/>
                  <a:pt x="7652146" y="95658"/>
                  <a:pt x="7795021" y="25878"/>
                </a:cubicBezTo>
                <a:cubicBezTo>
                  <a:pt x="7820024" y="113102"/>
                  <a:pt x="7770018" y="179974"/>
                  <a:pt x="7759302" y="249752"/>
                </a:cubicBezTo>
                <a:cubicBezTo>
                  <a:pt x="7748587" y="313717"/>
                  <a:pt x="7773590" y="328254"/>
                  <a:pt x="7852171" y="313717"/>
                </a:cubicBezTo>
                <a:cubicBezTo>
                  <a:pt x="7973615" y="290457"/>
                  <a:pt x="8034337" y="325347"/>
                  <a:pt x="8002190" y="418385"/>
                </a:cubicBezTo>
                <a:cubicBezTo>
                  <a:pt x="7970043" y="505609"/>
                  <a:pt x="8016478" y="514331"/>
                  <a:pt x="8084343" y="491072"/>
                </a:cubicBezTo>
                <a:cubicBezTo>
                  <a:pt x="8184355" y="456182"/>
                  <a:pt x="8262937" y="493979"/>
                  <a:pt x="8348662" y="520146"/>
                </a:cubicBezTo>
                <a:cubicBezTo>
                  <a:pt x="8477249" y="560851"/>
                  <a:pt x="8541543" y="543406"/>
                  <a:pt x="8637984" y="459090"/>
                </a:cubicBezTo>
                <a:cubicBezTo>
                  <a:pt x="8691561" y="409663"/>
                  <a:pt x="8737996" y="360236"/>
                  <a:pt x="8784431" y="290457"/>
                </a:cubicBezTo>
                <a:cubicBezTo>
                  <a:pt x="8809434" y="450367"/>
                  <a:pt x="8895158" y="284642"/>
                  <a:pt x="8948737" y="339884"/>
                </a:cubicBezTo>
                <a:cubicBezTo>
                  <a:pt x="8970168" y="453274"/>
                  <a:pt x="8798717" y="543406"/>
                  <a:pt x="8848725" y="697501"/>
                </a:cubicBezTo>
                <a:cubicBezTo>
                  <a:pt x="8995171" y="511424"/>
                  <a:pt x="9041606" y="302087"/>
                  <a:pt x="9238059" y="165437"/>
                </a:cubicBezTo>
                <a:cubicBezTo>
                  <a:pt x="9280921" y="197419"/>
                  <a:pt x="9238059" y="229401"/>
                  <a:pt x="9255919" y="255567"/>
                </a:cubicBezTo>
                <a:cubicBezTo>
                  <a:pt x="9266634" y="255567"/>
                  <a:pt x="9198767" y="560851"/>
                  <a:pt x="9477374" y="578295"/>
                </a:cubicBezTo>
                <a:cubicBezTo>
                  <a:pt x="9477374" y="584110"/>
                  <a:pt x="9477374" y="589925"/>
                  <a:pt x="9488091" y="595740"/>
                </a:cubicBezTo>
                <a:cubicBezTo>
                  <a:pt x="9527380" y="627722"/>
                  <a:pt x="9620249" y="598648"/>
                  <a:pt x="9627393" y="650981"/>
                </a:cubicBezTo>
                <a:cubicBezTo>
                  <a:pt x="9634537" y="709131"/>
                  <a:pt x="9666684" y="764373"/>
                  <a:pt x="9648824" y="825429"/>
                </a:cubicBezTo>
                <a:cubicBezTo>
                  <a:pt x="9634537" y="871948"/>
                  <a:pt x="9616678" y="921374"/>
                  <a:pt x="9616678" y="970802"/>
                </a:cubicBezTo>
                <a:cubicBezTo>
                  <a:pt x="9616678" y="1023136"/>
                  <a:pt x="9495233" y="1095822"/>
                  <a:pt x="9655968" y="1127805"/>
                </a:cubicBezTo>
                <a:cubicBezTo>
                  <a:pt x="9663111" y="1127805"/>
                  <a:pt x="9645252" y="1217935"/>
                  <a:pt x="9638109" y="1267362"/>
                </a:cubicBezTo>
                <a:cubicBezTo>
                  <a:pt x="9630965" y="1308066"/>
                  <a:pt x="9598818" y="1357494"/>
                  <a:pt x="9663111" y="1386568"/>
                </a:cubicBezTo>
                <a:cubicBezTo>
                  <a:pt x="9702403" y="1401105"/>
                  <a:pt x="9773840" y="1331326"/>
                  <a:pt x="9780984" y="1270269"/>
                </a:cubicBezTo>
                <a:cubicBezTo>
                  <a:pt x="9788127" y="1215028"/>
                  <a:pt x="9795271" y="1159787"/>
                  <a:pt x="9780984" y="1107452"/>
                </a:cubicBezTo>
                <a:cubicBezTo>
                  <a:pt x="9763125" y="1043488"/>
                  <a:pt x="9791699" y="1008598"/>
                  <a:pt x="9855993" y="991154"/>
                </a:cubicBezTo>
                <a:cubicBezTo>
                  <a:pt x="9923858" y="970802"/>
                  <a:pt x="9959577" y="933005"/>
                  <a:pt x="9991724" y="880670"/>
                </a:cubicBezTo>
                <a:cubicBezTo>
                  <a:pt x="10070305" y="752742"/>
                  <a:pt x="10163174" y="630630"/>
                  <a:pt x="10209609" y="491071"/>
                </a:cubicBezTo>
                <a:cubicBezTo>
                  <a:pt x="10216753" y="464905"/>
                  <a:pt x="10231040" y="432923"/>
                  <a:pt x="10291762" y="421292"/>
                </a:cubicBezTo>
                <a:cubicBezTo>
                  <a:pt x="10198893" y="799262"/>
                  <a:pt x="9959577" y="1142341"/>
                  <a:pt x="9973865" y="1531941"/>
                </a:cubicBezTo>
                <a:cubicBezTo>
                  <a:pt x="10048874" y="1427272"/>
                  <a:pt x="10052446" y="1302252"/>
                  <a:pt x="10106024" y="1188861"/>
                </a:cubicBezTo>
                <a:cubicBezTo>
                  <a:pt x="10145315" y="1270269"/>
                  <a:pt x="10102453" y="1345863"/>
                  <a:pt x="10081022" y="1421458"/>
                </a:cubicBezTo>
                <a:cubicBezTo>
                  <a:pt x="10063162" y="1485421"/>
                  <a:pt x="10059590" y="1543570"/>
                  <a:pt x="10170318" y="1549385"/>
                </a:cubicBezTo>
                <a:cubicBezTo>
                  <a:pt x="10181034" y="1549385"/>
                  <a:pt x="10188178" y="1549385"/>
                  <a:pt x="10198893" y="1549385"/>
                </a:cubicBezTo>
                <a:cubicBezTo>
                  <a:pt x="10245327" y="1526126"/>
                  <a:pt x="10266759" y="1494144"/>
                  <a:pt x="10281046" y="1453439"/>
                </a:cubicBezTo>
                <a:cubicBezTo>
                  <a:pt x="10288190" y="1430180"/>
                  <a:pt x="10302477" y="1398198"/>
                  <a:pt x="10334625" y="1398198"/>
                </a:cubicBezTo>
                <a:cubicBezTo>
                  <a:pt x="10456068" y="1401105"/>
                  <a:pt x="10491787" y="1322604"/>
                  <a:pt x="10527506" y="1247010"/>
                </a:cubicBezTo>
                <a:cubicBezTo>
                  <a:pt x="10588228" y="1287714"/>
                  <a:pt x="10545365" y="1322604"/>
                  <a:pt x="10548937" y="1354586"/>
                </a:cubicBezTo>
                <a:cubicBezTo>
                  <a:pt x="10552509" y="1374938"/>
                  <a:pt x="10556080" y="1395290"/>
                  <a:pt x="10588228" y="1395290"/>
                </a:cubicBezTo>
                <a:cubicBezTo>
                  <a:pt x="10613230" y="1395290"/>
                  <a:pt x="10645378" y="1386568"/>
                  <a:pt x="10645378" y="1366216"/>
                </a:cubicBezTo>
                <a:cubicBezTo>
                  <a:pt x="10648949" y="1238288"/>
                  <a:pt x="10820400" y="1165601"/>
                  <a:pt x="10820400" y="1031858"/>
                </a:cubicBezTo>
                <a:cubicBezTo>
                  <a:pt x="10820400" y="950449"/>
                  <a:pt x="10916840" y="1072563"/>
                  <a:pt x="10956131" y="1005691"/>
                </a:cubicBezTo>
                <a:cubicBezTo>
                  <a:pt x="10966847" y="991154"/>
                  <a:pt x="10981133" y="1046395"/>
                  <a:pt x="10977562" y="1069655"/>
                </a:cubicBezTo>
                <a:cubicBezTo>
                  <a:pt x="10973991" y="1092915"/>
                  <a:pt x="10948987" y="1113267"/>
                  <a:pt x="10966847" y="1142341"/>
                </a:cubicBezTo>
                <a:cubicBezTo>
                  <a:pt x="11031140" y="1156879"/>
                  <a:pt x="11056143" y="1119081"/>
                  <a:pt x="11074003" y="1084192"/>
                </a:cubicBezTo>
                <a:cubicBezTo>
                  <a:pt x="11116865" y="1008598"/>
                  <a:pt x="11166871" y="933005"/>
                  <a:pt x="11181159" y="848688"/>
                </a:cubicBezTo>
                <a:cubicBezTo>
                  <a:pt x="11184730" y="819614"/>
                  <a:pt x="11202590" y="802169"/>
                  <a:pt x="11238309" y="805077"/>
                </a:cubicBezTo>
                <a:cubicBezTo>
                  <a:pt x="11284744" y="810891"/>
                  <a:pt x="11270456" y="839966"/>
                  <a:pt x="11266884" y="863226"/>
                </a:cubicBezTo>
                <a:cubicBezTo>
                  <a:pt x="11263312" y="877763"/>
                  <a:pt x="11252596" y="892300"/>
                  <a:pt x="11277600" y="906838"/>
                </a:cubicBezTo>
                <a:cubicBezTo>
                  <a:pt x="11531203" y="566666"/>
                  <a:pt x="11516915" y="386403"/>
                  <a:pt x="11724084" y="5527"/>
                </a:cubicBezTo>
                <a:cubicBezTo>
                  <a:pt x="11763375" y="89842"/>
                  <a:pt x="11734800" y="150899"/>
                  <a:pt x="11727656" y="209048"/>
                </a:cubicBezTo>
                <a:cubicBezTo>
                  <a:pt x="11709796" y="354421"/>
                  <a:pt x="11677649" y="264290"/>
                  <a:pt x="11656218" y="409663"/>
                </a:cubicBezTo>
                <a:cubicBezTo>
                  <a:pt x="11645503" y="479442"/>
                  <a:pt x="11609784" y="543406"/>
                  <a:pt x="11666934" y="621907"/>
                </a:cubicBezTo>
                <a:cubicBezTo>
                  <a:pt x="11706225" y="674241"/>
                  <a:pt x="11663362" y="758557"/>
                  <a:pt x="11631215" y="822521"/>
                </a:cubicBezTo>
                <a:cubicBezTo>
                  <a:pt x="11602640" y="874856"/>
                  <a:pt x="11595497" y="927190"/>
                  <a:pt x="11631215" y="996969"/>
                </a:cubicBezTo>
                <a:cubicBezTo>
                  <a:pt x="11652646" y="933005"/>
                  <a:pt x="11670505" y="883578"/>
                  <a:pt x="11684793" y="834151"/>
                </a:cubicBezTo>
                <a:cubicBezTo>
                  <a:pt x="11695509" y="793447"/>
                  <a:pt x="11720512" y="770187"/>
                  <a:pt x="11774090" y="773095"/>
                </a:cubicBezTo>
                <a:cubicBezTo>
                  <a:pt x="11802665" y="773095"/>
                  <a:pt x="11841956" y="764373"/>
                  <a:pt x="11856243" y="793447"/>
                </a:cubicBezTo>
                <a:cubicBezTo>
                  <a:pt x="11870531" y="816706"/>
                  <a:pt x="11856243" y="848688"/>
                  <a:pt x="11831240" y="860319"/>
                </a:cubicBezTo>
                <a:cubicBezTo>
                  <a:pt x="11784806" y="874856"/>
                  <a:pt x="11741944" y="889393"/>
                  <a:pt x="11738371" y="938820"/>
                </a:cubicBezTo>
                <a:cubicBezTo>
                  <a:pt x="11731228" y="1005691"/>
                  <a:pt x="11759802" y="967894"/>
                  <a:pt x="11795521" y="956264"/>
                </a:cubicBezTo>
                <a:cubicBezTo>
                  <a:pt x="11834812" y="944634"/>
                  <a:pt x="11845527" y="979524"/>
                  <a:pt x="11838384" y="1002784"/>
                </a:cubicBezTo>
                <a:cubicBezTo>
                  <a:pt x="11806237" y="1090007"/>
                  <a:pt x="11863387" y="1180138"/>
                  <a:pt x="11816952" y="1270269"/>
                </a:cubicBezTo>
                <a:cubicBezTo>
                  <a:pt x="11931252" y="1247010"/>
                  <a:pt x="11981259" y="1197583"/>
                  <a:pt x="11999118" y="1092915"/>
                </a:cubicBezTo>
                <a:cubicBezTo>
                  <a:pt x="12002690" y="1055118"/>
                  <a:pt x="11995547" y="1014413"/>
                  <a:pt x="12027693" y="979524"/>
                </a:cubicBezTo>
                <a:cubicBezTo>
                  <a:pt x="12045553" y="959172"/>
                  <a:pt x="12066984" y="938820"/>
                  <a:pt x="12102703" y="953357"/>
                </a:cubicBezTo>
                <a:cubicBezTo>
                  <a:pt x="12127705" y="962080"/>
                  <a:pt x="12127705" y="985338"/>
                  <a:pt x="12120562" y="1005691"/>
                </a:cubicBezTo>
                <a:cubicBezTo>
                  <a:pt x="12081272" y="1090007"/>
                  <a:pt x="12070555" y="1180138"/>
                  <a:pt x="12056268" y="1267362"/>
                </a:cubicBezTo>
                <a:cubicBezTo>
                  <a:pt x="12052697" y="1281899"/>
                  <a:pt x="12045553" y="1296437"/>
                  <a:pt x="12081272" y="1310974"/>
                </a:cubicBezTo>
                <a:cubicBezTo>
                  <a:pt x="12113418" y="1209213"/>
                  <a:pt x="12156280" y="1110359"/>
                  <a:pt x="12191999" y="1008598"/>
                </a:cubicBezTo>
                <a:lnTo>
                  <a:pt x="12191999" y="6105653"/>
                </a:lnTo>
                <a:lnTo>
                  <a:pt x="0" y="6105653"/>
                </a:lnTo>
                <a:lnTo>
                  <a:pt x="0" y="927116"/>
                </a:lnTo>
                <a:lnTo>
                  <a:pt x="61930" y="902578"/>
                </a:lnTo>
                <a:cubicBezTo>
                  <a:pt x="91454" y="894128"/>
                  <a:pt x="122931" y="887949"/>
                  <a:pt x="155971" y="883588"/>
                </a:cubicBezTo>
                <a:cubicBezTo>
                  <a:pt x="223837" y="877773"/>
                  <a:pt x="245268" y="839976"/>
                  <a:pt x="277414" y="802179"/>
                </a:cubicBezTo>
                <a:cubicBezTo>
                  <a:pt x="388143" y="674251"/>
                  <a:pt x="488155" y="537601"/>
                  <a:pt x="638174" y="430025"/>
                </a:cubicBezTo>
                <a:cubicBezTo>
                  <a:pt x="620315" y="555046"/>
                  <a:pt x="520302" y="653899"/>
                  <a:pt x="477440" y="784735"/>
                </a:cubicBezTo>
                <a:cubicBezTo>
                  <a:pt x="641746" y="680066"/>
                  <a:pt x="727471" y="543415"/>
                  <a:pt x="827483" y="418395"/>
                </a:cubicBezTo>
                <a:cubicBezTo>
                  <a:pt x="873917" y="360246"/>
                  <a:pt x="931068" y="307912"/>
                  <a:pt x="956071" y="241040"/>
                </a:cubicBezTo>
                <a:cubicBezTo>
                  <a:pt x="961429" y="223595"/>
                  <a:pt x="972814" y="196338"/>
                  <a:pt x="999268" y="192386"/>
                </a:cubicBezTo>
                <a:cubicBezTo>
                  <a:pt x="1008086" y="191069"/>
                  <a:pt x="1018579" y="192341"/>
                  <a:pt x="1031080" y="197429"/>
                </a:cubicBezTo>
                <a:cubicBezTo>
                  <a:pt x="1073942" y="214873"/>
                  <a:pt x="1059654" y="246855"/>
                  <a:pt x="1048940" y="275930"/>
                </a:cubicBezTo>
                <a:cubicBezTo>
                  <a:pt x="1020365" y="345708"/>
                  <a:pt x="1020365" y="421303"/>
                  <a:pt x="1020365" y="517249"/>
                </a:cubicBezTo>
                <a:cubicBezTo>
                  <a:pt x="1156096" y="435840"/>
                  <a:pt x="1113233" y="287560"/>
                  <a:pt x="1256108" y="217780"/>
                </a:cubicBezTo>
                <a:cubicBezTo>
                  <a:pt x="1281111" y="305004"/>
                  <a:pt x="1231105" y="371876"/>
                  <a:pt x="1220389" y="441654"/>
                </a:cubicBezTo>
                <a:cubicBezTo>
                  <a:pt x="1209674" y="505619"/>
                  <a:pt x="1234677" y="520156"/>
                  <a:pt x="1313258" y="505619"/>
                </a:cubicBezTo>
                <a:cubicBezTo>
                  <a:pt x="1434702" y="482359"/>
                  <a:pt x="1495424" y="517249"/>
                  <a:pt x="1463277" y="610287"/>
                </a:cubicBezTo>
                <a:cubicBezTo>
                  <a:pt x="1431130" y="697511"/>
                  <a:pt x="1477565" y="706233"/>
                  <a:pt x="1545430" y="682974"/>
                </a:cubicBezTo>
                <a:cubicBezTo>
                  <a:pt x="1645442" y="648084"/>
                  <a:pt x="1724024" y="685881"/>
                  <a:pt x="1809749" y="712048"/>
                </a:cubicBezTo>
                <a:cubicBezTo>
                  <a:pt x="1938336" y="752753"/>
                  <a:pt x="2002630" y="735308"/>
                  <a:pt x="2099071" y="650992"/>
                </a:cubicBezTo>
                <a:cubicBezTo>
                  <a:pt x="2152648" y="601565"/>
                  <a:pt x="2199083" y="552138"/>
                  <a:pt x="2245518" y="482359"/>
                </a:cubicBezTo>
                <a:cubicBezTo>
                  <a:pt x="2270521" y="642269"/>
                  <a:pt x="2356245" y="476544"/>
                  <a:pt x="2409824" y="531786"/>
                </a:cubicBezTo>
                <a:cubicBezTo>
                  <a:pt x="2431255" y="645176"/>
                  <a:pt x="2259804" y="735308"/>
                  <a:pt x="2309812" y="889403"/>
                </a:cubicBezTo>
                <a:cubicBezTo>
                  <a:pt x="2456258" y="703326"/>
                  <a:pt x="2502693" y="493989"/>
                  <a:pt x="2699146" y="357339"/>
                </a:cubicBezTo>
                <a:cubicBezTo>
                  <a:pt x="2742008" y="389321"/>
                  <a:pt x="2699146" y="421303"/>
                  <a:pt x="2717006" y="447469"/>
                </a:cubicBezTo>
                <a:cubicBezTo>
                  <a:pt x="2727721" y="447469"/>
                  <a:pt x="2659854" y="752753"/>
                  <a:pt x="2938461" y="770197"/>
                </a:cubicBezTo>
                <a:cubicBezTo>
                  <a:pt x="2938461" y="776012"/>
                  <a:pt x="2938461" y="781827"/>
                  <a:pt x="2949178" y="787642"/>
                </a:cubicBezTo>
                <a:cubicBezTo>
                  <a:pt x="2988467" y="819624"/>
                  <a:pt x="3081336" y="790550"/>
                  <a:pt x="3088480" y="842883"/>
                </a:cubicBezTo>
                <a:cubicBezTo>
                  <a:pt x="3095624" y="901033"/>
                  <a:pt x="3127771" y="956275"/>
                  <a:pt x="3109911" y="1017331"/>
                </a:cubicBezTo>
                <a:cubicBezTo>
                  <a:pt x="3095624" y="1063850"/>
                  <a:pt x="3077765" y="1113276"/>
                  <a:pt x="3077765" y="1162704"/>
                </a:cubicBezTo>
                <a:cubicBezTo>
                  <a:pt x="3077765" y="1215038"/>
                  <a:pt x="2956320" y="1287724"/>
                  <a:pt x="3117055" y="1319707"/>
                </a:cubicBezTo>
                <a:cubicBezTo>
                  <a:pt x="3124198" y="1319707"/>
                  <a:pt x="3106339" y="1409837"/>
                  <a:pt x="3099196" y="1459264"/>
                </a:cubicBezTo>
                <a:cubicBezTo>
                  <a:pt x="3092052" y="1499968"/>
                  <a:pt x="3059905" y="1549396"/>
                  <a:pt x="3124198" y="1578470"/>
                </a:cubicBezTo>
                <a:cubicBezTo>
                  <a:pt x="3163490" y="1593007"/>
                  <a:pt x="3234927" y="1523228"/>
                  <a:pt x="3242071" y="1462171"/>
                </a:cubicBezTo>
                <a:cubicBezTo>
                  <a:pt x="3249214" y="1406930"/>
                  <a:pt x="3256358" y="1351689"/>
                  <a:pt x="3242071" y="1299354"/>
                </a:cubicBezTo>
                <a:cubicBezTo>
                  <a:pt x="3224212" y="1235390"/>
                  <a:pt x="3252786" y="1200500"/>
                  <a:pt x="3317080" y="1183056"/>
                </a:cubicBezTo>
                <a:cubicBezTo>
                  <a:pt x="3384945" y="1162704"/>
                  <a:pt x="3420664" y="1124907"/>
                  <a:pt x="3452811" y="1072572"/>
                </a:cubicBezTo>
                <a:cubicBezTo>
                  <a:pt x="3531392" y="944644"/>
                  <a:pt x="3624261" y="822532"/>
                  <a:pt x="3670696" y="682973"/>
                </a:cubicBezTo>
                <a:cubicBezTo>
                  <a:pt x="3677840" y="656807"/>
                  <a:pt x="3692127" y="624825"/>
                  <a:pt x="3752849" y="613194"/>
                </a:cubicBezTo>
                <a:cubicBezTo>
                  <a:pt x="3659980" y="991164"/>
                  <a:pt x="3420664" y="1334243"/>
                  <a:pt x="3434952" y="1723843"/>
                </a:cubicBezTo>
                <a:cubicBezTo>
                  <a:pt x="3509961" y="1619174"/>
                  <a:pt x="3513533" y="1494154"/>
                  <a:pt x="3567111" y="1380763"/>
                </a:cubicBezTo>
                <a:cubicBezTo>
                  <a:pt x="3606402" y="1462171"/>
                  <a:pt x="3563540" y="1537765"/>
                  <a:pt x="3542109" y="1613360"/>
                </a:cubicBezTo>
                <a:cubicBezTo>
                  <a:pt x="3524249" y="1677323"/>
                  <a:pt x="3520677" y="1735472"/>
                  <a:pt x="3631405" y="1741287"/>
                </a:cubicBezTo>
                <a:cubicBezTo>
                  <a:pt x="3642121" y="1741287"/>
                  <a:pt x="3649265" y="1741287"/>
                  <a:pt x="3659980" y="1741287"/>
                </a:cubicBezTo>
                <a:cubicBezTo>
                  <a:pt x="3706414" y="1718028"/>
                  <a:pt x="3727846" y="1686046"/>
                  <a:pt x="3742133" y="1645341"/>
                </a:cubicBezTo>
                <a:cubicBezTo>
                  <a:pt x="3749277" y="1622082"/>
                  <a:pt x="3763564" y="1590100"/>
                  <a:pt x="3795712" y="1590100"/>
                </a:cubicBezTo>
                <a:cubicBezTo>
                  <a:pt x="3917155" y="1593007"/>
                  <a:pt x="3952874" y="1514506"/>
                  <a:pt x="3988593" y="1438912"/>
                </a:cubicBezTo>
                <a:cubicBezTo>
                  <a:pt x="4049315" y="1479616"/>
                  <a:pt x="4006452" y="1514506"/>
                  <a:pt x="4010024" y="1546488"/>
                </a:cubicBezTo>
                <a:cubicBezTo>
                  <a:pt x="4013596" y="1566840"/>
                  <a:pt x="4017167" y="1587192"/>
                  <a:pt x="4049315" y="1587192"/>
                </a:cubicBezTo>
                <a:cubicBezTo>
                  <a:pt x="4074317" y="1587192"/>
                  <a:pt x="4106465" y="1578470"/>
                  <a:pt x="4106465" y="1558118"/>
                </a:cubicBezTo>
                <a:cubicBezTo>
                  <a:pt x="4110036" y="1430190"/>
                  <a:pt x="4281487" y="1357503"/>
                  <a:pt x="4281487" y="1223760"/>
                </a:cubicBezTo>
                <a:cubicBezTo>
                  <a:pt x="4281487" y="1142351"/>
                  <a:pt x="4377927" y="1264465"/>
                  <a:pt x="4417219" y="1197593"/>
                </a:cubicBezTo>
                <a:cubicBezTo>
                  <a:pt x="4427935" y="1183056"/>
                  <a:pt x="4442220" y="1238297"/>
                  <a:pt x="4438649" y="1261557"/>
                </a:cubicBezTo>
                <a:cubicBezTo>
                  <a:pt x="4435078" y="1284817"/>
                  <a:pt x="4410074" y="1305169"/>
                  <a:pt x="4427935" y="1334243"/>
                </a:cubicBezTo>
                <a:cubicBezTo>
                  <a:pt x="4492228" y="1348781"/>
                  <a:pt x="4517230" y="1310983"/>
                  <a:pt x="4535090" y="1276094"/>
                </a:cubicBezTo>
                <a:cubicBezTo>
                  <a:pt x="4577952" y="1200500"/>
                  <a:pt x="4627958" y="1124907"/>
                  <a:pt x="4642246" y="1040590"/>
                </a:cubicBezTo>
                <a:cubicBezTo>
                  <a:pt x="4645817" y="1011516"/>
                  <a:pt x="4663677" y="994071"/>
                  <a:pt x="4699396" y="996979"/>
                </a:cubicBezTo>
                <a:cubicBezTo>
                  <a:pt x="4745832" y="1002793"/>
                  <a:pt x="4731544" y="1031868"/>
                  <a:pt x="4727971" y="1055128"/>
                </a:cubicBezTo>
                <a:cubicBezTo>
                  <a:pt x="4724399" y="1069665"/>
                  <a:pt x="4713683" y="1084202"/>
                  <a:pt x="4738688" y="1098740"/>
                </a:cubicBezTo>
                <a:cubicBezTo>
                  <a:pt x="4992291" y="758568"/>
                  <a:pt x="4978002" y="578305"/>
                  <a:pt x="5185172" y="197429"/>
                </a:cubicBezTo>
                <a:cubicBezTo>
                  <a:pt x="5224462" y="281744"/>
                  <a:pt x="5195887" y="342801"/>
                  <a:pt x="5188744" y="400950"/>
                </a:cubicBezTo>
                <a:cubicBezTo>
                  <a:pt x="5170883" y="546323"/>
                  <a:pt x="5138736" y="456192"/>
                  <a:pt x="5117306" y="601565"/>
                </a:cubicBezTo>
                <a:cubicBezTo>
                  <a:pt x="5106590" y="671344"/>
                  <a:pt x="5070871" y="735308"/>
                  <a:pt x="5128021" y="813809"/>
                </a:cubicBezTo>
                <a:cubicBezTo>
                  <a:pt x="5167312" y="866143"/>
                  <a:pt x="5124450" y="950459"/>
                  <a:pt x="5092302" y="1014423"/>
                </a:cubicBezTo>
                <a:cubicBezTo>
                  <a:pt x="5063727" y="1066758"/>
                  <a:pt x="5056585" y="1119092"/>
                  <a:pt x="5092302" y="1188871"/>
                </a:cubicBezTo>
                <a:cubicBezTo>
                  <a:pt x="5113734" y="1124907"/>
                  <a:pt x="5131592" y="1075480"/>
                  <a:pt x="5145880" y="1026053"/>
                </a:cubicBezTo>
                <a:cubicBezTo>
                  <a:pt x="5156596" y="985349"/>
                  <a:pt x="5181600" y="962089"/>
                  <a:pt x="5235177" y="964997"/>
                </a:cubicBezTo>
                <a:cubicBezTo>
                  <a:pt x="5263752" y="964997"/>
                  <a:pt x="5303044" y="956275"/>
                  <a:pt x="5317331" y="985349"/>
                </a:cubicBezTo>
                <a:cubicBezTo>
                  <a:pt x="5331618" y="1008608"/>
                  <a:pt x="5317331" y="1040590"/>
                  <a:pt x="5292327" y="1052221"/>
                </a:cubicBezTo>
                <a:cubicBezTo>
                  <a:pt x="5245894" y="1066758"/>
                  <a:pt x="5203031" y="1081295"/>
                  <a:pt x="5199458" y="1130722"/>
                </a:cubicBezTo>
                <a:cubicBezTo>
                  <a:pt x="5192315" y="1197593"/>
                  <a:pt x="5220889" y="1159796"/>
                  <a:pt x="5256608" y="1148166"/>
                </a:cubicBezTo>
                <a:cubicBezTo>
                  <a:pt x="5295899" y="1136536"/>
                  <a:pt x="5306616" y="1171426"/>
                  <a:pt x="5299471" y="1194686"/>
                </a:cubicBezTo>
                <a:cubicBezTo>
                  <a:pt x="5267324" y="1281909"/>
                  <a:pt x="5324474" y="1372040"/>
                  <a:pt x="5278039" y="1462171"/>
                </a:cubicBezTo>
                <a:cubicBezTo>
                  <a:pt x="5392339" y="1438912"/>
                  <a:pt x="5442347" y="1389485"/>
                  <a:pt x="5460205" y="1284817"/>
                </a:cubicBezTo>
                <a:cubicBezTo>
                  <a:pt x="5463777" y="1247020"/>
                  <a:pt x="5456634" y="1206315"/>
                  <a:pt x="5488780" y="1171426"/>
                </a:cubicBezTo>
                <a:cubicBezTo>
                  <a:pt x="5502175" y="1156162"/>
                  <a:pt x="5517579" y="1140898"/>
                  <a:pt x="5539513" y="1140353"/>
                </a:cubicBezTo>
                <a:lnTo>
                  <a:pt x="5552720" y="1143022"/>
                </a:lnTo>
                <a:lnTo>
                  <a:pt x="5574208" y="1115811"/>
                </a:lnTo>
                <a:cubicBezTo>
                  <a:pt x="5609034" y="1085646"/>
                  <a:pt x="5659040" y="1068202"/>
                  <a:pt x="5734050" y="1075470"/>
                </a:cubicBezTo>
                <a:cubicBezTo>
                  <a:pt x="5776912" y="1078377"/>
                  <a:pt x="5809058" y="1055118"/>
                  <a:pt x="5798343" y="1020228"/>
                </a:cubicBezTo>
                <a:cubicBezTo>
                  <a:pt x="5776912" y="953357"/>
                  <a:pt x="5837634" y="921375"/>
                  <a:pt x="5884068" y="883578"/>
                </a:cubicBezTo>
                <a:cubicBezTo>
                  <a:pt x="5966221" y="816706"/>
                  <a:pt x="6051947" y="752742"/>
                  <a:pt x="6066234" y="645166"/>
                </a:cubicBezTo>
                <a:cubicBezTo>
                  <a:pt x="6130528" y="665519"/>
                  <a:pt x="6123384" y="700408"/>
                  <a:pt x="6109096" y="732391"/>
                </a:cubicBezTo>
                <a:cubicBezTo>
                  <a:pt x="6073377" y="816706"/>
                  <a:pt x="6034087" y="901023"/>
                  <a:pt x="5998368" y="985338"/>
                </a:cubicBezTo>
                <a:cubicBezTo>
                  <a:pt x="5976937" y="1040581"/>
                  <a:pt x="5944790" y="1095822"/>
                  <a:pt x="5969793" y="1168509"/>
                </a:cubicBezTo>
                <a:cubicBezTo>
                  <a:pt x="6098380" y="1104545"/>
                  <a:pt x="6123384" y="996969"/>
                  <a:pt x="6162674" y="909745"/>
                </a:cubicBezTo>
                <a:cubicBezTo>
                  <a:pt x="6212681" y="802169"/>
                  <a:pt x="6305549" y="738205"/>
                  <a:pt x="6412705" y="659704"/>
                </a:cubicBezTo>
                <a:cubicBezTo>
                  <a:pt x="6441280" y="738205"/>
                  <a:pt x="6362699" y="787632"/>
                  <a:pt x="6366271" y="851596"/>
                </a:cubicBezTo>
                <a:cubicBezTo>
                  <a:pt x="6376987" y="854503"/>
                  <a:pt x="6398418" y="860319"/>
                  <a:pt x="6398418" y="860319"/>
                </a:cubicBezTo>
                <a:cubicBezTo>
                  <a:pt x="6455568" y="755650"/>
                  <a:pt x="6562724" y="709131"/>
                  <a:pt x="6694884" y="691686"/>
                </a:cubicBezTo>
                <a:cubicBezTo>
                  <a:pt x="6762750" y="685871"/>
                  <a:pt x="6784181" y="648074"/>
                  <a:pt x="6816327" y="610277"/>
                </a:cubicBezTo>
                <a:cubicBezTo>
                  <a:pt x="6927056" y="482349"/>
                  <a:pt x="7027068" y="345699"/>
                  <a:pt x="7177087" y="238123"/>
                </a:cubicBezTo>
                <a:cubicBezTo>
                  <a:pt x="7159228" y="363144"/>
                  <a:pt x="7059215" y="461997"/>
                  <a:pt x="7016353" y="592833"/>
                </a:cubicBezTo>
                <a:cubicBezTo>
                  <a:pt x="7180659" y="488164"/>
                  <a:pt x="7266384" y="351513"/>
                  <a:pt x="7366396" y="226493"/>
                </a:cubicBezTo>
                <a:cubicBezTo>
                  <a:pt x="7412830" y="168344"/>
                  <a:pt x="7469981" y="116010"/>
                  <a:pt x="7494984" y="49138"/>
                </a:cubicBezTo>
                <a:cubicBezTo>
                  <a:pt x="7500342" y="31693"/>
                  <a:pt x="7511727" y="4436"/>
                  <a:pt x="7538181" y="484"/>
                </a:cubicBezTo>
                <a:close/>
              </a:path>
            </a:pathLst>
          </a:custGeom>
          <a:solidFill>
            <a:srgbClr val="37B76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08E6696-791F-4401-8BFE-E8F1C1ABBE81}"/>
              </a:ext>
            </a:extLst>
          </p:cNvPr>
          <p:cNvSpPr>
            <a:spLocks noGrp="1"/>
          </p:cNvSpPr>
          <p:nvPr>
            <p:ph type="title"/>
          </p:nvPr>
        </p:nvSpPr>
        <p:spPr>
          <a:xfrm>
            <a:off x="838200" y="365125"/>
            <a:ext cx="10515600" cy="1325563"/>
          </a:xfrm>
        </p:spPr>
        <p:txBody>
          <a:bodyPr>
            <a:normAutofit/>
          </a:bodyPr>
          <a:lstStyle/>
          <a:p>
            <a:pPr algn="ctr"/>
            <a:r>
              <a:rPr lang="en-US" i="0" dirty="0"/>
              <a:t>Objectives</a:t>
            </a:r>
          </a:p>
        </p:txBody>
      </p:sp>
      <p:graphicFrame>
        <p:nvGraphicFramePr>
          <p:cNvPr id="5" name="Content Placeholder 2">
            <a:extLst>
              <a:ext uri="{FF2B5EF4-FFF2-40B4-BE49-F238E27FC236}">
                <a16:creationId xmlns:a16="http://schemas.microsoft.com/office/drawing/2014/main" id="{C9FA27DC-469A-475A-8858-3121853E2337}"/>
              </a:ext>
            </a:extLst>
          </p:cNvPr>
          <p:cNvGraphicFramePr>
            <a:graphicFrameLocks noGrp="1"/>
          </p:cNvGraphicFramePr>
          <p:nvPr>
            <p:ph idx="1"/>
            <p:extLst>
              <p:ext uri="{D42A27DB-BD31-4B8C-83A1-F6EECF244321}">
                <p14:modId xmlns:p14="http://schemas.microsoft.com/office/powerpoint/2010/main" val="3952025748"/>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4557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rgbClr val="37B767"/>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6C541F0-461D-45BB-9FD7-1CFBF098F287}"/>
              </a:ext>
            </a:extLst>
          </p:cNvPr>
          <p:cNvSpPr>
            <a:spLocks noGrp="1"/>
          </p:cNvSpPr>
          <p:nvPr>
            <p:ph type="title"/>
          </p:nvPr>
        </p:nvSpPr>
        <p:spPr>
          <a:xfrm>
            <a:off x="838200" y="713312"/>
            <a:ext cx="3461084" cy="5431376"/>
          </a:xfrm>
        </p:spPr>
        <p:txBody>
          <a:bodyPr>
            <a:normAutofit/>
          </a:bodyPr>
          <a:lstStyle/>
          <a:p>
            <a:r>
              <a:rPr lang="en-US" i="0" dirty="0">
                <a:solidFill>
                  <a:srgbClr val="FFFFFF"/>
                </a:solidFill>
              </a:rPr>
              <a:t>Duties of a clerk in the Accounts office</a:t>
            </a:r>
          </a:p>
        </p:txBody>
      </p:sp>
      <p:sp>
        <p:nvSpPr>
          <p:cNvPr id="3" name="Content Placeholder 2">
            <a:extLst>
              <a:ext uri="{FF2B5EF4-FFF2-40B4-BE49-F238E27FC236}">
                <a16:creationId xmlns:a16="http://schemas.microsoft.com/office/drawing/2014/main" id="{0B577B84-072A-4980-A17F-DD3537279C7F}"/>
              </a:ext>
            </a:extLst>
          </p:cNvPr>
          <p:cNvSpPr>
            <a:spLocks noGrp="1"/>
          </p:cNvSpPr>
          <p:nvPr>
            <p:ph idx="1"/>
          </p:nvPr>
        </p:nvSpPr>
        <p:spPr>
          <a:xfrm>
            <a:off x="6095999" y="713313"/>
            <a:ext cx="5257801" cy="5431376"/>
          </a:xfrm>
        </p:spPr>
        <p:txBody>
          <a:bodyPr vert="horz" lIns="91440" tIns="45720" rIns="91440" bIns="45720" rtlCol="0" anchor="ctr">
            <a:normAutofit/>
          </a:bodyPr>
          <a:lstStyle/>
          <a:p>
            <a:r>
              <a:rPr lang="en-US" sz="2000"/>
              <a:t>Preparing payroll</a:t>
            </a:r>
          </a:p>
          <a:p>
            <a:r>
              <a:rPr lang="en-US" sz="2000"/>
              <a:t>Writing cheques</a:t>
            </a:r>
          </a:p>
          <a:p>
            <a:r>
              <a:rPr lang="en-US" sz="2000"/>
              <a:t>Reconciling accounts</a:t>
            </a:r>
          </a:p>
          <a:p>
            <a:r>
              <a:rPr lang="en-US" sz="2000"/>
              <a:t>Making ledger entries</a:t>
            </a:r>
          </a:p>
          <a:p>
            <a:r>
              <a:rPr lang="en-US" sz="2000"/>
              <a:t>Preparing statement of accounts</a:t>
            </a:r>
          </a:p>
          <a:p>
            <a:r>
              <a:rPr lang="en-US" sz="2000"/>
              <a:t>Writing up the cash book</a:t>
            </a:r>
          </a:p>
          <a:p>
            <a:r>
              <a:rPr lang="en-US" sz="2000"/>
              <a:t>Preparing final accounts</a:t>
            </a:r>
          </a:p>
        </p:txBody>
      </p:sp>
    </p:spTree>
    <p:extLst>
      <p:ext uri="{BB962C8B-B14F-4D97-AF65-F5344CB8AC3E}">
        <p14:creationId xmlns:p14="http://schemas.microsoft.com/office/powerpoint/2010/main" val="3231476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F9E930-2B96-4187-8AEC-EA74030B1740}"/>
              </a:ext>
            </a:extLst>
          </p:cNvPr>
          <p:cNvSpPr>
            <a:spLocks noGrp="1"/>
          </p:cNvSpPr>
          <p:nvPr>
            <p:ph type="title"/>
          </p:nvPr>
        </p:nvSpPr>
        <p:spPr>
          <a:xfrm>
            <a:off x="838201" y="365125"/>
            <a:ext cx="3816095" cy="1807305"/>
          </a:xfrm>
        </p:spPr>
        <p:txBody>
          <a:bodyPr>
            <a:normAutofit/>
          </a:bodyPr>
          <a:lstStyle/>
          <a:p>
            <a:r>
              <a:rPr lang="en-US" sz="3100" i="0"/>
              <a:t>Duties and Responsibilities of the Accounts Clerk</a:t>
            </a:r>
          </a:p>
        </p:txBody>
      </p:sp>
      <p:sp>
        <p:nvSpPr>
          <p:cNvPr id="3" name="Content Placeholder 2">
            <a:extLst>
              <a:ext uri="{FF2B5EF4-FFF2-40B4-BE49-F238E27FC236}">
                <a16:creationId xmlns:a16="http://schemas.microsoft.com/office/drawing/2014/main" id="{C849C0A5-B80B-4C2F-8DD9-04EFB212921B}"/>
              </a:ext>
            </a:extLst>
          </p:cNvPr>
          <p:cNvSpPr>
            <a:spLocks noGrp="1"/>
          </p:cNvSpPr>
          <p:nvPr>
            <p:ph idx="1"/>
          </p:nvPr>
        </p:nvSpPr>
        <p:spPr>
          <a:xfrm>
            <a:off x="838201" y="2333297"/>
            <a:ext cx="3816096" cy="3843666"/>
          </a:xfrm>
        </p:spPr>
        <p:txBody>
          <a:bodyPr vert="horz" lIns="91440" tIns="45720" rIns="91440" bIns="45720" rtlCol="0" anchor="t">
            <a:noAutofit/>
          </a:bodyPr>
          <a:lstStyle/>
          <a:p>
            <a:pPr marL="0" indent="0">
              <a:buNone/>
            </a:pPr>
            <a:r>
              <a:rPr lang="en-US" dirty="0"/>
              <a:t>The accounts clerk will report directly to the accountant and is expected to perform and carryout his/her duties and responsibilities effectively and efficiently.</a:t>
            </a:r>
          </a:p>
        </p:txBody>
      </p:sp>
      <p:pic>
        <p:nvPicPr>
          <p:cNvPr id="4" name="Picture 4" descr="A person sitting at a table using a computer&#10;&#10;Description generated with very high confidence">
            <a:extLst>
              <a:ext uri="{FF2B5EF4-FFF2-40B4-BE49-F238E27FC236}">
                <a16:creationId xmlns:a16="http://schemas.microsoft.com/office/drawing/2014/main" id="{B44CB008-74DB-4251-A7BD-39F6BA33679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6868" r="31843"/>
          <a:stretch/>
        </p:blipFill>
        <p:spPr>
          <a:xfrm>
            <a:off x="4726728" y="10"/>
            <a:ext cx="747238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p:spPr>
      </p:pic>
      <p:sp>
        <p:nvSpPr>
          <p:cNvPr id="7" name="TextBox 6">
            <a:extLst>
              <a:ext uri="{FF2B5EF4-FFF2-40B4-BE49-F238E27FC236}">
                <a16:creationId xmlns:a16="http://schemas.microsoft.com/office/drawing/2014/main" id="{3ADE0ED4-6B95-4880-9214-102FC37518A3}"/>
              </a:ext>
            </a:extLst>
          </p:cNvPr>
          <p:cNvSpPr txBox="1"/>
          <p:nvPr/>
        </p:nvSpPr>
        <p:spPr>
          <a:xfrm>
            <a:off x="9066509" y="6627158"/>
            <a:ext cx="3378631" cy="230832"/>
          </a:xfrm>
          <a:prstGeom prst="rect">
            <a:avLst/>
          </a:prstGeom>
          <a:noFill/>
        </p:spPr>
        <p:txBody>
          <a:bodyPr wrap="square" rtlCol="0">
            <a:spAutoFit/>
          </a:bodyPr>
          <a:lstStyle/>
          <a:p>
            <a:r>
              <a:rPr lang="en-TT" sz="900">
                <a:hlinkClick r:id="rId3" tooltip="https://www.mynextmove.org/profile/summary/43-3031.00"/>
              </a:rPr>
              <a:t>This Photo</a:t>
            </a:r>
            <a:r>
              <a:rPr lang="en-TT" sz="900"/>
              <a:t> by Unknown Author is licensed under </a:t>
            </a:r>
            <a:r>
              <a:rPr lang="en-TT" sz="900">
                <a:hlinkClick r:id="rId4" tooltip="https://creativecommons.org/licenses/by/3.0/"/>
              </a:rPr>
              <a:t>CC BY</a:t>
            </a:r>
            <a:endParaRPr lang="en-TT" sz="900"/>
          </a:p>
        </p:txBody>
      </p:sp>
    </p:spTree>
    <p:extLst>
      <p:ext uri="{BB962C8B-B14F-4D97-AF65-F5344CB8AC3E}">
        <p14:creationId xmlns:p14="http://schemas.microsoft.com/office/powerpoint/2010/main" val="2570224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CCC13-C196-4ADD-9BE1-35E0AD8187C4}"/>
              </a:ext>
            </a:extLst>
          </p:cNvPr>
          <p:cNvSpPr>
            <a:spLocks noGrp="1"/>
          </p:cNvSpPr>
          <p:nvPr>
            <p:ph type="title"/>
          </p:nvPr>
        </p:nvSpPr>
        <p:spPr/>
        <p:txBody>
          <a:bodyPr/>
          <a:lstStyle/>
          <a:p>
            <a:r>
              <a:rPr lang="en-US" i="0" dirty="0">
                <a:latin typeface="Elephant"/>
                <a:cs typeface="Myanmar Text"/>
              </a:rPr>
              <a:t>Let's explore the duties and responsibilities of </a:t>
            </a:r>
            <a:r>
              <a:rPr lang="en-US" i="0">
                <a:latin typeface="Elephant"/>
                <a:cs typeface="Myanmar Text"/>
              </a:rPr>
              <a:t>the accounts clerk!</a:t>
            </a:r>
            <a:endParaRPr lang="en-US" i="0" dirty="0">
              <a:latin typeface="Elephant"/>
              <a:cs typeface="Myanmar Text"/>
            </a:endParaRPr>
          </a:p>
        </p:txBody>
      </p:sp>
    </p:spTree>
    <p:extLst>
      <p:ext uri="{BB962C8B-B14F-4D97-AF65-F5344CB8AC3E}">
        <p14:creationId xmlns:p14="http://schemas.microsoft.com/office/powerpoint/2010/main" val="3109047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B523F7-11AA-4CB4-8EBE-2D56F715D12F}"/>
              </a:ext>
            </a:extLst>
          </p:cNvPr>
          <p:cNvSpPr>
            <a:spLocks noGrp="1"/>
          </p:cNvSpPr>
          <p:nvPr>
            <p:ph type="title"/>
          </p:nvPr>
        </p:nvSpPr>
        <p:spPr>
          <a:xfrm>
            <a:off x="838201" y="365125"/>
            <a:ext cx="5251316" cy="1807305"/>
          </a:xfrm>
        </p:spPr>
        <p:txBody>
          <a:bodyPr>
            <a:normAutofit/>
          </a:bodyPr>
          <a:lstStyle/>
          <a:p>
            <a:r>
              <a:rPr lang="en-US" i="0" dirty="0">
                <a:latin typeface="Elephant"/>
                <a:cs typeface="Myanmar Text"/>
              </a:rPr>
              <a:t>Preparation of Payroll</a:t>
            </a:r>
          </a:p>
        </p:txBody>
      </p:sp>
      <p:sp>
        <p:nvSpPr>
          <p:cNvPr id="3" name="Content Placeholder 2">
            <a:extLst>
              <a:ext uri="{FF2B5EF4-FFF2-40B4-BE49-F238E27FC236}">
                <a16:creationId xmlns:a16="http://schemas.microsoft.com/office/drawing/2014/main" id="{F12B3EB7-F518-488F-965A-6422C8A70B06}"/>
              </a:ext>
            </a:extLst>
          </p:cNvPr>
          <p:cNvSpPr>
            <a:spLocks noGrp="1"/>
          </p:cNvSpPr>
          <p:nvPr>
            <p:ph idx="1"/>
          </p:nvPr>
        </p:nvSpPr>
        <p:spPr>
          <a:xfrm>
            <a:off x="838200" y="2333297"/>
            <a:ext cx="4619621" cy="3843666"/>
          </a:xfrm>
        </p:spPr>
        <p:txBody>
          <a:bodyPr vert="horz" lIns="91440" tIns="45720" rIns="91440" bIns="45720" rtlCol="0" anchor="t">
            <a:normAutofit fontScale="85000" lnSpcReduction="10000"/>
          </a:bodyPr>
          <a:lstStyle/>
          <a:p>
            <a:r>
              <a:rPr lang="en-US"/>
              <a:t>The accounts clerk is responsible for payroll records including the calculation of wages and salaries and deductions such as National Insurance and Pay As You Earn (PAYE).  </a:t>
            </a:r>
          </a:p>
          <a:p>
            <a:r>
              <a:rPr lang="en-US"/>
              <a:t>We will explore preparation of the payroll in greater detail in the next lesson.</a:t>
            </a:r>
          </a:p>
        </p:txBody>
      </p:sp>
      <p:pic>
        <p:nvPicPr>
          <p:cNvPr id="4" name="Picture 4" descr="A close up of a piece of paper&#10;&#10;Description generated with high confidence">
            <a:extLst>
              <a:ext uri="{FF2B5EF4-FFF2-40B4-BE49-F238E27FC236}">
                <a16:creationId xmlns:a16="http://schemas.microsoft.com/office/drawing/2014/main" id="{EFCCC2F8-3EAE-4ACD-B0D0-3DE99490A15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2662" r="1843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33966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ED08DF0-7D3D-4E12-A72B-FF7E79C480F3}"/>
              </a:ext>
            </a:extLst>
          </p:cNvPr>
          <p:cNvSpPr>
            <a:spLocks noGrp="1"/>
          </p:cNvSpPr>
          <p:nvPr>
            <p:ph type="title"/>
          </p:nvPr>
        </p:nvSpPr>
        <p:spPr>
          <a:xfrm>
            <a:off x="838201" y="643467"/>
            <a:ext cx="3888526" cy="1800526"/>
          </a:xfrm>
        </p:spPr>
        <p:txBody>
          <a:bodyPr>
            <a:normAutofit/>
          </a:bodyPr>
          <a:lstStyle/>
          <a:p>
            <a:r>
              <a:rPr lang="en-US" i="0" dirty="0"/>
              <a:t>Preparation of Cheques</a:t>
            </a:r>
          </a:p>
        </p:txBody>
      </p:sp>
      <p:sp>
        <p:nvSpPr>
          <p:cNvPr id="3" name="Content Placeholder 2">
            <a:extLst>
              <a:ext uri="{FF2B5EF4-FFF2-40B4-BE49-F238E27FC236}">
                <a16:creationId xmlns:a16="http://schemas.microsoft.com/office/drawing/2014/main" id="{72C4E006-7A5C-4306-9761-D7DE05BD8B7F}"/>
              </a:ext>
            </a:extLst>
          </p:cNvPr>
          <p:cNvSpPr>
            <a:spLocks noGrp="1"/>
          </p:cNvSpPr>
          <p:nvPr>
            <p:ph idx="1"/>
          </p:nvPr>
        </p:nvSpPr>
        <p:spPr>
          <a:xfrm>
            <a:off x="838201" y="2623381"/>
            <a:ext cx="4463622" cy="3553581"/>
          </a:xfrm>
        </p:spPr>
        <p:txBody>
          <a:bodyPr vert="horz" lIns="91440" tIns="45720" rIns="91440" bIns="45720" rtlCol="0" anchor="t">
            <a:normAutofit fontScale="92500" lnSpcReduction="10000"/>
          </a:bodyPr>
          <a:lstStyle/>
          <a:p>
            <a:r>
              <a:rPr lang="en-US" sz="2400"/>
              <a:t>The accounts clerk is responsible for preparing cheques payable to suppliers, employees or other service providers.  </a:t>
            </a:r>
          </a:p>
          <a:p>
            <a:r>
              <a:rPr lang="en-US" sz="2400"/>
              <a:t>These are then presented to the accountant or personnel authorized to sign.  </a:t>
            </a:r>
          </a:p>
          <a:p>
            <a:r>
              <a:rPr lang="en-US" sz="2400"/>
              <a:t>Cheques will be examined in greater detail in lesson three.</a:t>
            </a:r>
          </a:p>
        </p:txBody>
      </p:sp>
      <p:pic>
        <p:nvPicPr>
          <p:cNvPr id="4" name="Picture 4" descr="A screenshot of a cell phone&#10;&#10;Description generated with very high confidence">
            <a:extLst>
              <a:ext uri="{FF2B5EF4-FFF2-40B4-BE49-F238E27FC236}">
                <a16:creationId xmlns:a16="http://schemas.microsoft.com/office/drawing/2014/main" id="{D5A45F09-0F23-4A54-B2B3-577175B15A5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524684" y="2273667"/>
            <a:ext cx="5354528" cy="2310257"/>
          </a:xfrm>
          <a:prstGeom prst="rect">
            <a:avLst/>
          </a:prstGeom>
        </p:spPr>
      </p:pic>
      <p:sp>
        <p:nvSpPr>
          <p:cNvPr id="7" name="TextBox 6">
            <a:extLst>
              <a:ext uri="{FF2B5EF4-FFF2-40B4-BE49-F238E27FC236}">
                <a16:creationId xmlns:a16="http://schemas.microsoft.com/office/drawing/2014/main" id="{0BAFE33D-5226-42F5-A981-8BE6E7F974C4}"/>
              </a:ext>
            </a:extLst>
          </p:cNvPr>
          <p:cNvSpPr txBox="1"/>
          <p:nvPr/>
        </p:nvSpPr>
        <p:spPr>
          <a:xfrm>
            <a:off x="6524684" y="4583924"/>
            <a:ext cx="3642204" cy="230832"/>
          </a:xfrm>
          <a:prstGeom prst="rect">
            <a:avLst/>
          </a:prstGeom>
          <a:noFill/>
        </p:spPr>
        <p:txBody>
          <a:bodyPr wrap="square" rtlCol="0">
            <a:spAutoFit/>
          </a:bodyPr>
          <a:lstStyle/>
          <a:p>
            <a:r>
              <a:rPr lang="en-TT" sz="900" dirty="0">
                <a:hlinkClick r:id="rId3" tooltip="https://en.wikipedia.org/wiki/Cheque"/>
              </a:rPr>
              <a:t>This Photo</a:t>
            </a:r>
            <a:r>
              <a:rPr lang="en-TT" sz="900" dirty="0"/>
              <a:t> by Unknown Author is licensed under </a:t>
            </a:r>
            <a:r>
              <a:rPr lang="en-TT" sz="900" dirty="0">
                <a:hlinkClick r:id="rId4" tooltip="https://creativecommons.org/licenses/by-sa/3.0/"/>
              </a:rPr>
              <a:t>CC BY-SA</a:t>
            </a:r>
            <a:endParaRPr lang="en-TT" sz="900" dirty="0"/>
          </a:p>
        </p:txBody>
      </p:sp>
    </p:spTree>
    <p:extLst>
      <p:ext uri="{BB962C8B-B14F-4D97-AF65-F5344CB8AC3E}">
        <p14:creationId xmlns:p14="http://schemas.microsoft.com/office/powerpoint/2010/main" val="3621275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AE33DA2-75F2-447E-9950-8DF0ACC2CCF0}"/>
              </a:ext>
            </a:extLst>
          </p:cNvPr>
          <p:cNvSpPr>
            <a:spLocks noGrp="1"/>
          </p:cNvSpPr>
          <p:nvPr>
            <p:ph type="title"/>
          </p:nvPr>
        </p:nvSpPr>
        <p:spPr>
          <a:xfrm>
            <a:off x="838201" y="643467"/>
            <a:ext cx="6519582" cy="1800526"/>
          </a:xfrm>
        </p:spPr>
        <p:txBody>
          <a:bodyPr>
            <a:normAutofit/>
          </a:bodyPr>
          <a:lstStyle/>
          <a:p>
            <a:r>
              <a:rPr lang="en-US" i="0"/>
              <a:t>Reconciling Accounts</a:t>
            </a:r>
            <a:endParaRPr lang="en-US" i="0" dirty="0"/>
          </a:p>
        </p:txBody>
      </p:sp>
      <p:sp>
        <p:nvSpPr>
          <p:cNvPr id="3" name="Content Placeholder 2">
            <a:extLst>
              <a:ext uri="{FF2B5EF4-FFF2-40B4-BE49-F238E27FC236}">
                <a16:creationId xmlns:a16="http://schemas.microsoft.com/office/drawing/2014/main" id="{9EEFC5B8-B0B7-4BEA-A389-2F30CA2F03A8}"/>
              </a:ext>
            </a:extLst>
          </p:cNvPr>
          <p:cNvSpPr>
            <a:spLocks noGrp="1"/>
          </p:cNvSpPr>
          <p:nvPr>
            <p:ph idx="1"/>
          </p:nvPr>
        </p:nvSpPr>
        <p:spPr>
          <a:xfrm>
            <a:off x="651296" y="2048287"/>
            <a:ext cx="4894942" cy="4128675"/>
          </a:xfrm>
        </p:spPr>
        <p:txBody>
          <a:bodyPr vert="horz" lIns="91440" tIns="45720" rIns="91440" bIns="45720" rtlCol="0" anchor="t">
            <a:normAutofit/>
          </a:bodyPr>
          <a:lstStyle/>
          <a:p>
            <a:r>
              <a:rPr lang="en-US" sz="2400"/>
              <a:t>At the end of the accounting period, whether monthly, quarterly or yearly, there might be some disparity in accounting records as a result of adjusting entries.  </a:t>
            </a:r>
          </a:p>
          <a:p>
            <a:r>
              <a:rPr lang="en-US" sz="2400"/>
              <a:t>It is the responsibility of the accounts clerk to reconcile all outstanding accounts.</a:t>
            </a:r>
          </a:p>
        </p:txBody>
      </p:sp>
      <p:pic>
        <p:nvPicPr>
          <p:cNvPr id="4" name="Picture 4" descr="A close up of a logo&#10;&#10;Description generated with high confidence">
            <a:extLst>
              <a:ext uri="{FF2B5EF4-FFF2-40B4-BE49-F238E27FC236}">
                <a16:creationId xmlns:a16="http://schemas.microsoft.com/office/drawing/2014/main" id="{AB58D73B-7758-4A51-B0BE-1A12A3523A8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309024" y="1829412"/>
            <a:ext cx="5469547" cy="3400047"/>
          </a:xfrm>
          <a:prstGeom prst="rect">
            <a:avLst/>
          </a:prstGeom>
        </p:spPr>
      </p:pic>
    </p:spTree>
    <p:extLst>
      <p:ext uri="{BB962C8B-B14F-4D97-AF65-F5344CB8AC3E}">
        <p14:creationId xmlns:p14="http://schemas.microsoft.com/office/powerpoint/2010/main" val="2970240515"/>
      </p:ext>
    </p:extLst>
  </p:cSld>
  <p:clrMapOvr>
    <a:masterClrMapping/>
  </p:clrMapOvr>
</p:sld>
</file>

<file path=ppt/theme/theme1.xml><?xml version="1.0" encoding="utf-8"?>
<a:theme xmlns:a="http://schemas.openxmlformats.org/drawingml/2006/main" name="BrushVTI">
  <a:themeElements>
    <a:clrScheme name="AnalogousFromDarkSeedLeftStep">
      <a:dk1>
        <a:srgbClr val="000000"/>
      </a:dk1>
      <a:lt1>
        <a:srgbClr val="FFFFFF"/>
      </a:lt1>
      <a:dk2>
        <a:srgbClr val="3D3522"/>
      </a:dk2>
      <a:lt2>
        <a:srgbClr val="E8E2E6"/>
      </a:lt2>
      <a:accent1>
        <a:srgbClr val="37B767"/>
      </a:accent1>
      <a:accent2>
        <a:srgbClr val="31B72B"/>
      </a:accent2>
      <a:accent3>
        <a:srgbClr val="6FB236"/>
      </a:accent3>
      <a:accent4>
        <a:srgbClr val="9AAA28"/>
      </a:accent4>
      <a:accent5>
        <a:srgbClr val="C49C3B"/>
      </a:accent5>
      <a:accent6>
        <a:srgbClr val="BF572D"/>
      </a:accent6>
      <a:hlink>
        <a:srgbClr val="8F822F"/>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1</TotalTime>
  <Words>1220</Words>
  <Application>Microsoft Office PowerPoint</Application>
  <PresentationFormat>Widescreen</PresentationFormat>
  <Paragraphs>106</Paragraphs>
  <Slides>22</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Century Gothic</vt:lpstr>
      <vt:lpstr>Elephant</vt:lpstr>
      <vt:lpstr>BrushVTI</vt:lpstr>
      <vt:lpstr>CSEC OFFICE ADMINISTRATION</vt:lpstr>
      <vt:lpstr>Let's Review Lesson 1</vt:lpstr>
      <vt:lpstr>Objectives</vt:lpstr>
      <vt:lpstr>Duties of a clerk in the Accounts office</vt:lpstr>
      <vt:lpstr>Duties and Responsibilities of the Accounts Clerk</vt:lpstr>
      <vt:lpstr>Let's explore the duties and responsibilities of the accounts clerk!</vt:lpstr>
      <vt:lpstr>Preparation of Payroll</vt:lpstr>
      <vt:lpstr>Preparation of Cheques</vt:lpstr>
      <vt:lpstr>Reconciling Accounts</vt:lpstr>
      <vt:lpstr>Making Ledger Entries</vt:lpstr>
      <vt:lpstr>Preparing Statements of Account</vt:lpstr>
      <vt:lpstr>Writing Up The Cash Book</vt:lpstr>
      <vt:lpstr>Preparing Final Accounts</vt:lpstr>
      <vt:lpstr>Liaising with other Departments</vt:lpstr>
      <vt:lpstr>Relationship between Accounts and other Departments</vt:lpstr>
      <vt:lpstr>Attributes of a Clerk in the Accounts Office</vt:lpstr>
      <vt:lpstr>Working in the Accounts Office</vt:lpstr>
      <vt:lpstr>Attributes of the Accounts Clerk</vt:lpstr>
      <vt:lpstr>Exploring the Job of an  Accounts Clerk</vt:lpstr>
      <vt:lpstr>That video was interesting!  Use the answer key to review your answers!</vt:lpstr>
      <vt:lpstr>Let's Review Lesson 2</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CSEC OFFICE ADMINISTRATION</dc:title>
  <dc:creator>Roxanne Phillip</dc:creator>
  <cp:lastModifiedBy>Roxanne Phillip</cp:lastModifiedBy>
  <cp:revision>2</cp:revision>
  <dcterms:created xsi:type="dcterms:W3CDTF">2020-05-08T02:09:20Z</dcterms:created>
  <dcterms:modified xsi:type="dcterms:W3CDTF">2020-05-17T21:27:20Z</dcterms:modified>
</cp:coreProperties>
</file>