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68" r:id="rId4"/>
  </p:sldMasterIdLst>
  <p:notesMasterIdLst>
    <p:notesMasterId r:id="rId81"/>
  </p:notesMasterIdLst>
  <p:handoutMasterIdLst>
    <p:handoutMasterId r:id="rId82"/>
  </p:handoutMasterIdLst>
  <p:sldIdLst>
    <p:sldId id="644" r:id="rId5"/>
    <p:sldId id="645" r:id="rId6"/>
    <p:sldId id="440" r:id="rId7"/>
    <p:sldId id="656" r:id="rId8"/>
    <p:sldId id="476" r:id="rId9"/>
    <p:sldId id="657" r:id="rId10"/>
    <p:sldId id="449" r:id="rId11"/>
    <p:sldId id="658" r:id="rId12"/>
    <p:sldId id="441" r:id="rId13"/>
    <p:sldId id="442" r:id="rId14"/>
    <p:sldId id="659" r:id="rId15"/>
    <p:sldId id="371" r:id="rId16"/>
    <p:sldId id="682" r:id="rId17"/>
    <p:sldId id="661" r:id="rId18"/>
    <p:sldId id="663" r:id="rId19"/>
    <p:sldId id="720" r:id="rId20"/>
    <p:sldId id="666" r:id="rId21"/>
    <p:sldId id="664" r:id="rId22"/>
    <p:sldId id="295" r:id="rId23"/>
    <p:sldId id="668" r:id="rId24"/>
    <p:sldId id="672" r:id="rId25"/>
    <p:sldId id="669" r:id="rId26"/>
    <p:sldId id="671" r:id="rId27"/>
    <p:sldId id="670" r:id="rId28"/>
    <p:sldId id="635" r:id="rId29"/>
    <p:sldId id="636" r:id="rId30"/>
    <p:sldId id="637" r:id="rId31"/>
    <p:sldId id="675" r:id="rId32"/>
    <p:sldId id="651" r:id="rId33"/>
    <p:sldId id="676" r:id="rId34"/>
    <p:sldId id="677" r:id="rId35"/>
    <p:sldId id="678" r:id="rId36"/>
    <p:sldId id="679" r:id="rId37"/>
    <p:sldId id="680" r:id="rId38"/>
    <p:sldId id="684" r:id="rId39"/>
    <p:sldId id="674" r:id="rId40"/>
    <p:sldId id="685" r:id="rId41"/>
    <p:sldId id="647" r:id="rId42"/>
    <p:sldId id="648" r:id="rId43"/>
    <p:sldId id="452" r:id="rId44"/>
    <p:sldId id="561" r:id="rId45"/>
    <p:sldId id="688" r:id="rId46"/>
    <p:sldId id="690" r:id="rId47"/>
    <p:sldId id="689" r:id="rId48"/>
    <p:sldId id="686" r:id="rId49"/>
    <p:sldId id="687" r:id="rId50"/>
    <p:sldId id="562" r:id="rId51"/>
    <p:sldId id="616" r:id="rId52"/>
    <p:sldId id="699" r:id="rId53"/>
    <p:sldId id="691" r:id="rId54"/>
    <p:sldId id="276" r:id="rId55"/>
    <p:sldId id="721" r:id="rId56"/>
    <p:sldId id="692" r:id="rId57"/>
    <p:sldId id="693" r:id="rId58"/>
    <p:sldId id="695" r:id="rId59"/>
    <p:sldId id="697" r:id="rId60"/>
    <p:sldId id="698" r:id="rId61"/>
    <p:sldId id="700" r:id="rId62"/>
    <p:sldId id="703" r:id="rId63"/>
    <p:sldId id="702" r:id="rId64"/>
    <p:sldId id="704" r:id="rId65"/>
    <p:sldId id="705" r:id="rId66"/>
    <p:sldId id="711" r:id="rId67"/>
    <p:sldId id="712" r:id="rId68"/>
    <p:sldId id="707" r:id="rId69"/>
    <p:sldId id="719" r:id="rId70"/>
    <p:sldId id="708" r:id="rId71"/>
    <p:sldId id="709" r:id="rId72"/>
    <p:sldId id="710" r:id="rId73"/>
    <p:sldId id="713" r:id="rId74"/>
    <p:sldId id="714" r:id="rId75"/>
    <p:sldId id="715" r:id="rId76"/>
    <p:sldId id="716" r:id="rId77"/>
    <p:sldId id="717" r:id="rId78"/>
    <p:sldId id="718" r:id="rId79"/>
    <p:sldId id="643" r:id="rId80"/>
  </p:sldIdLst>
  <p:sldSz cx="12192000" cy="6858000"/>
  <p:notesSz cx="71024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99"/>
    <a:srgbClr val="CCFFFF"/>
    <a:srgbClr val="CC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D6996-ACBB-4401-93E0-25FF25C003B5}" v="224" dt="2020-03-27T01:46:13.206"/>
    <p1510:client id="{D3671746-36C7-538C-636E-754A294A8E71}" v="29" dt="2020-03-27T00:57:10.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ifa Mohammed" userId="S::zanifa.mohammed@moe.gov.tt::4b451166-80f3-468c-a853-4d4a8effbafb" providerId="AD" clId="Web-{D3671746-36C7-538C-636E-754A294A8E71}"/>
    <pc:docChg chg="modSld">
      <pc:chgData name="Zanifa Mohammed" userId="S::zanifa.mohammed@moe.gov.tt::4b451166-80f3-468c-a853-4d4a8effbafb" providerId="AD" clId="Web-{D3671746-36C7-538C-636E-754A294A8E71}" dt="2020-03-27T00:57:10.247" v="28" actId="20577"/>
      <pc:docMkLst>
        <pc:docMk/>
      </pc:docMkLst>
      <pc:sldChg chg="modSp">
        <pc:chgData name="Zanifa Mohammed" userId="S::zanifa.mohammed@moe.gov.tt::4b451166-80f3-468c-a853-4d4a8effbafb" providerId="AD" clId="Web-{D3671746-36C7-538C-636E-754A294A8E71}" dt="2020-03-27T00:57:10.247" v="28" actId="20577"/>
        <pc:sldMkLst>
          <pc:docMk/>
          <pc:sldMk cId="3602015392" sldId="658"/>
        </pc:sldMkLst>
        <pc:spChg chg="mod">
          <ac:chgData name="Zanifa Mohammed" userId="S::zanifa.mohammed@moe.gov.tt::4b451166-80f3-468c-a853-4d4a8effbafb" providerId="AD" clId="Web-{D3671746-36C7-538C-636E-754A294A8E71}" dt="2020-03-27T00:57:10.247" v="28" actId="20577"/>
          <ac:spMkLst>
            <pc:docMk/>
            <pc:sldMk cId="3602015392" sldId="658"/>
            <ac:spMk id="5" creationId="{51410388-8D47-48E2-929E-34686D0AB322}"/>
          </ac:spMkLst>
        </pc:spChg>
      </pc:sldChg>
    </pc:docChg>
  </pc:docChgLst>
  <pc:docChgLst>
    <pc:chgData name="Gillian" userId="404f1874-de40-43b4-bdcb-594583818c34" providerId="ADAL" clId="{9AAD6996-ACBB-4401-93E0-25FF25C003B5}"/>
    <pc:docChg chg="custSel modSld">
      <pc:chgData name="Gillian" userId="404f1874-de40-43b4-bdcb-594583818c34" providerId="ADAL" clId="{9AAD6996-ACBB-4401-93E0-25FF25C003B5}" dt="2020-03-27T01:46:13.206" v="223" actId="1076"/>
      <pc:docMkLst>
        <pc:docMk/>
      </pc:docMkLst>
      <pc:sldChg chg="modSp">
        <pc:chgData name="Gillian" userId="404f1874-de40-43b4-bdcb-594583818c34" providerId="ADAL" clId="{9AAD6996-ACBB-4401-93E0-25FF25C003B5}" dt="2020-03-27T01:32:27.621" v="174" actId="404"/>
        <pc:sldMkLst>
          <pc:docMk/>
          <pc:sldMk cId="3952276272" sldId="276"/>
        </pc:sldMkLst>
        <pc:graphicFrameChg chg="mod">
          <ac:chgData name="Gillian" userId="404f1874-de40-43b4-bdcb-594583818c34" providerId="ADAL" clId="{9AAD6996-ACBB-4401-93E0-25FF25C003B5}" dt="2020-03-27T01:32:27.621" v="174" actId="404"/>
          <ac:graphicFrameMkLst>
            <pc:docMk/>
            <pc:sldMk cId="3952276272" sldId="276"/>
            <ac:graphicFrameMk id="5" creationId="{00000000-0000-0000-0000-000000000000}"/>
          </ac:graphicFrameMkLst>
        </pc:graphicFrameChg>
      </pc:sldChg>
      <pc:sldChg chg="modSp">
        <pc:chgData name="Gillian" userId="404f1874-de40-43b4-bdcb-594583818c34" providerId="ADAL" clId="{9AAD6996-ACBB-4401-93E0-25FF25C003B5}" dt="2020-03-27T01:12:38.583" v="36" actId="6549"/>
        <pc:sldMkLst>
          <pc:docMk/>
          <pc:sldMk cId="3817871994" sldId="295"/>
        </pc:sldMkLst>
        <pc:spChg chg="mod">
          <ac:chgData name="Gillian" userId="404f1874-de40-43b4-bdcb-594583818c34" providerId="ADAL" clId="{9AAD6996-ACBB-4401-93E0-25FF25C003B5}" dt="2020-03-27T01:12:38.583" v="36" actId="6549"/>
          <ac:spMkLst>
            <pc:docMk/>
            <pc:sldMk cId="3817871994" sldId="295"/>
            <ac:spMk id="17" creationId="{00000000-0000-0000-0000-000000000000}"/>
          </ac:spMkLst>
        </pc:spChg>
      </pc:sldChg>
      <pc:sldChg chg="modSp">
        <pc:chgData name="Gillian" userId="404f1874-de40-43b4-bdcb-594583818c34" providerId="ADAL" clId="{9AAD6996-ACBB-4401-93E0-25FF25C003B5}" dt="2020-03-27T01:01:20.437" v="26" actId="6549"/>
        <pc:sldMkLst>
          <pc:docMk/>
          <pc:sldMk cId="726816766" sldId="442"/>
        </pc:sldMkLst>
        <pc:spChg chg="mod">
          <ac:chgData name="Gillian" userId="404f1874-de40-43b4-bdcb-594583818c34" providerId="ADAL" clId="{9AAD6996-ACBB-4401-93E0-25FF25C003B5}" dt="2020-03-27T01:01:20.437" v="26" actId="6549"/>
          <ac:spMkLst>
            <pc:docMk/>
            <pc:sldMk cId="726816766" sldId="442"/>
            <ac:spMk id="3" creationId="{00000000-0000-0000-0000-000000000000}"/>
          </ac:spMkLst>
        </pc:spChg>
      </pc:sldChg>
      <pc:sldChg chg="modSp">
        <pc:chgData name="Gillian" userId="404f1874-de40-43b4-bdcb-594583818c34" providerId="ADAL" clId="{9AAD6996-ACBB-4401-93E0-25FF25C003B5}" dt="2020-03-27T01:22:10.057" v="51" actId="27636"/>
        <pc:sldMkLst>
          <pc:docMk/>
          <pc:sldMk cId="53623171" sldId="561"/>
        </pc:sldMkLst>
        <pc:spChg chg="mod">
          <ac:chgData name="Gillian" userId="404f1874-de40-43b4-bdcb-594583818c34" providerId="ADAL" clId="{9AAD6996-ACBB-4401-93E0-25FF25C003B5}" dt="2020-03-27T01:22:10.057" v="51" actId="27636"/>
          <ac:spMkLst>
            <pc:docMk/>
            <pc:sldMk cId="53623171" sldId="561"/>
            <ac:spMk id="3" creationId="{1568067E-C023-4009-A143-4C5C1B1E3151}"/>
          </ac:spMkLst>
        </pc:spChg>
      </pc:sldChg>
      <pc:sldChg chg="modSp">
        <pc:chgData name="Gillian" userId="404f1874-de40-43b4-bdcb-594583818c34" providerId="ADAL" clId="{9AAD6996-ACBB-4401-93E0-25FF25C003B5}" dt="2020-03-27T01:15:13.107" v="43" actId="6549"/>
        <pc:sldMkLst>
          <pc:docMk/>
          <pc:sldMk cId="1529826207" sldId="651"/>
        </pc:sldMkLst>
        <pc:spChg chg="mod">
          <ac:chgData name="Gillian" userId="404f1874-de40-43b4-bdcb-594583818c34" providerId="ADAL" clId="{9AAD6996-ACBB-4401-93E0-25FF25C003B5}" dt="2020-03-27T01:15:13.107" v="43" actId="6549"/>
          <ac:spMkLst>
            <pc:docMk/>
            <pc:sldMk cId="1529826207" sldId="651"/>
            <ac:spMk id="17" creationId="{00000000-0000-0000-0000-000000000000}"/>
          </ac:spMkLst>
        </pc:spChg>
      </pc:sldChg>
      <pc:sldChg chg="modSp">
        <pc:chgData name="Gillian" userId="404f1874-de40-43b4-bdcb-594583818c34" providerId="ADAL" clId="{9AAD6996-ACBB-4401-93E0-25FF25C003B5}" dt="2020-03-27T00:57:28.717" v="13" actId="20577"/>
        <pc:sldMkLst>
          <pc:docMk/>
          <pc:sldMk cId="3602015392" sldId="658"/>
        </pc:sldMkLst>
        <pc:spChg chg="mod">
          <ac:chgData name="Gillian" userId="404f1874-de40-43b4-bdcb-594583818c34" providerId="ADAL" clId="{9AAD6996-ACBB-4401-93E0-25FF25C003B5}" dt="2020-03-27T00:57:28.717" v="13" actId="20577"/>
          <ac:spMkLst>
            <pc:docMk/>
            <pc:sldMk cId="3602015392" sldId="658"/>
            <ac:spMk id="5" creationId="{51410388-8D47-48E2-929E-34686D0AB322}"/>
          </ac:spMkLst>
        </pc:spChg>
      </pc:sldChg>
      <pc:sldChg chg="delSp modSp delAnim">
        <pc:chgData name="Gillian" userId="404f1874-de40-43b4-bdcb-594583818c34" providerId="ADAL" clId="{9AAD6996-ACBB-4401-93E0-25FF25C003B5}" dt="2020-03-27T01:04:26.755" v="28" actId="207"/>
        <pc:sldMkLst>
          <pc:docMk/>
          <pc:sldMk cId="1646916760" sldId="659"/>
        </pc:sldMkLst>
        <pc:spChg chg="mod">
          <ac:chgData name="Gillian" userId="404f1874-de40-43b4-bdcb-594583818c34" providerId="ADAL" clId="{9AAD6996-ACBB-4401-93E0-25FF25C003B5}" dt="2020-03-27T01:04:26.755" v="28" actId="207"/>
          <ac:spMkLst>
            <pc:docMk/>
            <pc:sldMk cId="1646916760" sldId="659"/>
            <ac:spMk id="16" creationId="{24694D1B-7193-4240-915D-A9232861952C}"/>
          </ac:spMkLst>
        </pc:spChg>
        <pc:spChg chg="del">
          <ac:chgData name="Gillian" userId="404f1874-de40-43b4-bdcb-594583818c34" providerId="ADAL" clId="{9AAD6996-ACBB-4401-93E0-25FF25C003B5}" dt="2020-03-27T01:04:11.621" v="27" actId="478"/>
          <ac:spMkLst>
            <pc:docMk/>
            <pc:sldMk cId="1646916760" sldId="659"/>
            <ac:spMk id="28" creationId="{7F682323-3727-40AA-A5ED-7382ADE052F9}"/>
          </ac:spMkLst>
        </pc:spChg>
      </pc:sldChg>
      <pc:sldChg chg="modSp">
        <pc:chgData name="Gillian" userId="404f1874-de40-43b4-bdcb-594583818c34" providerId="ADAL" clId="{9AAD6996-ACBB-4401-93E0-25FF25C003B5}" dt="2020-03-27T01:09:56.239" v="29" actId="1076"/>
        <pc:sldMkLst>
          <pc:docMk/>
          <pc:sldMk cId="337161766" sldId="663"/>
        </pc:sldMkLst>
        <pc:spChg chg="mod">
          <ac:chgData name="Gillian" userId="404f1874-de40-43b4-bdcb-594583818c34" providerId="ADAL" clId="{9AAD6996-ACBB-4401-93E0-25FF25C003B5}" dt="2020-03-27T01:09:56.239" v="29" actId="1076"/>
          <ac:spMkLst>
            <pc:docMk/>
            <pc:sldMk cId="337161766" sldId="663"/>
            <ac:spMk id="15" creationId="{475355A7-0291-48DF-AD19-EE62886FD203}"/>
          </ac:spMkLst>
        </pc:spChg>
      </pc:sldChg>
      <pc:sldChg chg="modSp">
        <pc:chgData name="Gillian" userId="404f1874-de40-43b4-bdcb-594583818c34" providerId="ADAL" clId="{9AAD6996-ACBB-4401-93E0-25FF25C003B5}" dt="2020-03-27T01:18:51.152" v="44" actId="20577"/>
        <pc:sldMkLst>
          <pc:docMk/>
          <pc:sldMk cId="2926229288" sldId="677"/>
        </pc:sldMkLst>
        <pc:spChg chg="mod">
          <ac:chgData name="Gillian" userId="404f1874-de40-43b4-bdcb-594583818c34" providerId="ADAL" clId="{9AAD6996-ACBB-4401-93E0-25FF25C003B5}" dt="2020-03-27T01:18:51.152" v="44" actId="20577"/>
          <ac:spMkLst>
            <pc:docMk/>
            <pc:sldMk cId="2926229288" sldId="677"/>
            <ac:spMk id="7" creationId="{2D2DEC45-7DF6-41CA-91E9-845F52F4F9BE}"/>
          </ac:spMkLst>
        </pc:spChg>
      </pc:sldChg>
      <pc:sldChg chg="addSp modSp modAnim">
        <pc:chgData name="Gillian" userId="404f1874-de40-43b4-bdcb-594583818c34" providerId="ADAL" clId="{9AAD6996-ACBB-4401-93E0-25FF25C003B5}" dt="2020-03-27T01:32:10.032" v="173"/>
        <pc:sldMkLst>
          <pc:docMk/>
          <pc:sldMk cId="1661332827" sldId="686"/>
        </pc:sldMkLst>
        <pc:spChg chg="add mod">
          <ac:chgData name="Gillian" userId="404f1874-de40-43b4-bdcb-594583818c34" providerId="ADAL" clId="{9AAD6996-ACBB-4401-93E0-25FF25C003B5}" dt="2020-03-27T01:30:15.446" v="167" actId="207"/>
          <ac:spMkLst>
            <pc:docMk/>
            <pc:sldMk cId="1661332827" sldId="686"/>
            <ac:spMk id="2" creationId="{221118E4-05EE-4C49-A3F6-FCCE6E87155C}"/>
          </ac:spMkLst>
        </pc:spChg>
        <pc:spChg chg="add mod">
          <ac:chgData name="Gillian" userId="404f1874-de40-43b4-bdcb-594583818c34" providerId="ADAL" clId="{9AAD6996-ACBB-4401-93E0-25FF25C003B5}" dt="2020-03-27T01:29:26.590" v="122" actId="1076"/>
          <ac:spMkLst>
            <pc:docMk/>
            <pc:sldMk cId="1661332827" sldId="686"/>
            <ac:spMk id="6" creationId="{897724F8-089B-4318-87BF-8D5E6160E97C}"/>
          </ac:spMkLst>
        </pc:spChg>
        <pc:spChg chg="add mod">
          <ac:chgData name="Gillian" userId="404f1874-de40-43b4-bdcb-594583818c34" providerId="ADAL" clId="{9AAD6996-ACBB-4401-93E0-25FF25C003B5}" dt="2020-03-27T01:29:22.064" v="121" actId="1076"/>
          <ac:spMkLst>
            <pc:docMk/>
            <pc:sldMk cId="1661332827" sldId="686"/>
            <ac:spMk id="7" creationId="{3BD764C0-2282-4DC9-B321-29E23F74F1A1}"/>
          </ac:spMkLst>
        </pc:spChg>
        <pc:spChg chg="mod">
          <ac:chgData name="Gillian" userId="404f1874-de40-43b4-bdcb-594583818c34" providerId="ADAL" clId="{9AAD6996-ACBB-4401-93E0-25FF25C003B5}" dt="2020-03-27T01:28:14.940" v="100" actId="400"/>
          <ac:spMkLst>
            <pc:docMk/>
            <pc:sldMk cId="1661332827" sldId="686"/>
            <ac:spMk id="9" creationId="{B6635767-94A5-48C6-AD25-0C53E1E1660F}"/>
          </ac:spMkLst>
        </pc:spChg>
        <pc:spChg chg="add mod">
          <ac:chgData name="Gillian" userId="404f1874-de40-43b4-bdcb-594583818c34" providerId="ADAL" clId="{9AAD6996-ACBB-4401-93E0-25FF25C003B5}" dt="2020-03-27T01:30:23.010" v="169" actId="207"/>
          <ac:spMkLst>
            <pc:docMk/>
            <pc:sldMk cId="1661332827" sldId="686"/>
            <ac:spMk id="10" creationId="{55CD0938-FD7D-40B2-90C9-F9F55598EE10}"/>
          </ac:spMkLst>
        </pc:spChg>
      </pc:sldChg>
      <pc:sldChg chg="modSp">
        <pc:chgData name="Gillian" userId="404f1874-de40-43b4-bdcb-594583818c34" providerId="ADAL" clId="{9AAD6996-ACBB-4401-93E0-25FF25C003B5}" dt="2020-03-27T01:26:05.728" v="64" actId="6549"/>
        <pc:sldMkLst>
          <pc:docMk/>
          <pc:sldMk cId="3932994468" sldId="689"/>
        </pc:sldMkLst>
        <pc:spChg chg="mod">
          <ac:chgData name="Gillian" userId="404f1874-de40-43b4-bdcb-594583818c34" providerId="ADAL" clId="{9AAD6996-ACBB-4401-93E0-25FF25C003B5}" dt="2020-03-27T01:25:53.802" v="60" actId="6549"/>
          <ac:spMkLst>
            <pc:docMk/>
            <pc:sldMk cId="3932994468" sldId="689"/>
            <ac:spMk id="4" creationId="{A75A0D3A-98B5-4231-88C1-193373073F63}"/>
          </ac:spMkLst>
        </pc:spChg>
        <pc:spChg chg="mod">
          <ac:chgData name="Gillian" userId="404f1874-de40-43b4-bdcb-594583818c34" providerId="ADAL" clId="{9AAD6996-ACBB-4401-93E0-25FF25C003B5}" dt="2020-03-27T01:25:57.193" v="61" actId="6549"/>
          <ac:spMkLst>
            <pc:docMk/>
            <pc:sldMk cId="3932994468" sldId="689"/>
            <ac:spMk id="6" creationId="{5A866E4E-69EC-4BFB-BCA9-24DBD6D7E7DE}"/>
          </ac:spMkLst>
        </pc:spChg>
        <pc:spChg chg="mod">
          <ac:chgData name="Gillian" userId="404f1874-de40-43b4-bdcb-594583818c34" providerId="ADAL" clId="{9AAD6996-ACBB-4401-93E0-25FF25C003B5}" dt="2020-03-27T01:25:59.600" v="62" actId="6549"/>
          <ac:spMkLst>
            <pc:docMk/>
            <pc:sldMk cId="3932994468" sldId="689"/>
            <ac:spMk id="7" creationId="{F151AB72-2761-438D-9EA2-CD9E3062D77E}"/>
          </ac:spMkLst>
        </pc:spChg>
        <pc:spChg chg="mod">
          <ac:chgData name="Gillian" userId="404f1874-de40-43b4-bdcb-594583818c34" providerId="ADAL" clId="{9AAD6996-ACBB-4401-93E0-25FF25C003B5}" dt="2020-03-27T01:26:02.337" v="63" actId="6549"/>
          <ac:spMkLst>
            <pc:docMk/>
            <pc:sldMk cId="3932994468" sldId="689"/>
            <ac:spMk id="8" creationId="{29A1D21B-C1CA-43B3-8F79-7C43F7227597}"/>
          </ac:spMkLst>
        </pc:spChg>
        <pc:spChg chg="mod">
          <ac:chgData name="Gillian" userId="404f1874-de40-43b4-bdcb-594583818c34" providerId="ADAL" clId="{9AAD6996-ACBB-4401-93E0-25FF25C003B5}" dt="2020-03-27T01:25:40.629" v="59" actId="1036"/>
          <ac:spMkLst>
            <pc:docMk/>
            <pc:sldMk cId="3932994468" sldId="689"/>
            <ac:spMk id="9" creationId="{0C3C6B53-38D6-4A70-A4A1-27AA88070064}"/>
          </ac:spMkLst>
        </pc:spChg>
        <pc:spChg chg="mod">
          <ac:chgData name="Gillian" userId="404f1874-de40-43b4-bdcb-594583818c34" providerId="ADAL" clId="{9AAD6996-ACBB-4401-93E0-25FF25C003B5}" dt="2020-03-27T01:26:05.728" v="64" actId="6549"/>
          <ac:spMkLst>
            <pc:docMk/>
            <pc:sldMk cId="3932994468" sldId="689"/>
            <ac:spMk id="10" creationId="{571EFC64-D156-4570-AF54-65A6D84CB9E2}"/>
          </ac:spMkLst>
        </pc:spChg>
      </pc:sldChg>
      <pc:sldChg chg="modSp">
        <pc:chgData name="Gillian" userId="404f1874-de40-43b4-bdcb-594583818c34" providerId="ADAL" clId="{9AAD6996-ACBB-4401-93E0-25FF25C003B5}" dt="2020-03-27T01:35:14.981" v="176" actId="20577"/>
        <pc:sldMkLst>
          <pc:docMk/>
          <pc:sldMk cId="4183013979" sldId="691"/>
        </pc:sldMkLst>
        <pc:spChg chg="mod">
          <ac:chgData name="Gillian" userId="404f1874-de40-43b4-bdcb-594583818c34" providerId="ADAL" clId="{9AAD6996-ACBB-4401-93E0-25FF25C003B5}" dt="2020-03-27T01:35:14.981" v="176" actId="20577"/>
          <ac:spMkLst>
            <pc:docMk/>
            <pc:sldMk cId="4183013979" sldId="691"/>
            <ac:spMk id="5" creationId="{C286968C-0F30-4A5B-B95E-B77266F40D3F}"/>
          </ac:spMkLst>
        </pc:spChg>
      </pc:sldChg>
      <pc:sldChg chg="modSp">
        <pc:chgData name="Gillian" userId="404f1874-de40-43b4-bdcb-594583818c34" providerId="ADAL" clId="{9AAD6996-ACBB-4401-93E0-25FF25C003B5}" dt="2020-03-27T01:36:02.804" v="177" actId="20577"/>
        <pc:sldMkLst>
          <pc:docMk/>
          <pc:sldMk cId="1053395263" sldId="700"/>
        </pc:sldMkLst>
        <pc:spChg chg="mod">
          <ac:chgData name="Gillian" userId="404f1874-de40-43b4-bdcb-594583818c34" providerId="ADAL" clId="{9AAD6996-ACBB-4401-93E0-25FF25C003B5}" dt="2020-03-27T01:36:02.804" v="177" actId="20577"/>
          <ac:spMkLst>
            <pc:docMk/>
            <pc:sldMk cId="1053395263" sldId="700"/>
            <ac:spMk id="3" creationId="{1568067E-C023-4009-A143-4C5C1B1E3151}"/>
          </ac:spMkLst>
        </pc:spChg>
      </pc:sldChg>
      <pc:sldChg chg="modSp">
        <pc:chgData name="Gillian" userId="404f1874-de40-43b4-bdcb-594583818c34" providerId="ADAL" clId="{9AAD6996-ACBB-4401-93E0-25FF25C003B5}" dt="2020-03-27T01:38:19.582" v="201" actId="20577"/>
        <pc:sldMkLst>
          <pc:docMk/>
          <pc:sldMk cId="1642253739" sldId="704"/>
        </pc:sldMkLst>
        <pc:spChg chg="mod">
          <ac:chgData name="Gillian" userId="404f1874-de40-43b4-bdcb-594583818c34" providerId="ADAL" clId="{9AAD6996-ACBB-4401-93E0-25FF25C003B5}" dt="2020-03-27T01:37:51.341" v="182" actId="20577"/>
          <ac:spMkLst>
            <pc:docMk/>
            <pc:sldMk cId="1642253739" sldId="704"/>
            <ac:spMk id="9" creationId="{E3F19D7D-8EAD-4912-A49E-B7096B4910F7}"/>
          </ac:spMkLst>
        </pc:spChg>
        <pc:spChg chg="mod">
          <ac:chgData name="Gillian" userId="404f1874-de40-43b4-bdcb-594583818c34" providerId="ADAL" clId="{9AAD6996-ACBB-4401-93E0-25FF25C003B5}" dt="2020-03-27T01:38:19.582" v="201" actId="20577"/>
          <ac:spMkLst>
            <pc:docMk/>
            <pc:sldMk cId="1642253739" sldId="704"/>
            <ac:spMk id="14" creationId="{A478E3D0-B8B7-4C97-8CFA-B77E7BEB74A5}"/>
          </ac:spMkLst>
        </pc:spChg>
        <pc:spChg chg="mod">
          <ac:chgData name="Gillian" userId="404f1874-de40-43b4-bdcb-594583818c34" providerId="ADAL" clId="{9AAD6996-ACBB-4401-93E0-25FF25C003B5}" dt="2020-03-27T01:38:14.409" v="200" actId="20577"/>
          <ac:spMkLst>
            <pc:docMk/>
            <pc:sldMk cId="1642253739" sldId="704"/>
            <ac:spMk id="15" creationId="{FFE15F15-6C94-4C2C-979D-608C9737457F}"/>
          </ac:spMkLst>
        </pc:spChg>
      </pc:sldChg>
      <pc:sldChg chg="modSp">
        <pc:chgData name="Gillian" userId="404f1874-de40-43b4-bdcb-594583818c34" providerId="ADAL" clId="{9AAD6996-ACBB-4401-93E0-25FF25C003B5}" dt="2020-03-27T01:40:42.475" v="204" actId="1076"/>
        <pc:sldMkLst>
          <pc:docMk/>
          <pc:sldMk cId="2239391460" sldId="712"/>
        </pc:sldMkLst>
        <pc:spChg chg="mod">
          <ac:chgData name="Gillian" userId="404f1874-de40-43b4-bdcb-594583818c34" providerId="ADAL" clId="{9AAD6996-ACBB-4401-93E0-25FF25C003B5}" dt="2020-03-27T01:40:16.766" v="202" actId="1076"/>
          <ac:spMkLst>
            <pc:docMk/>
            <pc:sldMk cId="2239391460" sldId="712"/>
            <ac:spMk id="2" creationId="{E38F69C7-7E41-4D50-BB0B-B9A93C0BAE21}"/>
          </ac:spMkLst>
        </pc:spChg>
        <pc:spChg chg="mod">
          <ac:chgData name="Gillian" userId="404f1874-de40-43b4-bdcb-594583818c34" providerId="ADAL" clId="{9AAD6996-ACBB-4401-93E0-25FF25C003B5}" dt="2020-03-27T01:40:42.475" v="204" actId="1076"/>
          <ac:spMkLst>
            <pc:docMk/>
            <pc:sldMk cId="2239391460" sldId="712"/>
            <ac:spMk id="9" creationId="{CB3CFEEA-893D-4A38-8904-5237EB846BD0}"/>
          </ac:spMkLst>
        </pc:spChg>
      </pc:sldChg>
      <pc:sldChg chg="modSp">
        <pc:chgData name="Gillian" userId="404f1874-de40-43b4-bdcb-594583818c34" providerId="ADAL" clId="{9AAD6996-ACBB-4401-93E0-25FF25C003B5}" dt="2020-03-27T01:45:18.454" v="213" actId="20577"/>
        <pc:sldMkLst>
          <pc:docMk/>
          <pc:sldMk cId="3846976702" sldId="716"/>
        </pc:sldMkLst>
        <pc:spChg chg="mod">
          <ac:chgData name="Gillian" userId="404f1874-de40-43b4-bdcb-594583818c34" providerId="ADAL" clId="{9AAD6996-ACBB-4401-93E0-25FF25C003B5}" dt="2020-03-27T01:45:18.454" v="213" actId="20577"/>
          <ac:spMkLst>
            <pc:docMk/>
            <pc:sldMk cId="3846976702" sldId="716"/>
            <ac:spMk id="17" creationId="{00000000-0000-0000-0000-000000000000}"/>
          </ac:spMkLst>
        </pc:spChg>
      </pc:sldChg>
      <pc:sldChg chg="modSp">
        <pc:chgData name="Gillian" userId="404f1874-de40-43b4-bdcb-594583818c34" providerId="ADAL" clId="{9AAD6996-ACBB-4401-93E0-25FF25C003B5}" dt="2020-03-27T01:45:45.265" v="219" actId="20577"/>
        <pc:sldMkLst>
          <pc:docMk/>
          <pc:sldMk cId="4073624725" sldId="717"/>
        </pc:sldMkLst>
        <pc:spChg chg="mod">
          <ac:chgData name="Gillian" userId="404f1874-de40-43b4-bdcb-594583818c34" providerId="ADAL" clId="{9AAD6996-ACBB-4401-93E0-25FF25C003B5}" dt="2020-03-27T01:45:45.265" v="219" actId="20577"/>
          <ac:spMkLst>
            <pc:docMk/>
            <pc:sldMk cId="4073624725" sldId="717"/>
            <ac:spMk id="3" creationId="{70CA33CE-567A-4834-AFD7-6561BEC5AB22}"/>
          </ac:spMkLst>
        </pc:spChg>
      </pc:sldChg>
      <pc:sldChg chg="modSp">
        <pc:chgData name="Gillian" userId="404f1874-de40-43b4-bdcb-594583818c34" providerId="ADAL" clId="{9AAD6996-ACBB-4401-93E0-25FF25C003B5}" dt="2020-03-27T01:46:13.206" v="223" actId="1076"/>
        <pc:sldMkLst>
          <pc:docMk/>
          <pc:sldMk cId="2682817426" sldId="718"/>
        </pc:sldMkLst>
        <pc:spChg chg="mod">
          <ac:chgData name="Gillian" userId="404f1874-de40-43b4-bdcb-594583818c34" providerId="ADAL" clId="{9AAD6996-ACBB-4401-93E0-25FF25C003B5}" dt="2020-03-27T01:46:06.877" v="222" actId="20577"/>
          <ac:spMkLst>
            <pc:docMk/>
            <pc:sldMk cId="2682817426" sldId="718"/>
            <ac:spMk id="3" creationId="{70CA33CE-567A-4834-AFD7-6561BEC5AB22}"/>
          </ac:spMkLst>
        </pc:spChg>
        <pc:picChg chg="mod">
          <ac:chgData name="Gillian" userId="404f1874-de40-43b4-bdcb-594583818c34" providerId="ADAL" clId="{9AAD6996-ACBB-4401-93E0-25FF25C003B5}" dt="2020-03-27T01:46:13.206" v="223" actId="1076"/>
          <ac:picMkLst>
            <pc:docMk/>
            <pc:sldMk cId="2682817426" sldId="718"/>
            <ac:picMk id="9" creationId="{A87DA00E-D11E-4553-B36C-58A5A7C547A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7C1A0C-DC6A-49EE-8F4B-F5E46BD5ABD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989772D-8220-46F4-82AE-D5F7978092E7}">
      <dgm:prSet phldrT="[Text]"/>
      <dgm:spPr/>
      <dgm:t>
        <a:bodyPr/>
        <a:lstStyle/>
        <a:p>
          <a:r>
            <a:rPr lang="en-US"/>
            <a:t>Introduction</a:t>
          </a:r>
        </a:p>
      </dgm:t>
    </dgm:pt>
    <dgm:pt modelId="{1EE846D0-6FC3-4FDB-98C9-8F97F75A917E}" type="parTrans" cxnId="{C8987985-730F-48DF-8DA7-20BF66652BC5}">
      <dgm:prSet/>
      <dgm:spPr/>
      <dgm:t>
        <a:bodyPr/>
        <a:lstStyle/>
        <a:p>
          <a:endParaRPr lang="en-US"/>
        </a:p>
      </dgm:t>
    </dgm:pt>
    <dgm:pt modelId="{06BA729C-3619-40E2-A1BF-84576BBD9005}" type="sibTrans" cxnId="{C8987985-730F-48DF-8DA7-20BF66652BC5}">
      <dgm:prSet/>
      <dgm:spPr/>
      <dgm:t>
        <a:bodyPr/>
        <a:lstStyle/>
        <a:p>
          <a:endParaRPr lang="en-US"/>
        </a:p>
      </dgm:t>
    </dgm:pt>
    <dgm:pt modelId="{BBB26321-5445-46CD-ADA4-283231FB6F95}">
      <dgm:prSet phldrT="[Text]" custT="1"/>
      <dgm:spPr/>
      <dgm:t>
        <a:bodyPr/>
        <a:lstStyle/>
        <a:p>
          <a:r>
            <a:rPr lang="en-US" sz="2800" b="1"/>
            <a:t>ONE PARAGRAPH</a:t>
          </a:r>
          <a:r>
            <a:rPr lang="en-US" sz="2800"/>
            <a:t>: Summary of 4 W's (</a:t>
          </a:r>
          <a:r>
            <a:rPr lang="en-US" sz="2800" b="1"/>
            <a:t>What</a:t>
          </a:r>
          <a:r>
            <a:rPr lang="en-US" sz="2800"/>
            <a:t> happened, involving </a:t>
          </a:r>
          <a:r>
            <a:rPr lang="en-US" sz="2800" b="1"/>
            <a:t>whom</a:t>
          </a:r>
          <a:r>
            <a:rPr lang="en-US" sz="2800"/>
            <a:t>, </a:t>
          </a:r>
          <a:r>
            <a:rPr lang="en-US" sz="2800" b="1"/>
            <a:t>where</a:t>
          </a:r>
          <a:r>
            <a:rPr lang="en-US" sz="2800"/>
            <a:t> and </a:t>
          </a:r>
          <a:r>
            <a:rPr lang="en-US" sz="2800" b="1"/>
            <a:t>when</a:t>
          </a:r>
          <a:r>
            <a:rPr lang="en-US" sz="2800"/>
            <a:t>) </a:t>
          </a:r>
        </a:p>
      </dgm:t>
    </dgm:pt>
    <dgm:pt modelId="{D2232EE8-338B-46BA-8775-7596F20C6EAE}" type="parTrans" cxnId="{31783A08-B262-4B26-8A8F-169308DAF262}">
      <dgm:prSet/>
      <dgm:spPr/>
      <dgm:t>
        <a:bodyPr/>
        <a:lstStyle/>
        <a:p>
          <a:endParaRPr lang="en-US"/>
        </a:p>
      </dgm:t>
    </dgm:pt>
    <dgm:pt modelId="{3B2174D5-F338-4287-977D-B7B35DF353B9}" type="sibTrans" cxnId="{31783A08-B262-4B26-8A8F-169308DAF262}">
      <dgm:prSet/>
      <dgm:spPr/>
      <dgm:t>
        <a:bodyPr/>
        <a:lstStyle/>
        <a:p>
          <a:endParaRPr lang="en-US"/>
        </a:p>
      </dgm:t>
    </dgm:pt>
    <dgm:pt modelId="{FB4BE7FD-23F5-486D-B921-4B571753A281}">
      <dgm:prSet phldrT="[Text]"/>
      <dgm:spPr/>
      <dgm:t>
        <a:bodyPr/>
        <a:lstStyle/>
        <a:p>
          <a:r>
            <a:rPr lang="en-US"/>
            <a:t>Body</a:t>
          </a:r>
        </a:p>
      </dgm:t>
    </dgm:pt>
    <dgm:pt modelId="{DB04D015-EB51-41D4-91D2-90444B34B8BE}" type="parTrans" cxnId="{17968AD9-BC51-4FFB-A7F7-74BEA441D1BE}">
      <dgm:prSet/>
      <dgm:spPr/>
      <dgm:t>
        <a:bodyPr/>
        <a:lstStyle/>
        <a:p>
          <a:endParaRPr lang="en-US"/>
        </a:p>
      </dgm:t>
    </dgm:pt>
    <dgm:pt modelId="{B6AB3C6C-553D-4D06-BF05-BAE70F22CBD9}" type="sibTrans" cxnId="{17968AD9-BC51-4FFB-A7F7-74BEA441D1BE}">
      <dgm:prSet/>
      <dgm:spPr/>
      <dgm:t>
        <a:bodyPr/>
        <a:lstStyle/>
        <a:p>
          <a:endParaRPr lang="en-US"/>
        </a:p>
      </dgm:t>
    </dgm:pt>
    <dgm:pt modelId="{17998F99-0AED-41F8-8654-CFB081DE54FF}">
      <dgm:prSet phldrT="[Text]"/>
      <dgm:spPr/>
      <dgm:t>
        <a:bodyPr/>
        <a:lstStyle/>
        <a:p>
          <a:r>
            <a:rPr lang="en-US"/>
            <a:t>Conclusion</a:t>
          </a:r>
        </a:p>
      </dgm:t>
    </dgm:pt>
    <dgm:pt modelId="{69F4B83E-F528-442F-8BCA-4EBA8BC014ED}" type="parTrans" cxnId="{4396A86E-8D9B-415A-8337-D20F681CE85B}">
      <dgm:prSet/>
      <dgm:spPr/>
      <dgm:t>
        <a:bodyPr/>
        <a:lstStyle/>
        <a:p>
          <a:endParaRPr lang="en-US"/>
        </a:p>
      </dgm:t>
    </dgm:pt>
    <dgm:pt modelId="{0842B284-2422-45FE-A00C-C11796255751}" type="sibTrans" cxnId="{4396A86E-8D9B-415A-8337-D20F681CE85B}">
      <dgm:prSet/>
      <dgm:spPr/>
      <dgm:t>
        <a:bodyPr/>
        <a:lstStyle/>
        <a:p>
          <a:endParaRPr lang="en-US"/>
        </a:p>
      </dgm:t>
    </dgm:pt>
    <dgm:pt modelId="{1578B092-C6FA-481B-AA21-35A7CFA3EEE2}">
      <dgm:prSet phldrT="[Text]" custT="1"/>
      <dgm:spPr/>
      <dgm:t>
        <a:bodyPr/>
        <a:lstStyle/>
        <a:p>
          <a:r>
            <a:rPr lang="en-US" sz="2800" b="1"/>
            <a:t>ONE paragraph</a:t>
          </a:r>
          <a:r>
            <a:rPr lang="en-US" sz="2800"/>
            <a:t>: brief discussion of what happened at the end</a:t>
          </a:r>
        </a:p>
      </dgm:t>
    </dgm:pt>
    <dgm:pt modelId="{4F208A1D-2147-49A2-8054-0FDDD6920A51}" type="parTrans" cxnId="{625BC55A-D432-4CD7-9E05-C0A2EDF1BCEE}">
      <dgm:prSet/>
      <dgm:spPr/>
      <dgm:t>
        <a:bodyPr/>
        <a:lstStyle/>
        <a:p>
          <a:endParaRPr lang="en-US"/>
        </a:p>
      </dgm:t>
    </dgm:pt>
    <dgm:pt modelId="{2C3E17A8-3DFB-4E4E-A9E2-911A80D6CF09}" type="sibTrans" cxnId="{625BC55A-D432-4CD7-9E05-C0A2EDF1BCEE}">
      <dgm:prSet/>
      <dgm:spPr/>
      <dgm:t>
        <a:bodyPr/>
        <a:lstStyle/>
        <a:p>
          <a:endParaRPr lang="en-US"/>
        </a:p>
      </dgm:t>
    </dgm:pt>
    <dgm:pt modelId="{EF969B07-08F2-489A-9CCA-3A25EAFA5A85}">
      <dgm:prSet phldrT="[Text]" custT="1"/>
      <dgm:spPr/>
      <dgm:t>
        <a:bodyPr/>
        <a:lstStyle/>
        <a:p>
          <a:r>
            <a:rPr lang="en-US" sz="2400" b="1"/>
            <a:t>TWO to THREE PARAGRAPHS</a:t>
          </a:r>
          <a:r>
            <a:rPr lang="en-US" sz="2400"/>
            <a:t>: Details of what happened in chronological order</a:t>
          </a:r>
        </a:p>
      </dgm:t>
    </dgm:pt>
    <dgm:pt modelId="{44580E10-92E9-4A19-B30A-8AD80DD1C760}" type="parTrans" cxnId="{AF19CA33-221B-4340-A937-A4EC10C76626}">
      <dgm:prSet/>
      <dgm:spPr/>
      <dgm:t>
        <a:bodyPr/>
        <a:lstStyle/>
        <a:p>
          <a:endParaRPr lang="en-US"/>
        </a:p>
      </dgm:t>
    </dgm:pt>
    <dgm:pt modelId="{B1792780-B80D-4373-9475-9BD8CD039BEC}" type="sibTrans" cxnId="{AF19CA33-221B-4340-A937-A4EC10C76626}">
      <dgm:prSet/>
      <dgm:spPr/>
      <dgm:t>
        <a:bodyPr/>
        <a:lstStyle/>
        <a:p>
          <a:endParaRPr lang="en-US"/>
        </a:p>
      </dgm:t>
    </dgm:pt>
    <dgm:pt modelId="{7E276B3B-C8BC-4744-85CF-84885A717E52}">
      <dgm:prSet phldrT="[Text]" custT="1"/>
      <dgm:spPr/>
      <dgm:t>
        <a:bodyPr/>
        <a:lstStyle/>
        <a:p>
          <a:endParaRPr lang="en-US" sz="2000"/>
        </a:p>
      </dgm:t>
    </dgm:pt>
    <dgm:pt modelId="{A3142C05-0230-4CA8-96DA-F24E7DB67841}" type="parTrans" cxnId="{5615FF91-541F-418F-B551-868B298BC133}">
      <dgm:prSet/>
      <dgm:spPr/>
      <dgm:t>
        <a:bodyPr/>
        <a:lstStyle/>
        <a:p>
          <a:endParaRPr lang="en-US"/>
        </a:p>
      </dgm:t>
    </dgm:pt>
    <dgm:pt modelId="{2E423B00-462E-4163-8F9C-37AC42DA8254}" type="sibTrans" cxnId="{5615FF91-541F-418F-B551-868B298BC133}">
      <dgm:prSet/>
      <dgm:spPr/>
      <dgm:t>
        <a:bodyPr/>
        <a:lstStyle/>
        <a:p>
          <a:endParaRPr lang="en-US"/>
        </a:p>
      </dgm:t>
    </dgm:pt>
    <dgm:pt modelId="{25915257-CCB9-4CAC-B77D-54C02869E514}">
      <dgm:prSet phldrT="[Text]" custT="1"/>
      <dgm:spPr/>
      <dgm:t>
        <a:bodyPr/>
        <a:lstStyle/>
        <a:p>
          <a:r>
            <a:rPr lang="en-US" sz="2400"/>
            <a:t>Use factual information</a:t>
          </a:r>
        </a:p>
      </dgm:t>
    </dgm:pt>
    <dgm:pt modelId="{336214D6-79DC-4EAB-ACD2-97F6B00206B2}" type="parTrans" cxnId="{9DD8A5FD-3768-4609-8E43-76D5725E6C14}">
      <dgm:prSet/>
      <dgm:spPr/>
      <dgm:t>
        <a:bodyPr/>
        <a:lstStyle/>
        <a:p>
          <a:endParaRPr lang="en-US"/>
        </a:p>
      </dgm:t>
    </dgm:pt>
    <dgm:pt modelId="{5A955EB2-1240-404D-A60F-7F8ABAC6F4D3}" type="sibTrans" cxnId="{9DD8A5FD-3768-4609-8E43-76D5725E6C14}">
      <dgm:prSet/>
      <dgm:spPr/>
      <dgm:t>
        <a:bodyPr/>
        <a:lstStyle/>
        <a:p>
          <a:endParaRPr lang="en-US"/>
        </a:p>
      </dgm:t>
    </dgm:pt>
    <dgm:pt modelId="{BDB36EDB-3ED1-454D-A3DD-5997F3E69C83}">
      <dgm:prSet phldrT="[Text]" custT="1"/>
      <dgm:spPr/>
      <dgm:t>
        <a:bodyPr/>
        <a:lstStyle/>
        <a:p>
          <a:r>
            <a:rPr lang="en-US" sz="2400"/>
            <a:t>Use formal tone</a:t>
          </a:r>
        </a:p>
      </dgm:t>
    </dgm:pt>
    <dgm:pt modelId="{CA7FBAC4-971A-45B5-94A0-A615C5C09A62}" type="parTrans" cxnId="{0775FC59-8C40-46F2-9781-D3035D00EABE}">
      <dgm:prSet/>
      <dgm:spPr/>
      <dgm:t>
        <a:bodyPr/>
        <a:lstStyle/>
        <a:p>
          <a:endParaRPr lang="en-US"/>
        </a:p>
      </dgm:t>
    </dgm:pt>
    <dgm:pt modelId="{825DEA46-70EF-4D74-B448-9692631A382C}" type="sibTrans" cxnId="{0775FC59-8C40-46F2-9781-D3035D00EABE}">
      <dgm:prSet/>
      <dgm:spPr/>
      <dgm:t>
        <a:bodyPr/>
        <a:lstStyle/>
        <a:p>
          <a:endParaRPr lang="en-US"/>
        </a:p>
      </dgm:t>
    </dgm:pt>
    <dgm:pt modelId="{005A0090-4872-4D81-81B0-83A7AA462021}">
      <dgm:prSet phldrT="[Text]" custT="1"/>
      <dgm:spPr/>
      <dgm:t>
        <a:bodyPr/>
        <a:lstStyle/>
        <a:p>
          <a:r>
            <a:rPr lang="en-US" sz="2400"/>
            <a:t>Use appropriate transitional words and phrases</a:t>
          </a:r>
        </a:p>
      </dgm:t>
    </dgm:pt>
    <dgm:pt modelId="{93F8547A-5677-458C-B46C-6D01D4FC6197}" type="parTrans" cxnId="{FF869B31-EFE8-49C0-8497-E228D93252D8}">
      <dgm:prSet/>
      <dgm:spPr/>
      <dgm:t>
        <a:bodyPr/>
        <a:lstStyle/>
        <a:p>
          <a:endParaRPr lang="en-US"/>
        </a:p>
      </dgm:t>
    </dgm:pt>
    <dgm:pt modelId="{0242DA63-DD01-48C1-866F-DFC35EA9C70C}" type="sibTrans" cxnId="{FF869B31-EFE8-49C0-8497-E228D93252D8}">
      <dgm:prSet/>
      <dgm:spPr/>
      <dgm:t>
        <a:bodyPr/>
        <a:lstStyle/>
        <a:p>
          <a:endParaRPr lang="en-US"/>
        </a:p>
      </dgm:t>
    </dgm:pt>
    <dgm:pt modelId="{F0E5769E-75E6-4A57-AB38-54BCF2FF73CD}" type="pres">
      <dgm:prSet presAssocID="{A87C1A0C-DC6A-49EE-8F4B-F5E46BD5ABDB}" presName="linearFlow" presStyleCnt="0">
        <dgm:presLayoutVars>
          <dgm:dir/>
          <dgm:animLvl val="lvl"/>
          <dgm:resizeHandles val="exact"/>
        </dgm:presLayoutVars>
      </dgm:prSet>
      <dgm:spPr/>
    </dgm:pt>
    <dgm:pt modelId="{3BF78B71-8AD9-4F5E-A5E3-CDD1165F084F}" type="pres">
      <dgm:prSet presAssocID="{2989772D-8220-46F4-82AE-D5F7978092E7}" presName="composite" presStyleCnt="0"/>
      <dgm:spPr/>
    </dgm:pt>
    <dgm:pt modelId="{6B98B913-2D11-4EFF-A3FA-90C6CE7BDF4C}" type="pres">
      <dgm:prSet presAssocID="{2989772D-8220-46F4-82AE-D5F7978092E7}" presName="parentText" presStyleLbl="alignNode1" presStyleIdx="0" presStyleCnt="3">
        <dgm:presLayoutVars>
          <dgm:chMax val="1"/>
          <dgm:bulletEnabled val="1"/>
        </dgm:presLayoutVars>
      </dgm:prSet>
      <dgm:spPr/>
    </dgm:pt>
    <dgm:pt modelId="{04DB3CDF-9D54-49F7-8BBA-5F63C8C90FB9}" type="pres">
      <dgm:prSet presAssocID="{2989772D-8220-46F4-82AE-D5F7978092E7}" presName="descendantText" presStyleLbl="alignAcc1" presStyleIdx="0" presStyleCnt="3">
        <dgm:presLayoutVars>
          <dgm:bulletEnabled val="1"/>
        </dgm:presLayoutVars>
      </dgm:prSet>
      <dgm:spPr/>
    </dgm:pt>
    <dgm:pt modelId="{65BB8BFD-80A6-4D7B-821E-33238F0C73D2}" type="pres">
      <dgm:prSet presAssocID="{06BA729C-3619-40E2-A1BF-84576BBD9005}" presName="sp" presStyleCnt="0"/>
      <dgm:spPr/>
    </dgm:pt>
    <dgm:pt modelId="{02EC2C3C-C4DF-46A3-BC62-636690F47B10}" type="pres">
      <dgm:prSet presAssocID="{FB4BE7FD-23F5-486D-B921-4B571753A281}" presName="composite" presStyleCnt="0"/>
      <dgm:spPr/>
    </dgm:pt>
    <dgm:pt modelId="{2373B92D-CCF8-4260-87D7-627CD20D6618}" type="pres">
      <dgm:prSet presAssocID="{FB4BE7FD-23F5-486D-B921-4B571753A281}" presName="parentText" presStyleLbl="alignNode1" presStyleIdx="1" presStyleCnt="3">
        <dgm:presLayoutVars>
          <dgm:chMax val="1"/>
          <dgm:bulletEnabled val="1"/>
        </dgm:presLayoutVars>
      </dgm:prSet>
      <dgm:spPr/>
    </dgm:pt>
    <dgm:pt modelId="{7A74FCAD-5192-4776-AD0A-DD1FB1119355}" type="pres">
      <dgm:prSet presAssocID="{FB4BE7FD-23F5-486D-B921-4B571753A281}" presName="descendantText" presStyleLbl="alignAcc1" presStyleIdx="1" presStyleCnt="3" custScaleY="170600">
        <dgm:presLayoutVars>
          <dgm:bulletEnabled val="1"/>
        </dgm:presLayoutVars>
      </dgm:prSet>
      <dgm:spPr/>
    </dgm:pt>
    <dgm:pt modelId="{A8F3D21D-74C5-4991-9D17-8279278F392A}" type="pres">
      <dgm:prSet presAssocID="{B6AB3C6C-553D-4D06-BF05-BAE70F22CBD9}" presName="sp" presStyleCnt="0"/>
      <dgm:spPr/>
    </dgm:pt>
    <dgm:pt modelId="{E7597D57-48A7-4D77-AF68-792DB18EC8BE}" type="pres">
      <dgm:prSet presAssocID="{17998F99-0AED-41F8-8654-CFB081DE54FF}" presName="composite" presStyleCnt="0"/>
      <dgm:spPr/>
    </dgm:pt>
    <dgm:pt modelId="{BC990D8F-B010-4B23-A75F-7ACB3230AD64}" type="pres">
      <dgm:prSet presAssocID="{17998F99-0AED-41F8-8654-CFB081DE54FF}" presName="parentText" presStyleLbl="alignNode1" presStyleIdx="2" presStyleCnt="3">
        <dgm:presLayoutVars>
          <dgm:chMax val="1"/>
          <dgm:bulletEnabled val="1"/>
        </dgm:presLayoutVars>
      </dgm:prSet>
      <dgm:spPr/>
    </dgm:pt>
    <dgm:pt modelId="{C9DC1AEE-FF0F-478D-BD2B-52629D5026B3}" type="pres">
      <dgm:prSet presAssocID="{17998F99-0AED-41F8-8654-CFB081DE54FF}" presName="descendantText" presStyleLbl="alignAcc1" presStyleIdx="2" presStyleCnt="3">
        <dgm:presLayoutVars>
          <dgm:bulletEnabled val="1"/>
        </dgm:presLayoutVars>
      </dgm:prSet>
      <dgm:spPr/>
    </dgm:pt>
  </dgm:ptLst>
  <dgm:cxnLst>
    <dgm:cxn modelId="{89C78500-912D-4218-B902-69708BF7E25A}" type="presOf" srcId="{25915257-CCB9-4CAC-B77D-54C02869E514}" destId="{7A74FCAD-5192-4776-AD0A-DD1FB1119355}" srcOrd="0" destOrd="2" presId="urn:microsoft.com/office/officeart/2005/8/layout/chevron2"/>
    <dgm:cxn modelId="{31783A08-B262-4B26-8A8F-169308DAF262}" srcId="{2989772D-8220-46F4-82AE-D5F7978092E7}" destId="{BBB26321-5445-46CD-ADA4-283231FB6F95}" srcOrd="0" destOrd="0" parTransId="{D2232EE8-338B-46BA-8775-7596F20C6EAE}" sibTransId="{3B2174D5-F338-4287-977D-B7B35DF353B9}"/>
    <dgm:cxn modelId="{DB3A050E-26B9-4F46-B225-A7451259C781}" type="presOf" srcId="{1578B092-C6FA-481B-AA21-35A7CFA3EEE2}" destId="{C9DC1AEE-FF0F-478D-BD2B-52629D5026B3}" srcOrd="0" destOrd="0" presId="urn:microsoft.com/office/officeart/2005/8/layout/chevron2"/>
    <dgm:cxn modelId="{4F99471B-72D0-44D1-A051-70BE681126C5}" type="presOf" srcId="{FB4BE7FD-23F5-486D-B921-4B571753A281}" destId="{2373B92D-CCF8-4260-87D7-627CD20D6618}" srcOrd="0" destOrd="0" presId="urn:microsoft.com/office/officeart/2005/8/layout/chevron2"/>
    <dgm:cxn modelId="{FF869B31-EFE8-49C0-8497-E228D93252D8}" srcId="{FB4BE7FD-23F5-486D-B921-4B571753A281}" destId="{005A0090-4872-4D81-81B0-83A7AA462021}" srcOrd="4" destOrd="0" parTransId="{93F8547A-5677-458C-B46C-6D01D4FC6197}" sibTransId="{0242DA63-DD01-48C1-866F-DFC35EA9C70C}"/>
    <dgm:cxn modelId="{AF19CA33-221B-4340-A937-A4EC10C76626}" srcId="{FB4BE7FD-23F5-486D-B921-4B571753A281}" destId="{EF969B07-08F2-489A-9CCA-3A25EAFA5A85}" srcOrd="1" destOrd="0" parTransId="{44580E10-92E9-4A19-B30A-8AD80DD1C760}" sibTransId="{B1792780-B80D-4373-9475-9BD8CD039BEC}"/>
    <dgm:cxn modelId="{4396A86E-8D9B-415A-8337-D20F681CE85B}" srcId="{A87C1A0C-DC6A-49EE-8F4B-F5E46BD5ABDB}" destId="{17998F99-0AED-41F8-8654-CFB081DE54FF}" srcOrd="2" destOrd="0" parTransId="{69F4B83E-F528-442F-8BCA-4EBA8BC014ED}" sibTransId="{0842B284-2422-45FE-A00C-C11796255751}"/>
    <dgm:cxn modelId="{0775FC59-8C40-46F2-9781-D3035D00EABE}" srcId="{FB4BE7FD-23F5-486D-B921-4B571753A281}" destId="{BDB36EDB-3ED1-454D-A3DD-5997F3E69C83}" srcOrd="3" destOrd="0" parTransId="{CA7FBAC4-971A-45B5-94A0-A615C5C09A62}" sibTransId="{825DEA46-70EF-4D74-B448-9692631A382C}"/>
    <dgm:cxn modelId="{F51C017A-903A-48D4-AAE5-0B2B95F61664}" type="presOf" srcId="{A87C1A0C-DC6A-49EE-8F4B-F5E46BD5ABDB}" destId="{F0E5769E-75E6-4A57-AB38-54BCF2FF73CD}" srcOrd="0" destOrd="0" presId="urn:microsoft.com/office/officeart/2005/8/layout/chevron2"/>
    <dgm:cxn modelId="{962AAF5A-FB5A-43A3-915B-2F025BF7B386}" type="presOf" srcId="{BDB36EDB-3ED1-454D-A3DD-5997F3E69C83}" destId="{7A74FCAD-5192-4776-AD0A-DD1FB1119355}" srcOrd="0" destOrd="3" presId="urn:microsoft.com/office/officeart/2005/8/layout/chevron2"/>
    <dgm:cxn modelId="{625BC55A-D432-4CD7-9E05-C0A2EDF1BCEE}" srcId="{17998F99-0AED-41F8-8654-CFB081DE54FF}" destId="{1578B092-C6FA-481B-AA21-35A7CFA3EEE2}" srcOrd="0" destOrd="0" parTransId="{4F208A1D-2147-49A2-8054-0FDDD6920A51}" sibTransId="{2C3E17A8-3DFB-4E4E-A9E2-911A80D6CF09}"/>
    <dgm:cxn modelId="{75C7B27E-8D1E-4B6D-95CF-F4C396F52885}" type="presOf" srcId="{EF969B07-08F2-489A-9CCA-3A25EAFA5A85}" destId="{7A74FCAD-5192-4776-AD0A-DD1FB1119355}" srcOrd="0" destOrd="1" presId="urn:microsoft.com/office/officeart/2005/8/layout/chevron2"/>
    <dgm:cxn modelId="{C3300785-EEAB-4B37-A4CE-A3060BABBCDB}" type="presOf" srcId="{2989772D-8220-46F4-82AE-D5F7978092E7}" destId="{6B98B913-2D11-4EFF-A3FA-90C6CE7BDF4C}" srcOrd="0" destOrd="0" presId="urn:microsoft.com/office/officeart/2005/8/layout/chevron2"/>
    <dgm:cxn modelId="{C8987985-730F-48DF-8DA7-20BF66652BC5}" srcId="{A87C1A0C-DC6A-49EE-8F4B-F5E46BD5ABDB}" destId="{2989772D-8220-46F4-82AE-D5F7978092E7}" srcOrd="0" destOrd="0" parTransId="{1EE846D0-6FC3-4FDB-98C9-8F97F75A917E}" sibTransId="{06BA729C-3619-40E2-A1BF-84576BBD9005}"/>
    <dgm:cxn modelId="{5615FF91-541F-418F-B551-868B298BC133}" srcId="{FB4BE7FD-23F5-486D-B921-4B571753A281}" destId="{7E276B3B-C8BC-4744-85CF-84885A717E52}" srcOrd="0" destOrd="0" parTransId="{A3142C05-0230-4CA8-96DA-F24E7DB67841}" sibTransId="{2E423B00-462E-4163-8F9C-37AC42DA8254}"/>
    <dgm:cxn modelId="{1F505898-72DF-4E8C-AD8D-A15FEBF703AE}" type="presOf" srcId="{BBB26321-5445-46CD-ADA4-283231FB6F95}" destId="{04DB3CDF-9D54-49F7-8BBA-5F63C8C90FB9}" srcOrd="0" destOrd="0" presId="urn:microsoft.com/office/officeart/2005/8/layout/chevron2"/>
    <dgm:cxn modelId="{006012C6-D71F-414C-9C93-666544101A4E}" type="presOf" srcId="{005A0090-4872-4D81-81B0-83A7AA462021}" destId="{7A74FCAD-5192-4776-AD0A-DD1FB1119355}" srcOrd="0" destOrd="4" presId="urn:microsoft.com/office/officeart/2005/8/layout/chevron2"/>
    <dgm:cxn modelId="{17968AD9-BC51-4FFB-A7F7-74BEA441D1BE}" srcId="{A87C1A0C-DC6A-49EE-8F4B-F5E46BD5ABDB}" destId="{FB4BE7FD-23F5-486D-B921-4B571753A281}" srcOrd="1" destOrd="0" parTransId="{DB04D015-EB51-41D4-91D2-90444B34B8BE}" sibTransId="{B6AB3C6C-553D-4D06-BF05-BAE70F22CBD9}"/>
    <dgm:cxn modelId="{04D3FFE9-F81E-4F74-8D02-E41207FC3308}" type="presOf" srcId="{17998F99-0AED-41F8-8654-CFB081DE54FF}" destId="{BC990D8F-B010-4B23-A75F-7ACB3230AD64}" srcOrd="0" destOrd="0" presId="urn:microsoft.com/office/officeart/2005/8/layout/chevron2"/>
    <dgm:cxn modelId="{DD4760F7-CE91-409C-B2AD-6ECE8BB36C7D}" type="presOf" srcId="{7E276B3B-C8BC-4744-85CF-84885A717E52}" destId="{7A74FCAD-5192-4776-AD0A-DD1FB1119355}" srcOrd="0" destOrd="0" presId="urn:microsoft.com/office/officeart/2005/8/layout/chevron2"/>
    <dgm:cxn modelId="{9DD8A5FD-3768-4609-8E43-76D5725E6C14}" srcId="{FB4BE7FD-23F5-486D-B921-4B571753A281}" destId="{25915257-CCB9-4CAC-B77D-54C02869E514}" srcOrd="2" destOrd="0" parTransId="{336214D6-79DC-4EAB-ACD2-97F6B00206B2}" sibTransId="{5A955EB2-1240-404D-A60F-7F8ABAC6F4D3}"/>
    <dgm:cxn modelId="{CADD148B-68F2-43B8-9FF7-0738768EB59D}" type="presParOf" srcId="{F0E5769E-75E6-4A57-AB38-54BCF2FF73CD}" destId="{3BF78B71-8AD9-4F5E-A5E3-CDD1165F084F}" srcOrd="0" destOrd="0" presId="urn:microsoft.com/office/officeart/2005/8/layout/chevron2"/>
    <dgm:cxn modelId="{619B868A-CA97-4F25-AE4F-A6EAE056B900}" type="presParOf" srcId="{3BF78B71-8AD9-4F5E-A5E3-CDD1165F084F}" destId="{6B98B913-2D11-4EFF-A3FA-90C6CE7BDF4C}" srcOrd="0" destOrd="0" presId="urn:microsoft.com/office/officeart/2005/8/layout/chevron2"/>
    <dgm:cxn modelId="{D7248C5A-B002-44B6-B0DA-A86016D85B96}" type="presParOf" srcId="{3BF78B71-8AD9-4F5E-A5E3-CDD1165F084F}" destId="{04DB3CDF-9D54-49F7-8BBA-5F63C8C90FB9}" srcOrd="1" destOrd="0" presId="urn:microsoft.com/office/officeart/2005/8/layout/chevron2"/>
    <dgm:cxn modelId="{D1A9D2B9-17DF-496A-8468-C28DED910FB6}" type="presParOf" srcId="{F0E5769E-75E6-4A57-AB38-54BCF2FF73CD}" destId="{65BB8BFD-80A6-4D7B-821E-33238F0C73D2}" srcOrd="1" destOrd="0" presId="urn:microsoft.com/office/officeart/2005/8/layout/chevron2"/>
    <dgm:cxn modelId="{446C5306-CC8F-4294-9216-16900A41626E}" type="presParOf" srcId="{F0E5769E-75E6-4A57-AB38-54BCF2FF73CD}" destId="{02EC2C3C-C4DF-46A3-BC62-636690F47B10}" srcOrd="2" destOrd="0" presId="urn:microsoft.com/office/officeart/2005/8/layout/chevron2"/>
    <dgm:cxn modelId="{B6174DBD-A1B6-4E1A-80AD-03D94D7780E3}" type="presParOf" srcId="{02EC2C3C-C4DF-46A3-BC62-636690F47B10}" destId="{2373B92D-CCF8-4260-87D7-627CD20D6618}" srcOrd="0" destOrd="0" presId="urn:microsoft.com/office/officeart/2005/8/layout/chevron2"/>
    <dgm:cxn modelId="{6D175B1C-5015-49A5-8CBB-979C0861D406}" type="presParOf" srcId="{02EC2C3C-C4DF-46A3-BC62-636690F47B10}" destId="{7A74FCAD-5192-4776-AD0A-DD1FB1119355}" srcOrd="1" destOrd="0" presId="urn:microsoft.com/office/officeart/2005/8/layout/chevron2"/>
    <dgm:cxn modelId="{D1CBD04C-0565-40F9-BDF0-AE3C8EFD3E7F}" type="presParOf" srcId="{F0E5769E-75E6-4A57-AB38-54BCF2FF73CD}" destId="{A8F3D21D-74C5-4991-9D17-8279278F392A}" srcOrd="3" destOrd="0" presId="urn:microsoft.com/office/officeart/2005/8/layout/chevron2"/>
    <dgm:cxn modelId="{AB5921D7-79A4-45DE-96F1-7A251FA8696F}" type="presParOf" srcId="{F0E5769E-75E6-4A57-AB38-54BCF2FF73CD}" destId="{E7597D57-48A7-4D77-AF68-792DB18EC8BE}" srcOrd="4" destOrd="0" presId="urn:microsoft.com/office/officeart/2005/8/layout/chevron2"/>
    <dgm:cxn modelId="{09AE66E1-1831-4F0E-AB86-2182B5FAB8E5}" type="presParOf" srcId="{E7597D57-48A7-4D77-AF68-792DB18EC8BE}" destId="{BC990D8F-B010-4B23-A75F-7ACB3230AD64}" srcOrd="0" destOrd="0" presId="urn:microsoft.com/office/officeart/2005/8/layout/chevron2"/>
    <dgm:cxn modelId="{84DF1764-7D57-4CEF-BBA9-0B047149B6F4}" type="presParOf" srcId="{E7597D57-48A7-4D77-AF68-792DB18EC8BE}" destId="{C9DC1AEE-FF0F-478D-BD2B-52629D5026B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B913-2D11-4EFF-A3FA-90C6CE7BDF4C}">
      <dsp:nvSpPr>
        <dsp:cNvPr id="0" name=""/>
        <dsp:cNvSpPr/>
      </dsp:nvSpPr>
      <dsp:spPr>
        <a:xfrm rot="5400000">
          <a:off x="-301052" y="305787"/>
          <a:ext cx="2007019" cy="14049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Introduction</a:t>
          </a:r>
        </a:p>
      </dsp:txBody>
      <dsp:txXfrm rot="-5400000">
        <a:off x="2" y="707191"/>
        <a:ext cx="1404913" cy="602106"/>
      </dsp:txXfrm>
    </dsp:sp>
    <dsp:sp modelId="{04DB3CDF-9D54-49F7-8BBA-5F63C8C90FB9}">
      <dsp:nvSpPr>
        <dsp:cNvPr id="0" name=""/>
        <dsp:cNvSpPr/>
      </dsp:nvSpPr>
      <dsp:spPr>
        <a:xfrm rot="5400000">
          <a:off x="5874062" y="-4464414"/>
          <a:ext cx="1304562" cy="102428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a:t>ONE PARAGRAPH</a:t>
          </a:r>
          <a:r>
            <a:rPr lang="en-US" sz="2800" kern="1200"/>
            <a:t>: Summary of 4 W's (</a:t>
          </a:r>
          <a:r>
            <a:rPr lang="en-US" sz="2800" b="1" kern="1200"/>
            <a:t>What</a:t>
          </a:r>
          <a:r>
            <a:rPr lang="en-US" sz="2800" kern="1200"/>
            <a:t> happened, involving </a:t>
          </a:r>
          <a:r>
            <a:rPr lang="en-US" sz="2800" b="1" kern="1200"/>
            <a:t>whom</a:t>
          </a:r>
          <a:r>
            <a:rPr lang="en-US" sz="2800" kern="1200"/>
            <a:t>, </a:t>
          </a:r>
          <a:r>
            <a:rPr lang="en-US" sz="2800" b="1" kern="1200"/>
            <a:t>where</a:t>
          </a:r>
          <a:r>
            <a:rPr lang="en-US" sz="2800" kern="1200"/>
            <a:t> and </a:t>
          </a:r>
          <a:r>
            <a:rPr lang="en-US" sz="2800" b="1" kern="1200"/>
            <a:t>when</a:t>
          </a:r>
          <a:r>
            <a:rPr lang="en-US" sz="2800" kern="1200"/>
            <a:t>) </a:t>
          </a:r>
        </a:p>
      </dsp:txBody>
      <dsp:txXfrm rot="-5400000">
        <a:off x="1404914" y="68417"/>
        <a:ext cx="10179177" cy="1177196"/>
      </dsp:txXfrm>
    </dsp:sp>
    <dsp:sp modelId="{2373B92D-CCF8-4260-87D7-627CD20D6618}">
      <dsp:nvSpPr>
        <dsp:cNvPr id="0" name=""/>
        <dsp:cNvSpPr/>
      </dsp:nvSpPr>
      <dsp:spPr>
        <a:xfrm rot="5400000">
          <a:off x="-301052" y="2598241"/>
          <a:ext cx="2007019" cy="14049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Body</a:t>
          </a:r>
        </a:p>
      </dsp:txBody>
      <dsp:txXfrm rot="-5400000">
        <a:off x="2" y="2999645"/>
        <a:ext cx="1404913" cy="602106"/>
      </dsp:txXfrm>
    </dsp:sp>
    <dsp:sp modelId="{7A74FCAD-5192-4776-AD0A-DD1FB1119355}">
      <dsp:nvSpPr>
        <dsp:cNvPr id="0" name=""/>
        <dsp:cNvSpPr/>
      </dsp:nvSpPr>
      <dsp:spPr>
        <a:xfrm rot="5400000">
          <a:off x="5413551" y="-2171960"/>
          <a:ext cx="2225583" cy="102428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endParaRPr lang="en-US" sz="2000" kern="1200"/>
        </a:p>
        <a:p>
          <a:pPr marL="228600" lvl="1" indent="-228600" algn="l" defTabSz="1066800">
            <a:lnSpc>
              <a:spcPct val="90000"/>
            </a:lnSpc>
            <a:spcBef>
              <a:spcPct val="0"/>
            </a:spcBef>
            <a:spcAft>
              <a:spcPct val="15000"/>
            </a:spcAft>
            <a:buChar char="•"/>
          </a:pPr>
          <a:r>
            <a:rPr lang="en-US" sz="2400" b="1" kern="1200"/>
            <a:t>TWO to THREE PARAGRAPHS</a:t>
          </a:r>
          <a:r>
            <a:rPr lang="en-US" sz="2400" kern="1200"/>
            <a:t>: Details of what happened in chronological order</a:t>
          </a:r>
        </a:p>
        <a:p>
          <a:pPr marL="228600" lvl="1" indent="-228600" algn="l" defTabSz="1066800">
            <a:lnSpc>
              <a:spcPct val="90000"/>
            </a:lnSpc>
            <a:spcBef>
              <a:spcPct val="0"/>
            </a:spcBef>
            <a:spcAft>
              <a:spcPct val="15000"/>
            </a:spcAft>
            <a:buChar char="•"/>
          </a:pPr>
          <a:r>
            <a:rPr lang="en-US" sz="2400" kern="1200"/>
            <a:t>Use factual information</a:t>
          </a:r>
        </a:p>
        <a:p>
          <a:pPr marL="228600" lvl="1" indent="-228600" algn="l" defTabSz="1066800">
            <a:lnSpc>
              <a:spcPct val="90000"/>
            </a:lnSpc>
            <a:spcBef>
              <a:spcPct val="0"/>
            </a:spcBef>
            <a:spcAft>
              <a:spcPct val="15000"/>
            </a:spcAft>
            <a:buChar char="•"/>
          </a:pPr>
          <a:r>
            <a:rPr lang="en-US" sz="2400" kern="1200"/>
            <a:t>Use formal tone</a:t>
          </a:r>
        </a:p>
        <a:p>
          <a:pPr marL="228600" lvl="1" indent="-228600" algn="l" defTabSz="1066800">
            <a:lnSpc>
              <a:spcPct val="90000"/>
            </a:lnSpc>
            <a:spcBef>
              <a:spcPct val="0"/>
            </a:spcBef>
            <a:spcAft>
              <a:spcPct val="15000"/>
            </a:spcAft>
            <a:buChar char="•"/>
          </a:pPr>
          <a:r>
            <a:rPr lang="en-US" sz="2400" kern="1200"/>
            <a:t>Use appropriate transitional words and phrases</a:t>
          </a:r>
        </a:p>
      </dsp:txBody>
      <dsp:txXfrm rot="-5400000">
        <a:off x="1404913" y="1945322"/>
        <a:ext cx="10134216" cy="2008295"/>
      </dsp:txXfrm>
    </dsp:sp>
    <dsp:sp modelId="{BC990D8F-B010-4B23-A75F-7ACB3230AD64}">
      <dsp:nvSpPr>
        <dsp:cNvPr id="0" name=""/>
        <dsp:cNvSpPr/>
      </dsp:nvSpPr>
      <dsp:spPr>
        <a:xfrm rot="5400000">
          <a:off x="-301052" y="4430185"/>
          <a:ext cx="2007019" cy="140491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Conclusion</a:t>
          </a:r>
        </a:p>
      </dsp:txBody>
      <dsp:txXfrm rot="-5400000">
        <a:off x="2" y="4831589"/>
        <a:ext cx="1404913" cy="602106"/>
      </dsp:txXfrm>
    </dsp:sp>
    <dsp:sp modelId="{C9DC1AEE-FF0F-478D-BD2B-52629D5026B3}">
      <dsp:nvSpPr>
        <dsp:cNvPr id="0" name=""/>
        <dsp:cNvSpPr/>
      </dsp:nvSpPr>
      <dsp:spPr>
        <a:xfrm rot="5400000">
          <a:off x="5874062" y="-340016"/>
          <a:ext cx="1304562" cy="1024286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1" kern="1200"/>
            <a:t>ONE paragraph</a:t>
          </a:r>
          <a:r>
            <a:rPr lang="en-US" sz="2800" kern="1200"/>
            <a:t>: brief discussion of what happened at the end</a:t>
          </a:r>
        </a:p>
      </dsp:txBody>
      <dsp:txXfrm rot="-5400000">
        <a:off x="1404914" y="4192815"/>
        <a:ext cx="10179177" cy="11771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098"/>
          </a:xfrm>
          <a:prstGeom prst="rect">
            <a:avLst/>
          </a:prstGeom>
        </p:spPr>
        <p:txBody>
          <a:bodyPr vert="horz" lIns="94119" tIns="47060" rIns="94119" bIns="47060" rtlCol="0"/>
          <a:lstStyle>
            <a:lvl1pPr algn="l">
              <a:defRPr sz="1200"/>
            </a:lvl1pPr>
          </a:lstStyle>
          <a:p>
            <a:endParaRPr lang="en-GB"/>
          </a:p>
        </p:txBody>
      </p:sp>
      <p:sp>
        <p:nvSpPr>
          <p:cNvPr id="3" name="Date Placeholder 2"/>
          <p:cNvSpPr>
            <a:spLocks noGrp="1"/>
          </p:cNvSpPr>
          <p:nvPr>
            <p:ph type="dt" sz="quarter" idx="1"/>
          </p:nvPr>
        </p:nvSpPr>
        <p:spPr>
          <a:xfrm>
            <a:off x="4023092" y="0"/>
            <a:ext cx="3077739" cy="470098"/>
          </a:xfrm>
          <a:prstGeom prst="rect">
            <a:avLst/>
          </a:prstGeom>
        </p:spPr>
        <p:txBody>
          <a:bodyPr vert="horz" lIns="94119" tIns="47060" rIns="94119" bIns="47060" rtlCol="0"/>
          <a:lstStyle>
            <a:lvl1pPr algn="r">
              <a:defRPr sz="1200"/>
            </a:lvl1pPr>
          </a:lstStyle>
          <a:p>
            <a:fld id="{716E856D-8C0A-41A3-9064-65AEDC680B54}" type="datetimeFigureOut">
              <a:rPr lang="en-GB" smtClean="0"/>
              <a:t>09/04/2020</a:t>
            </a:fld>
            <a:endParaRPr lang="en-GB"/>
          </a:p>
        </p:txBody>
      </p:sp>
      <p:sp>
        <p:nvSpPr>
          <p:cNvPr id="4" name="Footer Placeholder 3"/>
          <p:cNvSpPr>
            <a:spLocks noGrp="1"/>
          </p:cNvSpPr>
          <p:nvPr>
            <p:ph type="ftr" sz="quarter" idx="2"/>
          </p:nvPr>
        </p:nvSpPr>
        <p:spPr>
          <a:xfrm>
            <a:off x="0" y="8899328"/>
            <a:ext cx="3077739" cy="470097"/>
          </a:xfrm>
          <a:prstGeom prst="rect">
            <a:avLst/>
          </a:prstGeom>
        </p:spPr>
        <p:txBody>
          <a:bodyPr vert="horz" lIns="94119" tIns="47060" rIns="94119" bIns="47060" rtlCol="0" anchor="b"/>
          <a:lstStyle>
            <a:lvl1pPr algn="l">
              <a:defRPr sz="1200"/>
            </a:lvl1pPr>
          </a:lstStyle>
          <a:p>
            <a:endParaRPr lang="en-GB"/>
          </a:p>
        </p:txBody>
      </p:sp>
      <p:sp>
        <p:nvSpPr>
          <p:cNvPr id="5" name="Slide Number Placeholder 4"/>
          <p:cNvSpPr>
            <a:spLocks noGrp="1"/>
          </p:cNvSpPr>
          <p:nvPr>
            <p:ph type="sldNum" sz="quarter" idx="3"/>
          </p:nvPr>
        </p:nvSpPr>
        <p:spPr>
          <a:xfrm>
            <a:off x="4023092" y="8899328"/>
            <a:ext cx="3077739" cy="470097"/>
          </a:xfrm>
          <a:prstGeom prst="rect">
            <a:avLst/>
          </a:prstGeom>
        </p:spPr>
        <p:txBody>
          <a:bodyPr vert="horz" lIns="94119" tIns="47060" rIns="94119" bIns="47060" rtlCol="0" anchor="b"/>
          <a:lstStyle>
            <a:lvl1pPr algn="r">
              <a:defRPr sz="1200"/>
            </a:lvl1pPr>
          </a:lstStyle>
          <a:p>
            <a:fld id="{38FFC2F5-1867-461A-93DC-710C890203F1}" type="slidenum">
              <a:rPr lang="en-GB" smtClean="0"/>
              <a:t>‹#›</a:t>
            </a:fld>
            <a:endParaRPr lang="en-GB"/>
          </a:p>
        </p:txBody>
      </p:sp>
    </p:spTree>
    <p:extLst>
      <p:ext uri="{BB962C8B-B14F-4D97-AF65-F5344CB8AC3E}">
        <p14:creationId xmlns:p14="http://schemas.microsoft.com/office/powerpoint/2010/main" val="18541109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6T15:54:48.106"/>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0,'6'6,"38"14,64 26,79 19,96 15,131 23,195 31,208 15,177 6,199 1,114 15,-10-3,-132-14,-210-20,-256-27,-247-38,-200-37,-143-23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FD6B7657-247D-444F-92FE-66A8F74E6F77}" type="datetimeFigureOut">
              <a:rPr lang="en-GB" smtClean="0"/>
              <a:t>09/04/2020</a:t>
            </a:fld>
            <a:endParaRPr lang="en-GB"/>
          </a:p>
        </p:txBody>
      </p:sp>
      <p:sp>
        <p:nvSpPr>
          <p:cNvPr id="4" name="Slide Image Placeholder 3"/>
          <p:cNvSpPr>
            <a:spLocks noGrp="1" noRot="1" noChangeAspect="1"/>
          </p:cNvSpPr>
          <p:nvPr>
            <p:ph type="sldImg" idx="2"/>
          </p:nvPr>
        </p:nvSpPr>
        <p:spPr>
          <a:xfrm>
            <a:off x="739775" y="1171575"/>
            <a:ext cx="5622925" cy="31623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508500"/>
            <a:ext cx="5683250" cy="36893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99525"/>
            <a:ext cx="3078163" cy="4699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2725" y="8899525"/>
            <a:ext cx="3078163" cy="469900"/>
          </a:xfrm>
          <a:prstGeom prst="rect">
            <a:avLst/>
          </a:prstGeom>
        </p:spPr>
        <p:txBody>
          <a:bodyPr vert="horz" lIns="91440" tIns="45720" rIns="91440" bIns="45720" rtlCol="0" anchor="b"/>
          <a:lstStyle>
            <a:lvl1pPr algn="r">
              <a:defRPr sz="1200"/>
            </a:lvl1pPr>
          </a:lstStyle>
          <a:p>
            <a:fld id="{27E5FEB3-1A56-49F4-A6D3-B8CB22AF2208}" type="slidenum">
              <a:rPr lang="en-GB" smtClean="0"/>
              <a:t>‹#›</a:t>
            </a:fld>
            <a:endParaRPr lang="en-GB"/>
          </a:p>
        </p:txBody>
      </p:sp>
    </p:spTree>
    <p:extLst>
      <p:ext uri="{BB962C8B-B14F-4D97-AF65-F5344CB8AC3E}">
        <p14:creationId xmlns:p14="http://schemas.microsoft.com/office/powerpoint/2010/main" val="203512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FF7A-D818-4D79-B938-EFFAD05D4B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4F0BCD5-E91D-4569-AC6D-7574DBF17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22BD24-C726-44F1-AFB7-D52D5AF3B802}"/>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5" name="Footer Placeholder 4">
            <a:extLst>
              <a:ext uri="{FF2B5EF4-FFF2-40B4-BE49-F238E27FC236}">
                <a16:creationId xmlns:a16="http://schemas.microsoft.com/office/drawing/2014/main" id="{FE70A5C5-88D7-4068-9EEE-DC77E0C0B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6777D-A20F-45FD-80AD-9127B32F196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6630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4553-DD30-4D2E-881E-EF0DD41FEC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BCF726-90F4-4DEC-B7ED-95C6A78744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0AC38-0783-4A40-90BC-BE3AB0EA8793}"/>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5" name="Footer Placeholder 4">
            <a:extLst>
              <a:ext uri="{FF2B5EF4-FFF2-40B4-BE49-F238E27FC236}">
                <a16:creationId xmlns:a16="http://schemas.microsoft.com/office/drawing/2014/main" id="{A0F741A9-5EDF-4EB5-BEE5-8108B1360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288BE-DD9A-40E5-B5C3-2C8AD5E5B9D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2479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5ED8B9-0227-41D1-AAE8-E8D319879E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F24FA9-C21B-4ECA-8821-632EE23401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59C46-3AA7-4861-9219-662C57A1206B}"/>
              </a:ext>
            </a:extLst>
          </p:cNvPr>
          <p:cNvSpPr>
            <a:spLocks noGrp="1"/>
          </p:cNvSpPr>
          <p:nvPr>
            <p:ph type="dt" sz="half" idx="10"/>
          </p:nvPr>
        </p:nvSpPr>
        <p:spPr/>
        <p:txBody>
          <a:bodyPr/>
          <a:lstStyle/>
          <a:p>
            <a:fld id="{48A87A34-81AB-432B-8DAE-1953F412C126}" type="datetimeFigureOut">
              <a:rPr lang="en-US" smtClean="0"/>
              <a:pPr/>
              <a:t>4/9/2020</a:t>
            </a:fld>
            <a:endParaRPr lang="en-US"/>
          </a:p>
        </p:txBody>
      </p:sp>
      <p:sp>
        <p:nvSpPr>
          <p:cNvPr id="5" name="Footer Placeholder 4">
            <a:extLst>
              <a:ext uri="{FF2B5EF4-FFF2-40B4-BE49-F238E27FC236}">
                <a16:creationId xmlns:a16="http://schemas.microsoft.com/office/drawing/2014/main" id="{535E6240-F779-414C-895B-77E7A0E0A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EDB97-4FAF-45E2-891C-16DAA19BC663}"/>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07573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a:buClr>
                <a:schemeClr val="accent2"/>
              </a:buClr>
            </a:pPr>
            <a:r>
              <a:rPr lang="en-US" noProof="0"/>
              <a:t>Insert or Drag and Drop your Image</a:t>
            </a:r>
          </a:p>
        </p:txBody>
      </p:sp>
      <p:sp>
        <p:nvSpPr>
          <p:cNvPr id="7" name="Freeform: Shape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Freeform: Shape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a:r>
              <a:rPr lang="en-US" noProof="0"/>
              <a:t>Click to edit subtitle</a:t>
            </a:r>
          </a:p>
        </p:txBody>
      </p:sp>
      <p:sp>
        <p:nvSpPr>
          <p:cNvPr id="4" name="Title 3">
            <a:extLst>
              <a:ext uri="{FF2B5EF4-FFF2-40B4-BE49-F238E27FC236}">
                <a16:creationId xmlns:a16="http://schemas.microsoft.com/office/drawing/2014/main" id="{59535B06-700B-4A37-8A83-1D885D44425C}"/>
              </a:ext>
            </a:extLst>
          </p:cNvPr>
          <p:cNvSpPr>
            <a:spLocks noGrp="1"/>
          </p:cNvSpPr>
          <p:nvPr>
            <p:ph type="title"/>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a:lnSpc>
                <a:spcPts val="5000"/>
              </a:lnSpc>
            </a:pPr>
            <a:r>
              <a:rPr lang="en-US" noProof="0"/>
              <a:t>Click to edit Master title style</a:t>
            </a:r>
          </a:p>
        </p:txBody>
      </p:sp>
    </p:spTree>
    <p:extLst>
      <p:ext uri="{BB962C8B-B14F-4D97-AF65-F5344CB8AC3E}">
        <p14:creationId xmlns:p14="http://schemas.microsoft.com/office/powerpoint/2010/main" val="79131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873-46DA-4A51-8A93-A41DE80C92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5E2D31-E482-4C6E-B0A5-F531120ABC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909091-7026-4B77-A7B7-34658D4A1E16}"/>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5" name="Footer Placeholder 4">
            <a:extLst>
              <a:ext uri="{FF2B5EF4-FFF2-40B4-BE49-F238E27FC236}">
                <a16:creationId xmlns:a16="http://schemas.microsoft.com/office/drawing/2014/main" id="{1851F46E-CB4D-4B09-A35F-0FA5B5980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6C772-4F97-4132-836B-642E7509F89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0624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491F-652A-4125-AFDF-7017BCB2E5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DA65E4-CAF2-4295-94FF-3132351F4D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5E33CB-2581-48F3-AEAB-05473291CB27}"/>
              </a:ext>
            </a:extLst>
          </p:cNvPr>
          <p:cNvSpPr>
            <a:spLocks noGrp="1"/>
          </p:cNvSpPr>
          <p:nvPr>
            <p:ph type="dt" sz="half" idx="10"/>
          </p:nvPr>
        </p:nvSpPr>
        <p:spPr/>
        <p:txBody>
          <a:bodyPr/>
          <a:lstStyle/>
          <a:p>
            <a:fld id="{48A87A34-81AB-432B-8DAE-1953F412C126}" type="datetimeFigureOut">
              <a:rPr lang="en-US" smtClean="0"/>
              <a:pPr/>
              <a:t>4/9/2020</a:t>
            </a:fld>
            <a:endParaRPr lang="en-US"/>
          </a:p>
        </p:txBody>
      </p:sp>
      <p:sp>
        <p:nvSpPr>
          <p:cNvPr id="5" name="Footer Placeholder 4">
            <a:extLst>
              <a:ext uri="{FF2B5EF4-FFF2-40B4-BE49-F238E27FC236}">
                <a16:creationId xmlns:a16="http://schemas.microsoft.com/office/drawing/2014/main" id="{3794958F-0B62-4FA0-9B3E-440206391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9BE23-AF62-452D-9156-F0027EE43CB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57215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2591-7D08-4ED3-A810-42C062C2CC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324B0A-E10A-4C9F-884C-B36753A9B1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E7FFDB-F93E-4D6D-A39E-21B5B9AEBC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4D4445-B991-48A8-9229-CB280C500D3F}"/>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6" name="Footer Placeholder 5">
            <a:extLst>
              <a:ext uri="{FF2B5EF4-FFF2-40B4-BE49-F238E27FC236}">
                <a16:creationId xmlns:a16="http://schemas.microsoft.com/office/drawing/2014/main" id="{F8AC25FE-9921-492F-8582-AB3569216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BB41C-01AE-449F-988A-1235B93FAF0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1665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D749-1A01-4F56-ABEE-4B5B9B14E3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D800DC-DA2C-4429-BC56-9BD8527392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32391C-9A5D-45DE-9B44-DD5D6CA009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7228DE-26AE-4064-A4C8-016349191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98B3B0-DD01-402A-AC98-BDD28F7DDF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2D383A-5E65-48CF-9087-991EE96B701E}"/>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8" name="Footer Placeholder 7">
            <a:extLst>
              <a:ext uri="{FF2B5EF4-FFF2-40B4-BE49-F238E27FC236}">
                <a16:creationId xmlns:a16="http://schemas.microsoft.com/office/drawing/2014/main" id="{6424E2EF-4E1A-4731-A29C-F0A04CD2EB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917A19-3CB4-4D51-A16F-19109102B5B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9990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0D3-FCAA-44E4-AE48-BCB1D3FF80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A2B5AA-CB35-4F58-8B0C-6A3FEF118F54}"/>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4" name="Footer Placeholder 3">
            <a:extLst>
              <a:ext uri="{FF2B5EF4-FFF2-40B4-BE49-F238E27FC236}">
                <a16:creationId xmlns:a16="http://schemas.microsoft.com/office/drawing/2014/main" id="{BC171EE0-9C94-4D1F-8122-399245C661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1CB296-1F41-4257-9EF5-F1F02BC6145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0960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E11325-ADB1-4110-958E-E36AD7A6AFAC}"/>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3" name="Footer Placeholder 2">
            <a:extLst>
              <a:ext uri="{FF2B5EF4-FFF2-40B4-BE49-F238E27FC236}">
                <a16:creationId xmlns:a16="http://schemas.microsoft.com/office/drawing/2014/main" id="{F4B0E050-8F69-4EBD-A3BB-64E1AD7904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1CB9ED-41C4-469D-BBD4-3677CCF7BE5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7992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C862-4086-4C48-B1B6-DAF4CC8A2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719CA9-39D1-4479-9A37-179619676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3B031A-2BBE-42B4-8A54-2C8920DD6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4129A2-C0F7-4282-A58C-DC672D4C3F1F}"/>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6" name="Footer Placeholder 5">
            <a:extLst>
              <a:ext uri="{FF2B5EF4-FFF2-40B4-BE49-F238E27FC236}">
                <a16:creationId xmlns:a16="http://schemas.microsoft.com/office/drawing/2014/main" id="{EFBB4E4B-AB2F-4B12-83D5-2975E42EE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46256-8505-4472-80FE-B0B255958F6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2789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7304-DE18-4519-B0B5-B201BA196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C2C900D-F810-47B3-BB8D-AD33F5B7F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FFED57F-1270-4BAC-B0C3-87AB8013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3C6A2-8FA2-466D-8728-6E41456C17F2}"/>
              </a:ext>
            </a:extLst>
          </p:cNvPr>
          <p:cNvSpPr>
            <a:spLocks noGrp="1"/>
          </p:cNvSpPr>
          <p:nvPr>
            <p:ph type="dt" sz="half" idx="10"/>
          </p:nvPr>
        </p:nvSpPr>
        <p:spPr/>
        <p:txBody>
          <a:bodyPr/>
          <a:lstStyle/>
          <a:p>
            <a:fld id="{48A87A34-81AB-432B-8DAE-1953F412C126}" type="datetimeFigureOut">
              <a:rPr lang="en-US" smtClean="0"/>
              <a:t>4/9/2020</a:t>
            </a:fld>
            <a:endParaRPr lang="en-US"/>
          </a:p>
        </p:txBody>
      </p:sp>
      <p:sp>
        <p:nvSpPr>
          <p:cNvPr id="6" name="Footer Placeholder 5">
            <a:extLst>
              <a:ext uri="{FF2B5EF4-FFF2-40B4-BE49-F238E27FC236}">
                <a16:creationId xmlns:a16="http://schemas.microsoft.com/office/drawing/2014/main" id="{F38271CD-1B08-4D4C-AC06-70EFD0763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590D3-B504-4413-A8D4-706BD9DB32A9}"/>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1782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1A016-B8EE-48B5-A82E-30D357D28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D27257-9C31-4646-AF32-B873C2396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4FE922-1B7D-4E58-AF2B-BE1737FFF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4/9/2020</a:t>
            </a:fld>
            <a:endParaRPr lang="en-US"/>
          </a:p>
        </p:txBody>
      </p:sp>
      <p:sp>
        <p:nvSpPr>
          <p:cNvPr id="5" name="Footer Placeholder 4">
            <a:extLst>
              <a:ext uri="{FF2B5EF4-FFF2-40B4-BE49-F238E27FC236}">
                <a16:creationId xmlns:a16="http://schemas.microsoft.com/office/drawing/2014/main" id="{E0B888CB-3D55-4E02-8667-F5487DFC0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4A5EF-0294-4B8B-9986-AB3C8E2D4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091861575"/>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opentextbc.ca/abealf2/chapter/chapter-5/" TargetMode="External"/><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bigyellowtaxi.wordpress.com/2008/06/09/the-crossroads/"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rasjacobson.com/tag/birth-order/" TargetMode="External"/><Relationship Id="rId7" Type="http://schemas.openxmlformats.org/officeDocument/2006/relationships/hyperlink" Target="https://mangapachadi.wordpress.com/2009/03/07/calvin-n-hobbes-my-new-love/"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s://en.wikipedia.org/wiki/Calvin_and_Hobbes" TargetMode="Externa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s://dragonartz.wordpress.com/2009/09/08/yellow-schoolbus-vector/"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ragonartz.wordpress.com/2009/09/08/yellow-schoolbus-vector/"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thesoapbar.blogspot.jp/2010_06_01_archive.html" TargetMode="External"/><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wrongkindofgreen.org/2014/09/07/wag-the-dog-campaigns-of-purpos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thesoapbar.blogspot.jp/2010_06_01_archive.html" TargetMode="External"/><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Fried_egg" TargetMode="External"/><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hyperlink" Target="https://en.wikipedia.org/wiki/Peanut_butter" TargetMode="Externa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hyperlink" Target="http://opentextbc.ca/abealf2/chapter/chapter-5/"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ommons.wikimedia.org/wiki/File:Confused.sv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openclipart.org/detail/167549/green-tick---simple-by-kliponius"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hyperlink" Target="https://pixabay.com/en/magnifying-glass-search-to-find-1019870/"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wobisobi.blogspot.com/2011/05/weekly-inspiration.html" TargetMode="External"/><Relationship Id="rId7" Type="http://schemas.openxmlformats.org/officeDocument/2006/relationships/hyperlink" Target="https://birthdayshoes.com/hail-yes-timothy-has-black-kso-fivefingers"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pngimg.com/download/59591" TargetMode="Externa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hyperlink" Target="https://commons.wikimedia.org/wiki/File:Confused.sv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learningcommons.ubc.ca/how-to-use-your-brain-when-studyi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en/cross-x-red-square-delete-wrong-39414/"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zharreflections.blogspot.com/2013/06/my-e-dventures-of-writing.html"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thenewcode.com/1082/Make-a-Responsive-Animated-Walk-Cycle-with-SVG-and-CSS-steps" TargetMode="External"/><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thesoapbar.blogspot.jp/2010_06_01_archive.html" TargetMode="External"/><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erval.deviantart.com/art/Blue-eyed-puppy-43199219"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thesoapbar.blogspot.jp/2010_06_01_archive.html" TargetMode="External"/><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afiftabsh.com/2012/01/07/lessons-learned-from-working-in-it/"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commons.wikimedia.org/wiki/File:Confused.sv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commons.wikimedia.org/wiki/File:Confused.sv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flickr.com/photos/brookebida/21475615475"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jojofeelings.wordpress.com/2011/12/14/turning-2/"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farmhack.net/tools/book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ater.epa.gov/learn/kids/beachkids/what-beaches.cf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3E72C-D35F-466E-BB87-2BDFD1A94A88}"/>
              </a:ext>
            </a:extLst>
          </p:cNvPr>
          <p:cNvSpPr>
            <a:spLocks noGrp="1"/>
          </p:cNvSpPr>
          <p:nvPr>
            <p:ph type="ctrTitle"/>
          </p:nvPr>
        </p:nvSpPr>
        <p:spPr>
          <a:xfrm>
            <a:off x="609601" y="4385066"/>
            <a:ext cx="10923638" cy="1317643"/>
          </a:xfrm>
        </p:spPr>
        <p:txBody>
          <a:bodyPr>
            <a:normAutofit/>
          </a:bodyPr>
          <a:lstStyle/>
          <a:p>
            <a:pPr algn="l"/>
            <a:r>
              <a:rPr lang="en-GB" sz="4200" dirty="0"/>
              <a:t>Distinguishing Reports </a:t>
            </a:r>
            <a:r>
              <a:rPr lang="en-GB" sz="4200"/>
              <a:t>from Stories:</a:t>
            </a:r>
            <a:br>
              <a:rPr lang="en-GB" sz="4200" dirty="0"/>
            </a:br>
            <a:r>
              <a:rPr lang="en-GB" sz="4200" dirty="0"/>
              <a:t>Author’s purpose</a:t>
            </a:r>
          </a:p>
        </p:txBody>
      </p:sp>
      <p:pic>
        <p:nvPicPr>
          <p:cNvPr id="7" name="Picture 6">
            <a:extLst>
              <a:ext uri="{FF2B5EF4-FFF2-40B4-BE49-F238E27FC236}">
                <a16:creationId xmlns:a16="http://schemas.microsoft.com/office/drawing/2014/main" id="{8C0291B5-47F7-4463-B500-D5B22B1C487B}"/>
              </a:ext>
            </a:extLst>
          </p:cNvPr>
          <p:cNvPicPr>
            <a:picLocks noChangeAspect="1"/>
          </p:cNvPicPr>
          <p:nvPr/>
        </p:nvPicPr>
        <p:blipFill rotWithShape="1">
          <a:blip r:embed="rId2">
            <a:extLst>
              <a:ext uri="{28A0092B-C50C-407E-A947-70E740481C1C}">
                <a14:useLocalDpi xmlns:a14="http://schemas.microsoft.com/office/drawing/2010/main" val="0"/>
              </a:ext>
            </a:extLst>
          </a:blip>
          <a:srcRect r="-1" b="30240"/>
          <a:stretch/>
        </p:blipFill>
        <p:spPr>
          <a:xfrm>
            <a:off x="20" y="10"/>
            <a:ext cx="6095974" cy="4252522"/>
          </a:xfrm>
          <a:prstGeom prst="rect">
            <a:avLst/>
          </a:prstGeom>
        </p:spPr>
      </p:pic>
      <p:pic>
        <p:nvPicPr>
          <p:cNvPr id="6" name="Content Placeholder 3">
            <a:extLst>
              <a:ext uri="{FF2B5EF4-FFF2-40B4-BE49-F238E27FC236}">
                <a16:creationId xmlns:a16="http://schemas.microsoft.com/office/drawing/2014/main" id="{89297B30-7DE6-4C4B-834A-6929598523A7}"/>
              </a:ext>
            </a:extLst>
          </p:cNvPr>
          <p:cNvPicPr>
            <a:picLocks noChangeAspect="1"/>
          </p:cNvPicPr>
          <p:nvPr/>
        </p:nvPicPr>
        <p:blipFill rotWithShape="1">
          <a:blip r:embed="rId3">
            <a:extLst>
              <a:ext uri="{28A0092B-C50C-407E-A947-70E740481C1C}">
                <a14:useLocalDpi xmlns:a14="http://schemas.microsoft.com/office/drawing/2010/main" val="0"/>
              </a:ext>
            </a:extLst>
          </a:blip>
          <a:srcRect t="1295" r="-2" b="10792"/>
          <a:stretch/>
        </p:blipFill>
        <p:spPr>
          <a:xfrm>
            <a:off x="6095999" y="-681"/>
            <a:ext cx="6096001" cy="4253215"/>
          </a:xfrm>
          <a:prstGeom prst="rect">
            <a:avLst/>
          </a:prstGeom>
        </p:spPr>
      </p:pic>
      <p:sp>
        <p:nvSpPr>
          <p:cNvPr id="2" name="TextBox 1">
            <a:extLst>
              <a:ext uri="{FF2B5EF4-FFF2-40B4-BE49-F238E27FC236}">
                <a16:creationId xmlns:a16="http://schemas.microsoft.com/office/drawing/2014/main" id="{55B673EA-8C8D-4899-BE69-32879ED3E4CF}"/>
              </a:ext>
            </a:extLst>
          </p:cNvPr>
          <p:cNvSpPr txBox="1"/>
          <p:nvPr/>
        </p:nvSpPr>
        <p:spPr>
          <a:xfrm>
            <a:off x="875211" y="5982789"/>
            <a:ext cx="10123715" cy="646331"/>
          </a:xfrm>
          <a:prstGeom prst="rect">
            <a:avLst/>
          </a:prstGeom>
          <a:noFill/>
        </p:spPr>
        <p:txBody>
          <a:bodyPr wrap="square" rtlCol="0">
            <a:spAutoFit/>
          </a:bodyPr>
          <a:lstStyle/>
          <a:p>
            <a:pPr algn="ctr"/>
            <a:r>
              <a:rPr lang="en-GB" dirty="0"/>
              <a:t>Curriculum Planning and Development Division</a:t>
            </a:r>
          </a:p>
          <a:p>
            <a:pPr algn="ctr"/>
            <a:r>
              <a:rPr lang="en-GB" dirty="0"/>
              <a:t>2020</a:t>
            </a:r>
          </a:p>
        </p:txBody>
      </p:sp>
    </p:spTree>
    <p:extLst>
      <p:ext uri="{BB962C8B-B14F-4D97-AF65-F5344CB8AC3E}">
        <p14:creationId xmlns:p14="http://schemas.microsoft.com/office/powerpoint/2010/main" val="10617921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72" y="137786"/>
            <a:ext cx="12046856" cy="6720214"/>
          </a:xfrm>
        </p:spPr>
        <p:txBody>
          <a:bodyPr>
            <a:normAutofit fontScale="77500" lnSpcReduction="20000"/>
          </a:bodyPr>
          <a:lstStyle/>
          <a:p>
            <a:pPr marL="0" indent="0" algn="ctr">
              <a:buNone/>
            </a:pPr>
            <a:r>
              <a:rPr lang="en-US" sz="3600" b="1"/>
              <a:t>Shark Attack</a:t>
            </a:r>
          </a:p>
          <a:p>
            <a:pPr marL="0" indent="0">
              <a:lnSpc>
                <a:spcPct val="160000"/>
              </a:lnSpc>
              <a:buNone/>
            </a:pPr>
            <a:r>
              <a:rPr lang="en-US" sz="3600"/>
              <a:t>	The midday sun shined its heated rays on to the turquoise waters of the beach, causing them to sparkle like diamonds. The beach was packed with people of all shapes and sizes. Little children screamed with glee as they scampered like crazy ants under the watchful eyes of their parents. The green palm trees danced to the distant music of </a:t>
            </a:r>
            <a:r>
              <a:rPr lang="en-US" sz="3600" err="1"/>
              <a:t>Kes</a:t>
            </a:r>
            <a:r>
              <a:rPr lang="en-US" sz="3600"/>
              <a:t>’ latest hit. Meanwhile, the wicked, hot sand singed the feet of the brave souls who dared to walk without slippers. </a:t>
            </a:r>
          </a:p>
          <a:p>
            <a:pPr marL="0" indent="0">
              <a:lnSpc>
                <a:spcPct val="160000"/>
              </a:lnSpc>
              <a:buNone/>
            </a:pPr>
            <a:r>
              <a:rPr lang="en-US" sz="3600"/>
              <a:t>	Suddenly, this perfect scene was shattered by a scream that came from north of the lifeguard’s booth, “Shark! Shark!” </a:t>
            </a:r>
          </a:p>
          <a:p>
            <a:pPr marL="0" indent="0">
              <a:buNone/>
            </a:pPr>
            <a:endParaRPr lang="en-US" sz="2800"/>
          </a:p>
          <a:p>
            <a:pPr marL="0" indent="0">
              <a:buNone/>
            </a:pPr>
            <a:r>
              <a:rPr lang="en-US" sz="2800"/>
              <a:t>	</a:t>
            </a:r>
            <a:endParaRPr lang="en-GB"/>
          </a:p>
        </p:txBody>
      </p:sp>
    </p:spTree>
    <p:extLst>
      <p:ext uri="{BB962C8B-B14F-4D97-AF65-F5344CB8AC3E}">
        <p14:creationId xmlns:p14="http://schemas.microsoft.com/office/powerpoint/2010/main" val="72681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Up 9">
            <a:extLst>
              <a:ext uri="{FF2B5EF4-FFF2-40B4-BE49-F238E27FC236}">
                <a16:creationId xmlns:a16="http://schemas.microsoft.com/office/drawing/2014/main" id="{0F62877A-85A8-4E06-9918-5F58D3D3C101}"/>
              </a:ext>
            </a:extLst>
          </p:cNvPr>
          <p:cNvSpPr/>
          <p:nvPr/>
        </p:nvSpPr>
        <p:spPr>
          <a:xfrm>
            <a:off x="536037" y="4221873"/>
            <a:ext cx="183406" cy="13945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Up 36">
            <a:extLst>
              <a:ext uri="{FF2B5EF4-FFF2-40B4-BE49-F238E27FC236}">
                <a16:creationId xmlns:a16="http://schemas.microsoft.com/office/drawing/2014/main" id="{3E44CC0E-0A08-4CA8-8849-448FA7885FDC}"/>
              </a:ext>
            </a:extLst>
          </p:cNvPr>
          <p:cNvSpPr/>
          <p:nvPr/>
        </p:nvSpPr>
        <p:spPr>
          <a:xfrm rot="2322250">
            <a:off x="4056027" y="4327392"/>
            <a:ext cx="183406" cy="13945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3C956008-1420-4AC7-A1C6-63E87CDED6B7}"/>
              </a:ext>
            </a:extLst>
          </p:cNvPr>
          <p:cNvSpPr>
            <a:spLocks noGrp="1"/>
          </p:cNvSpPr>
          <p:nvPr>
            <p:ph sz="half" idx="2"/>
          </p:nvPr>
        </p:nvSpPr>
        <p:spPr>
          <a:xfrm>
            <a:off x="121645" y="135178"/>
            <a:ext cx="5157787" cy="4508500"/>
          </a:xfrm>
        </p:spPr>
        <p:txBody>
          <a:bodyPr>
            <a:normAutofit fontScale="47500" lnSpcReduction="20000"/>
          </a:bodyPr>
          <a:lstStyle/>
          <a:p>
            <a:pPr marL="0" indent="0">
              <a:lnSpc>
                <a:spcPct val="170000"/>
              </a:lnSpc>
              <a:buNone/>
            </a:pPr>
            <a:r>
              <a:rPr lang="en-US"/>
              <a:t>	</a:t>
            </a:r>
            <a:r>
              <a:rPr lang="en-US" sz="5100"/>
              <a:t>A beach is made of very small loose rock (sand) that gathers at the shore of a body of water. Beaches are created by waves or currents. The sand comes from erosion of rocks both far away from and near the water. Coral reefs are a major source of sand.</a:t>
            </a:r>
          </a:p>
          <a:p>
            <a:endParaRPr lang="en-GB"/>
          </a:p>
        </p:txBody>
      </p:sp>
      <p:grpSp>
        <p:nvGrpSpPr>
          <p:cNvPr id="27" name="Group 26">
            <a:extLst>
              <a:ext uri="{FF2B5EF4-FFF2-40B4-BE49-F238E27FC236}">
                <a16:creationId xmlns:a16="http://schemas.microsoft.com/office/drawing/2014/main" id="{D8D5D650-DE2B-4792-B6E2-A530C22BC773}"/>
              </a:ext>
            </a:extLst>
          </p:cNvPr>
          <p:cNvGrpSpPr/>
          <p:nvPr/>
        </p:nvGrpSpPr>
        <p:grpSpPr>
          <a:xfrm>
            <a:off x="1763694" y="135178"/>
            <a:ext cx="1946813" cy="3640007"/>
            <a:chOff x="1670812" y="149008"/>
            <a:chExt cx="1946813" cy="3640007"/>
          </a:xfrm>
        </p:grpSpPr>
        <p:sp>
          <p:nvSpPr>
            <p:cNvPr id="17" name="TextBox 16">
              <a:extLst>
                <a:ext uri="{FF2B5EF4-FFF2-40B4-BE49-F238E27FC236}">
                  <a16:creationId xmlns:a16="http://schemas.microsoft.com/office/drawing/2014/main" id="{D5BCDE6B-8C91-49A6-80E0-18219EB56090}"/>
                </a:ext>
              </a:extLst>
            </p:cNvPr>
            <p:cNvSpPr txBox="1"/>
            <p:nvPr/>
          </p:nvSpPr>
          <p:spPr>
            <a:xfrm>
              <a:off x="2459895" y="149008"/>
              <a:ext cx="771820" cy="369332"/>
            </a:xfrm>
            <a:prstGeom prst="rect">
              <a:avLst/>
            </a:prstGeom>
            <a:noFill/>
          </p:spPr>
          <p:txBody>
            <a:bodyPr wrap="square" rtlCol="0">
              <a:spAutoFit/>
            </a:bodyPr>
            <a:lstStyle/>
            <a:p>
              <a:r>
                <a:rPr lang="en-GB">
                  <a:solidFill>
                    <a:schemeClr val="accent1"/>
                  </a:solidFill>
                </a:rPr>
                <a:t>Fact</a:t>
              </a:r>
            </a:p>
          </p:txBody>
        </p:sp>
        <p:sp>
          <p:nvSpPr>
            <p:cNvPr id="18" name="TextBox 17">
              <a:extLst>
                <a:ext uri="{FF2B5EF4-FFF2-40B4-BE49-F238E27FC236}">
                  <a16:creationId xmlns:a16="http://schemas.microsoft.com/office/drawing/2014/main" id="{EBB32C8F-3B5C-49DF-80C5-9614171BC84D}"/>
                </a:ext>
              </a:extLst>
            </p:cNvPr>
            <p:cNvSpPr txBox="1"/>
            <p:nvPr/>
          </p:nvSpPr>
          <p:spPr>
            <a:xfrm>
              <a:off x="1670812" y="1771336"/>
              <a:ext cx="771820" cy="369332"/>
            </a:xfrm>
            <a:prstGeom prst="rect">
              <a:avLst/>
            </a:prstGeom>
            <a:noFill/>
          </p:spPr>
          <p:txBody>
            <a:bodyPr wrap="square" rtlCol="0">
              <a:spAutoFit/>
            </a:bodyPr>
            <a:lstStyle/>
            <a:p>
              <a:r>
                <a:rPr lang="en-GB">
                  <a:solidFill>
                    <a:schemeClr val="accent1"/>
                  </a:solidFill>
                </a:rPr>
                <a:t>Fact</a:t>
              </a:r>
            </a:p>
          </p:txBody>
        </p:sp>
        <p:sp>
          <p:nvSpPr>
            <p:cNvPr id="19" name="TextBox 18">
              <a:extLst>
                <a:ext uri="{FF2B5EF4-FFF2-40B4-BE49-F238E27FC236}">
                  <a16:creationId xmlns:a16="http://schemas.microsoft.com/office/drawing/2014/main" id="{B0ABB5A4-7201-4CDB-BBBD-F45B8C2C90C3}"/>
                </a:ext>
              </a:extLst>
            </p:cNvPr>
            <p:cNvSpPr txBox="1"/>
            <p:nvPr/>
          </p:nvSpPr>
          <p:spPr>
            <a:xfrm>
              <a:off x="2369507" y="2288331"/>
              <a:ext cx="771820" cy="369332"/>
            </a:xfrm>
            <a:prstGeom prst="rect">
              <a:avLst/>
            </a:prstGeom>
            <a:noFill/>
          </p:spPr>
          <p:txBody>
            <a:bodyPr wrap="square" rtlCol="0">
              <a:spAutoFit/>
            </a:bodyPr>
            <a:lstStyle/>
            <a:p>
              <a:r>
                <a:rPr lang="en-GB">
                  <a:solidFill>
                    <a:schemeClr val="accent1"/>
                  </a:solidFill>
                </a:rPr>
                <a:t>Fact</a:t>
              </a:r>
            </a:p>
          </p:txBody>
        </p:sp>
        <p:sp>
          <p:nvSpPr>
            <p:cNvPr id="20" name="TextBox 19">
              <a:extLst>
                <a:ext uri="{FF2B5EF4-FFF2-40B4-BE49-F238E27FC236}">
                  <a16:creationId xmlns:a16="http://schemas.microsoft.com/office/drawing/2014/main" id="{D63439BD-2DA6-42E6-A518-0970A2960ABC}"/>
                </a:ext>
              </a:extLst>
            </p:cNvPr>
            <p:cNvSpPr txBox="1"/>
            <p:nvPr/>
          </p:nvSpPr>
          <p:spPr>
            <a:xfrm>
              <a:off x="2845805" y="3419683"/>
              <a:ext cx="771820" cy="369332"/>
            </a:xfrm>
            <a:prstGeom prst="rect">
              <a:avLst/>
            </a:prstGeom>
            <a:noFill/>
          </p:spPr>
          <p:txBody>
            <a:bodyPr wrap="square" rtlCol="0">
              <a:spAutoFit/>
            </a:bodyPr>
            <a:lstStyle/>
            <a:p>
              <a:r>
                <a:rPr lang="en-GB">
                  <a:solidFill>
                    <a:schemeClr val="accent1"/>
                  </a:solidFill>
                </a:rPr>
                <a:t>Fact</a:t>
              </a:r>
            </a:p>
          </p:txBody>
        </p:sp>
      </p:grpSp>
      <p:grpSp>
        <p:nvGrpSpPr>
          <p:cNvPr id="24" name="Group 23">
            <a:extLst>
              <a:ext uri="{FF2B5EF4-FFF2-40B4-BE49-F238E27FC236}">
                <a16:creationId xmlns:a16="http://schemas.microsoft.com/office/drawing/2014/main" id="{CEDBCB32-AFD9-498B-BC8E-6FFAD7489AE3}"/>
              </a:ext>
            </a:extLst>
          </p:cNvPr>
          <p:cNvGrpSpPr/>
          <p:nvPr/>
        </p:nvGrpSpPr>
        <p:grpSpPr>
          <a:xfrm>
            <a:off x="1777633" y="4011107"/>
            <a:ext cx="3093928" cy="1052578"/>
            <a:chOff x="1440494" y="4745190"/>
            <a:chExt cx="3093928" cy="1052578"/>
          </a:xfrm>
        </p:grpSpPr>
        <p:sp>
          <p:nvSpPr>
            <p:cNvPr id="21" name="TextBox 20">
              <a:extLst>
                <a:ext uri="{FF2B5EF4-FFF2-40B4-BE49-F238E27FC236}">
                  <a16:creationId xmlns:a16="http://schemas.microsoft.com/office/drawing/2014/main" id="{09B69AB1-2453-417E-96C8-672EFF002444}"/>
                </a:ext>
              </a:extLst>
            </p:cNvPr>
            <p:cNvSpPr txBox="1"/>
            <p:nvPr/>
          </p:nvSpPr>
          <p:spPr>
            <a:xfrm>
              <a:off x="1440494" y="5212993"/>
              <a:ext cx="3093928" cy="584775"/>
            </a:xfrm>
            <a:prstGeom prst="rect">
              <a:avLst/>
            </a:prstGeom>
            <a:noFill/>
          </p:spPr>
          <p:txBody>
            <a:bodyPr wrap="square" rtlCol="0">
              <a:spAutoFit/>
            </a:bodyPr>
            <a:lstStyle/>
            <a:p>
              <a:r>
                <a:rPr lang="en-GB" sz="3200">
                  <a:solidFill>
                    <a:schemeClr val="accent1"/>
                  </a:solidFill>
                </a:rPr>
                <a:t>Shorter</a:t>
              </a:r>
            </a:p>
          </p:txBody>
        </p:sp>
        <p:sp>
          <p:nvSpPr>
            <p:cNvPr id="22" name="Arrow: Up 21">
              <a:extLst>
                <a:ext uri="{FF2B5EF4-FFF2-40B4-BE49-F238E27FC236}">
                  <a16:creationId xmlns:a16="http://schemas.microsoft.com/office/drawing/2014/main" id="{491C0D01-A0C1-4085-AFB8-AB2EF17018D9}"/>
                </a:ext>
              </a:extLst>
            </p:cNvPr>
            <p:cNvSpPr/>
            <p:nvPr/>
          </p:nvSpPr>
          <p:spPr>
            <a:xfrm>
              <a:off x="1983597" y="4745190"/>
              <a:ext cx="183406" cy="430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Content Placeholder 8">
            <a:extLst>
              <a:ext uri="{FF2B5EF4-FFF2-40B4-BE49-F238E27FC236}">
                <a16:creationId xmlns:a16="http://schemas.microsoft.com/office/drawing/2014/main" id="{1A43315A-60E0-4381-9E15-523F652F5422}"/>
              </a:ext>
            </a:extLst>
          </p:cNvPr>
          <p:cNvSpPr txBox="1">
            <a:spLocks/>
          </p:cNvSpPr>
          <p:nvPr/>
        </p:nvSpPr>
        <p:spPr>
          <a:xfrm>
            <a:off x="5569965" y="149008"/>
            <a:ext cx="5997380" cy="6339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Font typeface="Arial" panose="020B0604020202020204" pitchFamily="34" charset="0"/>
              <a:buNone/>
            </a:pPr>
            <a:r>
              <a:rPr lang="en-US" sz="1800"/>
              <a:t>	</a:t>
            </a:r>
            <a:r>
              <a:rPr lang="en-US" sz="2000"/>
              <a:t>The midday sun shined its heated rays on to the turquoise waters of the beach, causing them to sparkle like diamonds. The beach was packed with people of all shapes and sizes. Little children screamed with glee as they scampered like crazy ants under the watchful eyes of their parents. The green palm trees danced to the distant music of </a:t>
            </a:r>
            <a:r>
              <a:rPr lang="en-US" sz="2000" err="1"/>
              <a:t>Kes</a:t>
            </a:r>
            <a:r>
              <a:rPr lang="en-US" sz="2000"/>
              <a:t>’ latest hit, while the wicked, hot sand singed the feet of the brave souls who dared to walk without slippers. </a:t>
            </a:r>
          </a:p>
          <a:p>
            <a:pPr marL="0" indent="0">
              <a:lnSpc>
                <a:spcPct val="170000"/>
              </a:lnSpc>
              <a:spcBef>
                <a:spcPts val="0"/>
              </a:spcBef>
              <a:buFont typeface="Arial" panose="020B0604020202020204" pitchFamily="34" charset="0"/>
              <a:buNone/>
            </a:pPr>
            <a:r>
              <a:rPr lang="en-US" sz="2000"/>
              <a:t>	Suddenly, this perfect scene was shattered by a scream that came from the north of the lifeguard’s booth, “Shark! Shark!” </a:t>
            </a:r>
          </a:p>
          <a:p>
            <a:pPr marL="0" indent="0">
              <a:buFont typeface="Arial" panose="020B0604020202020204" pitchFamily="34" charset="0"/>
              <a:buNone/>
            </a:pPr>
            <a:endParaRPr lang="en-GB"/>
          </a:p>
        </p:txBody>
      </p:sp>
      <p:sp>
        <p:nvSpPr>
          <p:cNvPr id="15" name="Content Placeholder 8">
            <a:extLst>
              <a:ext uri="{FF2B5EF4-FFF2-40B4-BE49-F238E27FC236}">
                <a16:creationId xmlns:a16="http://schemas.microsoft.com/office/drawing/2014/main" id="{B905657A-A3E2-4FFD-90D6-37F2125E2279}"/>
              </a:ext>
            </a:extLst>
          </p:cNvPr>
          <p:cNvSpPr txBox="1">
            <a:spLocks/>
          </p:cNvSpPr>
          <p:nvPr/>
        </p:nvSpPr>
        <p:spPr>
          <a:xfrm>
            <a:off x="5569965" y="149008"/>
            <a:ext cx="5997380" cy="6339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Font typeface="Arial" panose="020B0604020202020204" pitchFamily="34" charset="0"/>
              <a:buNone/>
            </a:pPr>
            <a:r>
              <a:rPr lang="en-US" sz="1800"/>
              <a:t>	</a:t>
            </a:r>
            <a:r>
              <a:rPr lang="en-US" sz="2000"/>
              <a:t>The </a:t>
            </a:r>
            <a:r>
              <a:rPr lang="en-US" sz="2000">
                <a:highlight>
                  <a:srgbClr val="FFFF00"/>
                </a:highlight>
              </a:rPr>
              <a:t>midday</a:t>
            </a:r>
            <a:r>
              <a:rPr lang="en-US" sz="2000"/>
              <a:t> sun shined its </a:t>
            </a:r>
            <a:r>
              <a:rPr lang="en-US" sz="2000">
                <a:highlight>
                  <a:srgbClr val="FFFF00"/>
                </a:highlight>
              </a:rPr>
              <a:t>heated</a:t>
            </a:r>
            <a:r>
              <a:rPr lang="en-US" sz="2000"/>
              <a:t> rays on to the </a:t>
            </a:r>
            <a:r>
              <a:rPr lang="en-US" sz="2000">
                <a:highlight>
                  <a:srgbClr val="FFFF00"/>
                </a:highlight>
              </a:rPr>
              <a:t>turquoise</a:t>
            </a:r>
            <a:r>
              <a:rPr lang="en-US" sz="2000"/>
              <a:t> waters of the beach, causing them to sparkle like diamonds. The beach was packed with people of all shapes and sizes. Little children screamed with glee as they scampered like </a:t>
            </a:r>
            <a:r>
              <a:rPr lang="en-US" sz="2000">
                <a:highlight>
                  <a:srgbClr val="FFFF00"/>
                </a:highlight>
              </a:rPr>
              <a:t>crazy</a:t>
            </a:r>
            <a:r>
              <a:rPr lang="en-US" sz="2000"/>
              <a:t> ants under the </a:t>
            </a:r>
            <a:r>
              <a:rPr lang="en-US" sz="2000">
                <a:highlight>
                  <a:srgbClr val="FFFF00"/>
                </a:highlight>
              </a:rPr>
              <a:t>watchful</a:t>
            </a:r>
            <a:r>
              <a:rPr lang="en-US" sz="2000"/>
              <a:t> eyes of their parents. The </a:t>
            </a:r>
            <a:r>
              <a:rPr lang="en-US" sz="2000">
                <a:highlight>
                  <a:srgbClr val="FFFF00"/>
                </a:highlight>
              </a:rPr>
              <a:t>green</a:t>
            </a:r>
            <a:r>
              <a:rPr lang="en-US" sz="2000"/>
              <a:t> palm trees danced to the </a:t>
            </a:r>
            <a:r>
              <a:rPr lang="en-US" sz="2000">
                <a:highlight>
                  <a:srgbClr val="FFFF00"/>
                </a:highlight>
              </a:rPr>
              <a:t>distant</a:t>
            </a:r>
            <a:r>
              <a:rPr lang="en-US" sz="2000"/>
              <a:t> music of </a:t>
            </a:r>
            <a:r>
              <a:rPr lang="en-US" sz="2000" err="1"/>
              <a:t>Kes</a:t>
            </a:r>
            <a:r>
              <a:rPr lang="en-US" sz="2000"/>
              <a:t>’ latest hit, while the </a:t>
            </a:r>
            <a:r>
              <a:rPr lang="en-US" sz="2000">
                <a:highlight>
                  <a:srgbClr val="FFFF00"/>
                </a:highlight>
              </a:rPr>
              <a:t>wicked</a:t>
            </a:r>
            <a:r>
              <a:rPr lang="en-US" sz="2000"/>
              <a:t>, </a:t>
            </a:r>
            <a:r>
              <a:rPr lang="en-US" sz="2000">
                <a:highlight>
                  <a:srgbClr val="FFFF00"/>
                </a:highlight>
              </a:rPr>
              <a:t>hot</a:t>
            </a:r>
            <a:r>
              <a:rPr lang="en-US" sz="2000"/>
              <a:t> sand singed the feet of the </a:t>
            </a:r>
            <a:r>
              <a:rPr lang="en-US" sz="2000">
                <a:highlight>
                  <a:srgbClr val="FFFF00"/>
                </a:highlight>
              </a:rPr>
              <a:t>brave</a:t>
            </a:r>
            <a:r>
              <a:rPr lang="en-US" sz="2000"/>
              <a:t> souls who dared to walk without slippers. </a:t>
            </a:r>
          </a:p>
          <a:p>
            <a:pPr marL="0" indent="0">
              <a:lnSpc>
                <a:spcPct val="170000"/>
              </a:lnSpc>
              <a:spcBef>
                <a:spcPts val="0"/>
              </a:spcBef>
              <a:buFont typeface="Arial" panose="020B0604020202020204" pitchFamily="34" charset="0"/>
              <a:buNone/>
            </a:pPr>
            <a:r>
              <a:rPr lang="en-US" sz="2000"/>
              <a:t>	Suddenly, this </a:t>
            </a:r>
            <a:r>
              <a:rPr lang="en-US" sz="2000">
                <a:highlight>
                  <a:srgbClr val="FFFF00"/>
                </a:highlight>
              </a:rPr>
              <a:t>perfect</a:t>
            </a:r>
            <a:r>
              <a:rPr lang="en-US" sz="2000"/>
              <a:t> scene was shattered by a scream that came from the north of the lifeguard’s booth, “Shark! Shark!” </a:t>
            </a:r>
          </a:p>
          <a:p>
            <a:pPr marL="0" indent="0">
              <a:buFont typeface="Arial" panose="020B0604020202020204" pitchFamily="34" charset="0"/>
              <a:buNone/>
            </a:pPr>
            <a:endParaRPr lang="en-GB"/>
          </a:p>
        </p:txBody>
      </p:sp>
      <p:sp>
        <p:nvSpPr>
          <p:cNvPr id="16" name="Content Placeholder 8">
            <a:extLst>
              <a:ext uri="{FF2B5EF4-FFF2-40B4-BE49-F238E27FC236}">
                <a16:creationId xmlns:a16="http://schemas.microsoft.com/office/drawing/2014/main" id="{24694D1B-7193-4240-915D-A9232861952C}"/>
              </a:ext>
            </a:extLst>
          </p:cNvPr>
          <p:cNvSpPr txBox="1">
            <a:spLocks/>
          </p:cNvSpPr>
          <p:nvPr/>
        </p:nvSpPr>
        <p:spPr>
          <a:xfrm>
            <a:off x="5563199" y="149008"/>
            <a:ext cx="5997380" cy="6339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Font typeface="Arial" panose="020B0604020202020204" pitchFamily="34" charset="0"/>
              <a:buNone/>
            </a:pPr>
            <a:r>
              <a:rPr lang="en-US" sz="1800" dirty="0"/>
              <a:t>	</a:t>
            </a:r>
            <a:r>
              <a:rPr lang="en-US" sz="2000" dirty="0"/>
              <a:t>The </a:t>
            </a:r>
            <a:r>
              <a:rPr lang="en-US" sz="2000" dirty="0">
                <a:highlight>
                  <a:srgbClr val="FFFF00"/>
                </a:highlight>
              </a:rPr>
              <a:t>midday</a:t>
            </a:r>
            <a:r>
              <a:rPr lang="en-US" sz="2000" dirty="0"/>
              <a:t> sun shined its </a:t>
            </a:r>
            <a:r>
              <a:rPr lang="en-US" sz="2000" dirty="0">
                <a:highlight>
                  <a:srgbClr val="FFFF00"/>
                </a:highlight>
              </a:rPr>
              <a:t>heated</a:t>
            </a:r>
            <a:r>
              <a:rPr lang="en-US" sz="2000" dirty="0"/>
              <a:t> rays on to the </a:t>
            </a:r>
            <a:r>
              <a:rPr lang="en-US" sz="2000" dirty="0">
                <a:highlight>
                  <a:srgbClr val="FFFF00"/>
                </a:highlight>
              </a:rPr>
              <a:t>turquoise</a:t>
            </a:r>
            <a:r>
              <a:rPr lang="en-US" sz="2000" dirty="0"/>
              <a:t> waters of the beach, causing them to </a:t>
            </a:r>
            <a:r>
              <a:rPr lang="en-US" sz="2000" dirty="0">
                <a:solidFill>
                  <a:schemeClr val="accent1"/>
                </a:solidFill>
              </a:rPr>
              <a:t>sparkle like diamonds. </a:t>
            </a:r>
            <a:r>
              <a:rPr lang="en-US" sz="2000" dirty="0"/>
              <a:t>The beach was packed with people of all shapes and sizes. Little children screamed with glee as they scampered </a:t>
            </a:r>
            <a:r>
              <a:rPr lang="en-US" sz="2000" dirty="0">
                <a:solidFill>
                  <a:schemeClr val="accent1"/>
                </a:solidFill>
              </a:rPr>
              <a:t>like </a:t>
            </a:r>
            <a:r>
              <a:rPr lang="en-US" sz="2000" dirty="0">
                <a:solidFill>
                  <a:schemeClr val="accent1"/>
                </a:solidFill>
                <a:highlight>
                  <a:srgbClr val="FFFF00"/>
                </a:highlight>
              </a:rPr>
              <a:t>crazy</a:t>
            </a:r>
            <a:r>
              <a:rPr lang="en-US" sz="2000" dirty="0">
                <a:solidFill>
                  <a:schemeClr val="accent1"/>
                </a:solidFill>
              </a:rPr>
              <a:t> ants </a:t>
            </a:r>
            <a:r>
              <a:rPr lang="en-US" sz="2000" dirty="0"/>
              <a:t>under the </a:t>
            </a:r>
            <a:r>
              <a:rPr lang="en-US" sz="2000" dirty="0">
                <a:highlight>
                  <a:srgbClr val="FFFF00"/>
                </a:highlight>
              </a:rPr>
              <a:t>watchful</a:t>
            </a:r>
            <a:r>
              <a:rPr lang="en-US" sz="2000" dirty="0"/>
              <a:t> eyes of their parents. </a:t>
            </a:r>
            <a:r>
              <a:rPr lang="en-US" sz="2000" dirty="0">
                <a:solidFill>
                  <a:schemeClr val="accent1"/>
                </a:solidFill>
              </a:rPr>
              <a:t>The </a:t>
            </a:r>
            <a:r>
              <a:rPr lang="en-US" sz="2000" dirty="0">
                <a:solidFill>
                  <a:schemeClr val="accent1"/>
                </a:solidFill>
                <a:highlight>
                  <a:srgbClr val="FFFF00"/>
                </a:highlight>
              </a:rPr>
              <a:t>green</a:t>
            </a:r>
            <a:r>
              <a:rPr lang="en-US" sz="2000" dirty="0">
                <a:solidFill>
                  <a:schemeClr val="accent1"/>
                </a:solidFill>
              </a:rPr>
              <a:t> palm trees danced to the </a:t>
            </a:r>
            <a:r>
              <a:rPr lang="en-US" sz="2000" dirty="0">
                <a:solidFill>
                  <a:schemeClr val="accent1"/>
                </a:solidFill>
                <a:highlight>
                  <a:srgbClr val="FFFF00"/>
                </a:highlight>
              </a:rPr>
              <a:t>distant</a:t>
            </a:r>
            <a:r>
              <a:rPr lang="en-US" sz="2000" dirty="0">
                <a:solidFill>
                  <a:schemeClr val="accent1"/>
                </a:solidFill>
              </a:rPr>
              <a:t> music of </a:t>
            </a:r>
            <a:r>
              <a:rPr lang="en-US" sz="2000" dirty="0" err="1">
                <a:solidFill>
                  <a:schemeClr val="accent1"/>
                </a:solidFill>
              </a:rPr>
              <a:t>Kes</a:t>
            </a:r>
            <a:r>
              <a:rPr lang="en-US" sz="2000" dirty="0">
                <a:solidFill>
                  <a:schemeClr val="accent1"/>
                </a:solidFill>
              </a:rPr>
              <a:t>’ latest hit</a:t>
            </a:r>
            <a:r>
              <a:rPr lang="en-US" sz="2000" dirty="0"/>
              <a:t>, while the </a:t>
            </a:r>
            <a:r>
              <a:rPr lang="en-US" sz="2000" dirty="0">
                <a:solidFill>
                  <a:schemeClr val="accent1"/>
                </a:solidFill>
                <a:highlight>
                  <a:srgbClr val="FFFF00"/>
                </a:highlight>
              </a:rPr>
              <a:t>wicked</a:t>
            </a:r>
            <a:r>
              <a:rPr lang="en-US" sz="2000" dirty="0"/>
              <a:t>, </a:t>
            </a:r>
            <a:r>
              <a:rPr lang="en-US" sz="2000" dirty="0">
                <a:highlight>
                  <a:srgbClr val="FFFF00"/>
                </a:highlight>
              </a:rPr>
              <a:t>hot</a:t>
            </a:r>
            <a:r>
              <a:rPr lang="en-US" sz="2000" dirty="0"/>
              <a:t> sand singed the feet of the </a:t>
            </a:r>
            <a:r>
              <a:rPr lang="en-US" sz="2000" dirty="0">
                <a:highlight>
                  <a:srgbClr val="FFFF00"/>
                </a:highlight>
              </a:rPr>
              <a:t>brave</a:t>
            </a:r>
            <a:r>
              <a:rPr lang="en-US" sz="2000" dirty="0"/>
              <a:t> souls who dared to walk without slippers. </a:t>
            </a:r>
          </a:p>
          <a:p>
            <a:pPr marL="0" indent="0">
              <a:lnSpc>
                <a:spcPct val="170000"/>
              </a:lnSpc>
              <a:spcBef>
                <a:spcPts val="0"/>
              </a:spcBef>
              <a:buFont typeface="Arial" panose="020B0604020202020204" pitchFamily="34" charset="0"/>
              <a:buNone/>
            </a:pPr>
            <a:r>
              <a:rPr lang="en-US" sz="2000" dirty="0"/>
              <a:t>	Suddenly, this </a:t>
            </a:r>
            <a:r>
              <a:rPr lang="en-US" sz="2000" dirty="0">
                <a:solidFill>
                  <a:schemeClr val="accent1"/>
                </a:solidFill>
                <a:highlight>
                  <a:srgbClr val="FFFF00"/>
                </a:highlight>
              </a:rPr>
              <a:t>perfect</a:t>
            </a:r>
            <a:r>
              <a:rPr lang="en-US" sz="2000" dirty="0">
                <a:solidFill>
                  <a:schemeClr val="accent1"/>
                </a:solidFill>
              </a:rPr>
              <a:t> </a:t>
            </a:r>
            <a:r>
              <a:rPr lang="en-US" sz="2000" dirty="0"/>
              <a:t>scene was shattered by a scream that came from the north of the lifeguard’s booth, “Shark! Shark!” </a:t>
            </a:r>
          </a:p>
          <a:p>
            <a:pPr marL="0" indent="0">
              <a:buFont typeface="Arial" panose="020B0604020202020204" pitchFamily="34" charset="0"/>
              <a:buNone/>
            </a:pPr>
            <a:endParaRPr lang="en-GB" dirty="0"/>
          </a:p>
        </p:txBody>
      </p:sp>
      <p:grpSp>
        <p:nvGrpSpPr>
          <p:cNvPr id="4" name="Group 3">
            <a:extLst>
              <a:ext uri="{FF2B5EF4-FFF2-40B4-BE49-F238E27FC236}">
                <a16:creationId xmlns:a16="http://schemas.microsoft.com/office/drawing/2014/main" id="{70E42450-7DB6-4203-80F4-AAC76D858CFC}"/>
              </a:ext>
            </a:extLst>
          </p:cNvPr>
          <p:cNvGrpSpPr/>
          <p:nvPr/>
        </p:nvGrpSpPr>
        <p:grpSpPr>
          <a:xfrm>
            <a:off x="6450459" y="1164401"/>
            <a:ext cx="3116274" cy="1294766"/>
            <a:chOff x="6450459" y="1164401"/>
            <a:chExt cx="3116274" cy="1294766"/>
          </a:xfrm>
        </p:grpSpPr>
        <p:sp>
          <p:nvSpPr>
            <p:cNvPr id="23" name="TextBox 22">
              <a:extLst>
                <a:ext uri="{FF2B5EF4-FFF2-40B4-BE49-F238E27FC236}">
                  <a16:creationId xmlns:a16="http://schemas.microsoft.com/office/drawing/2014/main" id="{0ABED1FA-F9FD-4419-9EA8-176E5CAF564C}"/>
                </a:ext>
              </a:extLst>
            </p:cNvPr>
            <p:cNvSpPr txBox="1"/>
            <p:nvPr/>
          </p:nvSpPr>
          <p:spPr>
            <a:xfrm>
              <a:off x="6450459" y="1164401"/>
              <a:ext cx="771820" cy="369332"/>
            </a:xfrm>
            <a:prstGeom prst="rect">
              <a:avLst/>
            </a:prstGeom>
            <a:noFill/>
          </p:spPr>
          <p:txBody>
            <a:bodyPr wrap="square" rtlCol="0">
              <a:spAutoFit/>
            </a:bodyPr>
            <a:lstStyle/>
            <a:p>
              <a:r>
                <a:rPr lang="en-GB">
                  <a:solidFill>
                    <a:srgbClr val="00B050"/>
                  </a:solidFill>
                </a:rPr>
                <a:t>Simile</a:t>
              </a:r>
            </a:p>
          </p:txBody>
        </p:sp>
        <p:sp>
          <p:nvSpPr>
            <p:cNvPr id="25" name="TextBox 24">
              <a:extLst>
                <a:ext uri="{FF2B5EF4-FFF2-40B4-BE49-F238E27FC236}">
                  <a16:creationId xmlns:a16="http://schemas.microsoft.com/office/drawing/2014/main" id="{800B8FA2-305F-45D4-A7D4-59B9337782F9}"/>
                </a:ext>
              </a:extLst>
            </p:cNvPr>
            <p:cNvSpPr txBox="1"/>
            <p:nvPr/>
          </p:nvSpPr>
          <p:spPr>
            <a:xfrm>
              <a:off x="8794913" y="2089835"/>
              <a:ext cx="771820" cy="369332"/>
            </a:xfrm>
            <a:prstGeom prst="rect">
              <a:avLst/>
            </a:prstGeom>
            <a:noFill/>
          </p:spPr>
          <p:txBody>
            <a:bodyPr wrap="square" rtlCol="0">
              <a:spAutoFit/>
            </a:bodyPr>
            <a:lstStyle/>
            <a:p>
              <a:r>
                <a:rPr lang="en-GB">
                  <a:solidFill>
                    <a:srgbClr val="00B050"/>
                  </a:solidFill>
                </a:rPr>
                <a:t>Simile</a:t>
              </a:r>
            </a:p>
          </p:txBody>
        </p:sp>
      </p:grpSp>
      <p:grpSp>
        <p:nvGrpSpPr>
          <p:cNvPr id="5" name="Group 4">
            <a:extLst>
              <a:ext uri="{FF2B5EF4-FFF2-40B4-BE49-F238E27FC236}">
                <a16:creationId xmlns:a16="http://schemas.microsoft.com/office/drawing/2014/main" id="{F1B65A10-0508-4671-BCB3-A99A0DDBC888}"/>
              </a:ext>
            </a:extLst>
          </p:cNvPr>
          <p:cNvGrpSpPr/>
          <p:nvPr/>
        </p:nvGrpSpPr>
        <p:grpSpPr>
          <a:xfrm>
            <a:off x="5139112" y="3244334"/>
            <a:ext cx="1805516" cy="766773"/>
            <a:chOff x="5139112" y="3244334"/>
            <a:chExt cx="1805516" cy="766773"/>
          </a:xfrm>
        </p:grpSpPr>
        <p:sp>
          <p:nvSpPr>
            <p:cNvPr id="29" name="TextBox 28">
              <a:extLst>
                <a:ext uri="{FF2B5EF4-FFF2-40B4-BE49-F238E27FC236}">
                  <a16:creationId xmlns:a16="http://schemas.microsoft.com/office/drawing/2014/main" id="{4867DAC9-2A0D-4F39-8B23-B42438E509D8}"/>
                </a:ext>
              </a:extLst>
            </p:cNvPr>
            <p:cNvSpPr txBox="1"/>
            <p:nvPr/>
          </p:nvSpPr>
          <p:spPr>
            <a:xfrm>
              <a:off x="5139112" y="3641775"/>
              <a:ext cx="1697257" cy="369332"/>
            </a:xfrm>
            <a:prstGeom prst="rect">
              <a:avLst/>
            </a:prstGeom>
            <a:noFill/>
          </p:spPr>
          <p:txBody>
            <a:bodyPr wrap="square" rtlCol="0">
              <a:spAutoFit/>
            </a:bodyPr>
            <a:lstStyle/>
            <a:p>
              <a:r>
                <a:rPr lang="en-GB">
                  <a:solidFill>
                    <a:srgbClr val="00B050"/>
                  </a:solidFill>
                </a:rPr>
                <a:t>Personification</a:t>
              </a:r>
            </a:p>
          </p:txBody>
        </p:sp>
        <p:sp>
          <p:nvSpPr>
            <p:cNvPr id="30" name="TextBox 29">
              <a:extLst>
                <a:ext uri="{FF2B5EF4-FFF2-40B4-BE49-F238E27FC236}">
                  <a16:creationId xmlns:a16="http://schemas.microsoft.com/office/drawing/2014/main" id="{5184D3E6-C4CB-43B0-8D21-D2F05A3B28C1}"/>
                </a:ext>
              </a:extLst>
            </p:cNvPr>
            <p:cNvSpPr txBox="1"/>
            <p:nvPr/>
          </p:nvSpPr>
          <p:spPr>
            <a:xfrm>
              <a:off x="5247371" y="3244334"/>
              <a:ext cx="1697257" cy="369332"/>
            </a:xfrm>
            <a:prstGeom prst="rect">
              <a:avLst/>
            </a:prstGeom>
            <a:noFill/>
          </p:spPr>
          <p:txBody>
            <a:bodyPr wrap="square" rtlCol="0">
              <a:spAutoFit/>
            </a:bodyPr>
            <a:lstStyle/>
            <a:p>
              <a:r>
                <a:rPr lang="en-GB">
                  <a:solidFill>
                    <a:srgbClr val="00B050"/>
                  </a:solidFill>
                </a:rPr>
                <a:t>Personification</a:t>
              </a:r>
            </a:p>
          </p:txBody>
        </p:sp>
      </p:grpSp>
      <p:grpSp>
        <p:nvGrpSpPr>
          <p:cNvPr id="8" name="Group 7">
            <a:extLst>
              <a:ext uri="{FF2B5EF4-FFF2-40B4-BE49-F238E27FC236}">
                <a16:creationId xmlns:a16="http://schemas.microsoft.com/office/drawing/2014/main" id="{E78E6103-B6DD-494C-A64D-CA167E68D893}"/>
              </a:ext>
            </a:extLst>
          </p:cNvPr>
          <p:cNvGrpSpPr/>
          <p:nvPr/>
        </p:nvGrpSpPr>
        <p:grpSpPr>
          <a:xfrm>
            <a:off x="181568" y="5294406"/>
            <a:ext cx="2207384" cy="1421004"/>
            <a:chOff x="181568" y="5294406"/>
            <a:chExt cx="2207384" cy="1421004"/>
          </a:xfrm>
        </p:grpSpPr>
        <p:pic>
          <p:nvPicPr>
            <p:cNvPr id="31" name="Content Placeholder 4" descr="A close up of a logo&#10;&#10;Description automatically generated">
              <a:extLst>
                <a:ext uri="{FF2B5EF4-FFF2-40B4-BE49-F238E27FC236}">
                  <a16:creationId xmlns:a16="http://schemas.microsoft.com/office/drawing/2014/main" id="{C89AC8AA-CFF4-48E0-9782-A49A6C7DF02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1568" y="5294406"/>
              <a:ext cx="2207384" cy="1421004"/>
            </a:xfrm>
            <a:prstGeom prst="rect">
              <a:avLst/>
            </a:prstGeom>
          </p:spPr>
        </p:pic>
        <p:sp>
          <p:nvSpPr>
            <p:cNvPr id="6" name="TextBox 5">
              <a:extLst>
                <a:ext uri="{FF2B5EF4-FFF2-40B4-BE49-F238E27FC236}">
                  <a16:creationId xmlns:a16="http://schemas.microsoft.com/office/drawing/2014/main" id="{D5E2B96B-D5AB-4941-862A-02A6FD3F5CB3}"/>
                </a:ext>
              </a:extLst>
            </p:cNvPr>
            <p:cNvSpPr txBox="1"/>
            <p:nvPr/>
          </p:nvSpPr>
          <p:spPr>
            <a:xfrm rot="21291109">
              <a:off x="783457" y="6148252"/>
              <a:ext cx="1554560" cy="400110"/>
            </a:xfrm>
            <a:prstGeom prst="rect">
              <a:avLst/>
            </a:prstGeom>
            <a:noFill/>
          </p:spPr>
          <p:txBody>
            <a:bodyPr wrap="square" rtlCol="0">
              <a:spAutoFit/>
            </a:bodyPr>
            <a:lstStyle/>
            <a:p>
              <a:r>
                <a:rPr lang="en-GB" sz="2000" b="1"/>
                <a:t>Inform</a:t>
              </a:r>
            </a:p>
          </p:txBody>
        </p:sp>
      </p:grpSp>
      <p:grpSp>
        <p:nvGrpSpPr>
          <p:cNvPr id="34" name="Group 33">
            <a:extLst>
              <a:ext uri="{FF2B5EF4-FFF2-40B4-BE49-F238E27FC236}">
                <a16:creationId xmlns:a16="http://schemas.microsoft.com/office/drawing/2014/main" id="{FE17DA75-F8BF-4A04-82FD-0886EBD9947B}"/>
              </a:ext>
            </a:extLst>
          </p:cNvPr>
          <p:cNvGrpSpPr/>
          <p:nvPr/>
        </p:nvGrpSpPr>
        <p:grpSpPr>
          <a:xfrm>
            <a:off x="2603130" y="5204006"/>
            <a:ext cx="2207384" cy="1421004"/>
            <a:chOff x="181568" y="5294406"/>
            <a:chExt cx="2207384" cy="1421004"/>
          </a:xfrm>
        </p:grpSpPr>
        <p:pic>
          <p:nvPicPr>
            <p:cNvPr id="35" name="Content Placeholder 4" descr="A close up of a logo&#10;&#10;Description automatically generated">
              <a:extLst>
                <a:ext uri="{FF2B5EF4-FFF2-40B4-BE49-F238E27FC236}">
                  <a16:creationId xmlns:a16="http://schemas.microsoft.com/office/drawing/2014/main" id="{5B398A73-D317-49BB-9EC1-7BED3CE21A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1568" y="5294406"/>
              <a:ext cx="2207384" cy="1421004"/>
            </a:xfrm>
            <a:prstGeom prst="rect">
              <a:avLst/>
            </a:prstGeom>
          </p:spPr>
        </p:pic>
        <p:sp>
          <p:nvSpPr>
            <p:cNvPr id="36" name="TextBox 35">
              <a:extLst>
                <a:ext uri="{FF2B5EF4-FFF2-40B4-BE49-F238E27FC236}">
                  <a16:creationId xmlns:a16="http://schemas.microsoft.com/office/drawing/2014/main" id="{18E7BC01-0E14-43E6-942C-6AB56AE08200}"/>
                </a:ext>
              </a:extLst>
            </p:cNvPr>
            <p:cNvSpPr txBox="1"/>
            <p:nvPr/>
          </p:nvSpPr>
          <p:spPr>
            <a:xfrm rot="21291109">
              <a:off x="783457" y="6148252"/>
              <a:ext cx="1554560" cy="400110"/>
            </a:xfrm>
            <a:prstGeom prst="rect">
              <a:avLst/>
            </a:prstGeom>
            <a:noFill/>
          </p:spPr>
          <p:txBody>
            <a:bodyPr wrap="square" rtlCol="0">
              <a:spAutoFit/>
            </a:bodyPr>
            <a:lstStyle/>
            <a:p>
              <a:r>
                <a:rPr lang="en-GB" sz="2000" b="1"/>
                <a:t>Entertain</a:t>
              </a:r>
            </a:p>
          </p:txBody>
        </p:sp>
      </p:grpSp>
    </p:spTree>
    <p:extLst>
      <p:ext uri="{BB962C8B-B14F-4D97-AF65-F5344CB8AC3E}">
        <p14:creationId xmlns:p14="http://schemas.microsoft.com/office/powerpoint/2010/main" val="16469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7" grpId="0" build="p"/>
      <p:bldP spid="26"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BF9069-4865-4522-A50B-2209708E8BFE}"/>
              </a:ext>
            </a:extLst>
          </p:cNvPr>
          <p:cNvSpPr/>
          <p:nvPr/>
        </p:nvSpPr>
        <p:spPr>
          <a:xfrm>
            <a:off x="936171" y="2881455"/>
            <a:ext cx="2704858" cy="2021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solidFill>
                  <a:schemeClr val="tx1"/>
                </a:solidFill>
              </a:rPr>
              <a:t>Purpose</a:t>
            </a:r>
          </a:p>
          <a:p>
            <a:pPr algn="ctr"/>
            <a:r>
              <a:rPr lang="en-GB" sz="2800" b="1">
                <a:solidFill>
                  <a:schemeClr val="tx1"/>
                </a:solidFill>
              </a:rPr>
              <a:t>I</a:t>
            </a:r>
            <a:r>
              <a:rPr lang="en-GB" sz="2800">
                <a:solidFill>
                  <a:schemeClr val="tx1"/>
                </a:solidFill>
              </a:rPr>
              <a:t>nform</a:t>
            </a:r>
          </a:p>
          <a:p>
            <a:pPr algn="ctr"/>
            <a:r>
              <a:rPr lang="en-GB" sz="2800" b="1">
                <a:solidFill>
                  <a:schemeClr val="tx1"/>
                </a:solidFill>
              </a:rPr>
              <a:t>E</a:t>
            </a:r>
            <a:r>
              <a:rPr lang="en-GB" sz="2800">
                <a:solidFill>
                  <a:schemeClr val="tx1"/>
                </a:solidFill>
              </a:rPr>
              <a:t>ntertain</a:t>
            </a:r>
          </a:p>
        </p:txBody>
      </p:sp>
      <p:sp>
        <p:nvSpPr>
          <p:cNvPr id="5" name="Rectangle 4">
            <a:extLst>
              <a:ext uri="{FF2B5EF4-FFF2-40B4-BE49-F238E27FC236}">
                <a16:creationId xmlns:a16="http://schemas.microsoft.com/office/drawing/2014/main" id="{9AF21629-6DB4-47B1-B613-6902197C7242}"/>
              </a:ext>
            </a:extLst>
          </p:cNvPr>
          <p:cNvSpPr/>
          <p:nvPr/>
        </p:nvSpPr>
        <p:spPr>
          <a:xfrm>
            <a:off x="3448872" y="1338469"/>
            <a:ext cx="2504661" cy="1542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rPr>
              <a:t>Form</a:t>
            </a:r>
          </a:p>
          <a:p>
            <a:pPr algn="ctr"/>
            <a:r>
              <a:rPr lang="en-GB" sz="2800">
                <a:solidFill>
                  <a:schemeClr val="tx1"/>
                </a:solidFill>
              </a:rPr>
              <a:t>Report, Story</a:t>
            </a:r>
          </a:p>
        </p:txBody>
      </p:sp>
      <p:sp>
        <p:nvSpPr>
          <p:cNvPr id="6" name="Rectangle 5">
            <a:extLst>
              <a:ext uri="{FF2B5EF4-FFF2-40B4-BE49-F238E27FC236}">
                <a16:creationId xmlns:a16="http://schemas.microsoft.com/office/drawing/2014/main" id="{F80CE064-E57B-4781-BDFE-78D0BF11F927}"/>
              </a:ext>
            </a:extLst>
          </p:cNvPr>
          <p:cNvSpPr/>
          <p:nvPr/>
        </p:nvSpPr>
        <p:spPr>
          <a:xfrm>
            <a:off x="2987040" y="4903303"/>
            <a:ext cx="3155341" cy="1954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solidFill>
                  <a:schemeClr val="tx1"/>
                </a:solidFill>
              </a:rPr>
              <a:t>Language</a:t>
            </a:r>
          </a:p>
          <a:p>
            <a:pPr algn="ctr"/>
            <a:r>
              <a:rPr lang="en-GB" sz="2800">
                <a:solidFill>
                  <a:schemeClr val="tx1"/>
                </a:solidFill>
              </a:rPr>
              <a:t>Formal, Informal, Figurative, Factual.</a:t>
            </a:r>
            <a:endParaRPr lang="en-GB" sz="4400">
              <a:solidFill>
                <a:schemeClr val="tx1"/>
              </a:solidFill>
            </a:endParaRPr>
          </a:p>
        </p:txBody>
      </p:sp>
      <p:sp>
        <p:nvSpPr>
          <p:cNvPr id="8" name="Content Placeholder 6">
            <a:extLst>
              <a:ext uri="{FF2B5EF4-FFF2-40B4-BE49-F238E27FC236}">
                <a16:creationId xmlns:a16="http://schemas.microsoft.com/office/drawing/2014/main" id="{84D40324-C0D3-4C12-9177-9D87D3FBCF19}"/>
              </a:ext>
            </a:extLst>
          </p:cNvPr>
          <p:cNvSpPr>
            <a:spLocks noGrp="1"/>
          </p:cNvSpPr>
          <p:nvPr>
            <p:ph type="title"/>
          </p:nvPr>
        </p:nvSpPr>
        <p:spPr>
          <a:xfrm>
            <a:off x="7338386" y="4068417"/>
            <a:ext cx="3717247" cy="2531165"/>
          </a:xfrm>
          <a:prstGeom prst="leftArrowCallout">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GB" sz="2800" b="1">
                <a:solidFill>
                  <a:schemeClr val="tx1"/>
                </a:solidFill>
              </a:rPr>
              <a:t>Punctuation</a:t>
            </a:r>
            <a:r>
              <a:rPr lang="en-GB" sz="2800">
                <a:solidFill>
                  <a:schemeClr val="tx1"/>
                </a:solidFill>
              </a:rPr>
              <a:t> helps us to understand how to read the piece.</a:t>
            </a:r>
          </a:p>
        </p:txBody>
      </p:sp>
      <p:sp>
        <p:nvSpPr>
          <p:cNvPr id="7" name="Content Placeholder 6">
            <a:extLst>
              <a:ext uri="{FF2B5EF4-FFF2-40B4-BE49-F238E27FC236}">
                <a16:creationId xmlns:a16="http://schemas.microsoft.com/office/drawing/2014/main" id="{4E8D636B-4F2A-42C9-ADF1-C9D291BB5473}"/>
              </a:ext>
            </a:extLst>
          </p:cNvPr>
          <p:cNvSpPr>
            <a:spLocks noGrp="1"/>
          </p:cNvSpPr>
          <p:nvPr>
            <p:ph idx="1"/>
          </p:nvPr>
        </p:nvSpPr>
        <p:spPr>
          <a:xfrm>
            <a:off x="7338386" y="1611086"/>
            <a:ext cx="3717247" cy="2258913"/>
          </a:xfrm>
          <a:prstGeom prst="leftArrow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800" b="1" dirty="0">
                <a:solidFill>
                  <a:schemeClr val="tx1"/>
                </a:solidFill>
              </a:rPr>
              <a:t>Grammar</a:t>
            </a:r>
            <a:r>
              <a:rPr lang="en-GB" sz="2800" dirty="0">
                <a:solidFill>
                  <a:schemeClr val="tx1"/>
                </a:solidFill>
              </a:rPr>
              <a:t> helps us to structure the ideas clearly</a:t>
            </a:r>
            <a:r>
              <a:rPr lang="en-GB" sz="2400" dirty="0">
                <a:solidFill>
                  <a:schemeClr val="tx1"/>
                </a:solidFill>
              </a:rPr>
              <a:t>.</a:t>
            </a:r>
          </a:p>
        </p:txBody>
      </p:sp>
      <p:cxnSp>
        <p:nvCxnSpPr>
          <p:cNvPr id="10" name="Straight Connector 9">
            <a:extLst>
              <a:ext uri="{FF2B5EF4-FFF2-40B4-BE49-F238E27FC236}">
                <a16:creationId xmlns:a16="http://schemas.microsoft.com/office/drawing/2014/main" id="{5CC039B3-9950-4AC4-A4D0-93F48917BCF7}"/>
              </a:ext>
            </a:extLst>
          </p:cNvPr>
          <p:cNvCxnSpPr>
            <a:cxnSpLocks/>
            <a:endCxn id="5" idx="1"/>
          </p:cNvCxnSpPr>
          <p:nvPr/>
        </p:nvCxnSpPr>
        <p:spPr>
          <a:xfrm flipV="1">
            <a:off x="2054080" y="2109962"/>
            <a:ext cx="1394792" cy="771494"/>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7AE44E1-2430-45DB-9652-B558F45871C4}"/>
              </a:ext>
            </a:extLst>
          </p:cNvPr>
          <p:cNvCxnSpPr>
            <a:cxnSpLocks/>
            <a:endCxn id="6" idx="0"/>
          </p:cNvCxnSpPr>
          <p:nvPr/>
        </p:nvCxnSpPr>
        <p:spPr>
          <a:xfrm>
            <a:off x="3641029" y="4567294"/>
            <a:ext cx="923682" cy="336009"/>
          </a:xfrm>
          <a:prstGeom prst="line">
            <a:avLst/>
          </a:prstGeom>
          <a:ln w="38100"/>
        </p:spPr>
        <p:style>
          <a:lnRef idx="1">
            <a:schemeClr val="dk1"/>
          </a:lnRef>
          <a:fillRef idx="0">
            <a:schemeClr val="dk1"/>
          </a:fillRef>
          <a:effectRef idx="0">
            <a:schemeClr val="dk1"/>
          </a:effectRef>
          <a:fontRef idx="minor">
            <a:schemeClr val="tx1"/>
          </a:fontRef>
        </p:style>
      </p:cxnSp>
      <p:sp>
        <p:nvSpPr>
          <p:cNvPr id="14" name="Right Brace 13">
            <a:extLst>
              <a:ext uri="{FF2B5EF4-FFF2-40B4-BE49-F238E27FC236}">
                <a16:creationId xmlns:a16="http://schemas.microsoft.com/office/drawing/2014/main" id="{4EA75D5E-7E7C-4022-9D8A-00E39E67A659}"/>
              </a:ext>
            </a:extLst>
          </p:cNvPr>
          <p:cNvSpPr/>
          <p:nvPr/>
        </p:nvSpPr>
        <p:spPr>
          <a:xfrm>
            <a:off x="6573074" y="1338469"/>
            <a:ext cx="752061" cy="5261113"/>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2" name="Title 11">
            <a:extLst>
              <a:ext uri="{FF2B5EF4-FFF2-40B4-BE49-F238E27FC236}">
                <a16:creationId xmlns:a16="http://schemas.microsoft.com/office/drawing/2014/main" id="{2893A66E-A436-47BB-894C-BE39BC1FA324}"/>
              </a:ext>
            </a:extLst>
          </p:cNvPr>
          <p:cNvSpPr txBox="1">
            <a:spLocks/>
          </p:cNvSpPr>
          <p:nvPr/>
        </p:nvSpPr>
        <p:spPr>
          <a:xfrm>
            <a:off x="3276595" y="68381"/>
            <a:ext cx="10058400" cy="1371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a:t>The Big Picture!</a:t>
            </a:r>
          </a:p>
        </p:txBody>
      </p:sp>
    </p:spTree>
    <p:extLst>
      <p:ext uri="{BB962C8B-B14F-4D97-AF65-F5344CB8AC3E}">
        <p14:creationId xmlns:p14="http://schemas.microsoft.com/office/powerpoint/2010/main" val="409177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7" grpId="0" build="p"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B731-982D-4953-9B5C-EAF949651D69}"/>
              </a:ext>
            </a:extLst>
          </p:cNvPr>
          <p:cNvSpPr>
            <a:spLocks noGrp="1"/>
          </p:cNvSpPr>
          <p:nvPr>
            <p:ph type="title"/>
          </p:nvPr>
        </p:nvSpPr>
        <p:spPr/>
        <p:txBody>
          <a:bodyPr/>
          <a:lstStyle/>
          <a:p>
            <a:r>
              <a:rPr lang="en-GB" dirty="0"/>
              <a:t>Next step: Characteristics of stories and reports.</a:t>
            </a:r>
          </a:p>
        </p:txBody>
      </p:sp>
      <p:pic>
        <p:nvPicPr>
          <p:cNvPr id="5" name="Content Placeholder 4" descr="A close up of an umbrella&#10;&#10;Description automatically generated">
            <a:extLst>
              <a:ext uri="{FF2B5EF4-FFF2-40B4-BE49-F238E27FC236}">
                <a16:creationId xmlns:a16="http://schemas.microsoft.com/office/drawing/2014/main" id="{096D20F0-2DB7-405D-B228-DA4C9F910FB8}"/>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027134" y="1690688"/>
            <a:ext cx="4290556" cy="4345918"/>
          </a:xfrm>
        </p:spPr>
      </p:pic>
      <p:sp>
        <p:nvSpPr>
          <p:cNvPr id="7" name="TextBox 6">
            <a:extLst>
              <a:ext uri="{FF2B5EF4-FFF2-40B4-BE49-F238E27FC236}">
                <a16:creationId xmlns:a16="http://schemas.microsoft.com/office/drawing/2014/main" id="{26296936-DB3F-42DB-B65E-240BD32D7ED8}"/>
              </a:ext>
            </a:extLst>
          </p:cNvPr>
          <p:cNvSpPr txBox="1"/>
          <p:nvPr/>
        </p:nvSpPr>
        <p:spPr>
          <a:xfrm>
            <a:off x="6500682" y="2943616"/>
            <a:ext cx="3670126" cy="646331"/>
          </a:xfrm>
          <a:prstGeom prst="rect">
            <a:avLst/>
          </a:prstGeom>
          <a:noFill/>
        </p:spPr>
        <p:txBody>
          <a:bodyPr wrap="square" rtlCol="0">
            <a:spAutoFit/>
          </a:bodyPr>
          <a:lstStyle/>
          <a:p>
            <a:r>
              <a:rPr lang="en-GB" sz="3600"/>
              <a:t>Stay tuned.</a:t>
            </a:r>
          </a:p>
        </p:txBody>
      </p:sp>
    </p:spTree>
    <p:extLst>
      <p:ext uri="{BB962C8B-B14F-4D97-AF65-F5344CB8AC3E}">
        <p14:creationId xmlns:p14="http://schemas.microsoft.com/office/powerpoint/2010/main" val="389219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3E72C-D35F-466E-BB87-2BDFD1A94A88}"/>
              </a:ext>
            </a:extLst>
          </p:cNvPr>
          <p:cNvSpPr>
            <a:spLocks noGrp="1"/>
          </p:cNvSpPr>
          <p:nvPr>
            <p:ph type="ctrTitle"/>
          </p:nvPr>
        </p:nvSpPr>
        <p:spPr>
          <a:xfrm>
            <a:off x="609601" y="4385066"/>
            <a:ext cx="10923638" cy="1317643"/>
          </a:xfrm>
        </p:spPr>
        <p:txBody>
          <a:bodyPr>
            <a:normAutofit/>
          </a:bodyPr>
          <a:lstStyle/>
          <a:p>
            <a:pPr algn="l"/>
            <a:r>
              <a:rPr lang="en-GB" sz="4200"/>
              <a:t>Distinguishing Reports from Stories</a:t>
            </a:r>
            <a:br>
              <a:rPr lang="en-GB" sz="4200"/>
            </a:br>
            <a:r>
              <a:rPr lang="en-GB" sz="4200"/>
              <a:t>Lesson 2: Characteristics of Stories and Reports</a:t>
            </a:r>
          </a:p>
        </p:txBody>
      </p:sp>
      <p:pic>
        <p:nvPicPr>
          <p:cNvPr id="7" name="Picture 6">
            <a:extLst>
              <a:ext uri="{FF2B5EF4-FFF2-40B4-BE49-F238E27FC236}">
                <a16:creationId xmlns:a16="http://schemas.microsoft.com/office/drawing/2014/main" id="{8C0291B5-47F7-4463-B500-D5B22B1C487B}"/>
              </a:ext>
            </a:extLst>
          </p:cNvPr>
          <p:cNvPicPr>
            <a:picLocks noChangeAspect="1"/>
          </p:cNvPicPr>
          <p:nvPr/>
        </p:nvPicPr>
        <p:blipFill rotWithShape="1">
          <a:blip r:embed="rId2">
            <a:extLst>
              <a:ext uri="{28A0092B-C50C-407E-A947-70E740481C1C}">
                <a14:useLocalDpi xmlns:a14="http://schemas.microsoft.com/office/drawing/2010/main" val="0"/>
              </a:ext>
            </a:extLst>
          </a:blip>
          <a:srcRect r="-1" b="30240"/>
          <a:stretch/>
        </p:blipFill>
        <p:spPr>
          <a:xfrm>
            <a:off x="20" y="10"/>
            <a:ext cx="6095974" cy="4252522"/>
          </a:xfrm>
          <a:prstGeom prst="rect">
            <a:avLst/>
          </a:prstGeom>
        </p:spPr>
      </p:pic>
      <p:pic>
        <p:nvPicPr>
          <p:cNvPr id="6" name="Content Placeholder 3">
            <a:extLst>
              <a:ext uri="{FF2B5EF4-FFF2-40B4-BE49-F238E27FC236}">
                <a16:creationId xmlns:a16="http://schemas.microsoft.com/office/drawing/2014/main" id="{89297B30-7DE6-4C4B-834A-6929598523A7}"/>
              </a:ext>
            </a:extLst>
          </p:cNvPr>
          <p:cNvPicPr>
            <a:picLocks noChangeAspect="1"/>
          </p:cNvPicPr>
          <p:nvPr/>
        </p:nvPicPr>
        <p:blipFill rotWithShape="1">
          <a:blip r:embed="rId3">
            <a:extLst>
              <a:ext uri="{28A0092B-C50C-407E-A947-70E740481C1C}">
                <a14:useLocalDpi xmlns:a14="http://schemas.microsoft.com/office/drawing/2010/main" val="0"/>
              </a:ext>
            </a:extLst>
          </a:blip>
          <a:srcRect t="1295" r="-2" b="10792"/>
          <a:stretch/>
        </p:blipFill>
        <p:spPr>
          <a:xfrm>
            <a:off x="6095999" y="-681"/>
            <a:ext cx="6096001" cy="4253215"/>
          </a:xfrm>
          <a:prstGeom prst="rect">
            <a:avLst/>
          </a:prstGeom>
        </p:spPr>
      </p:pic>
    </p:spTree>
    <p:extLst>
      <p:ext uri="{BB962C8B-B14F-4D97-AF65-F5344CB8AC3E}">
        <p14:creationId xmlns:p14="http://schemas.microsoft.com/office/powerpoint/2010/main" val="345089046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FB93-F899-4C28-95D1-B01E824CB90B}"/>
              </a:ext>
            </a:extLst>
          </p:cNvPr>
          <p:cNvSpPr>
            <a:spLocks noGrp="1"/>
          </p:cNvSpPr>
          <p:nvPr>
            <p:ph type="title"/>
          </p:nvPr>
        </p:nvSpPr>
        <p:spPr>
          <a:xfrm>
            <a:off x="695739" y="65339"/>
            <a:ext cx="10058400" cy="732355"/>
          </a:xfrm>
        </p:spPr>
        <p:txBody>
          <a:bodyPr>
            <a:normAutofit/>
          </a:bodyPr>
          <a:lstStyle/>
          <a:p>
            <a:pPr algn="ctr"/>
            <a:r>
              <a:rPr lang="en-GB" sz="3600" b="1"/>
              <a:t>English Language Arts Writing in the SEA</a:t>
            </a:r>
          </a:p>
        </p:txBody>
      </p:sp>
      <p:sp>
        <p:nvSpPr>
          <p:cNvPr id="14" name="TextBox 13">
            <a:extLst>
              <a:ext uri="{FF2B5EF4-FFF2-40B4-BE49-F238E27FC236}">
                <a16:creationId xmlns:a16="http://schemas.microsoft.com/office/drawing/2014/main" id="{44965F8D-5851-47A4-861F-FDEA17C5E8EF}"/>
              </a:ext>
            </a:extLst>
          </p:cNvPr>
          <p:cNvSpPr txBox="1"/>
          <p:nvPr/>
        </p:nvSpPr>
        <p:spPr>
          <a:xfrm>
            <a:off x="1340189" y="5362191"/>
            <a:ext cx="4008328" cy="954107"/>
          </a:xfrm>
          <a:prstGeom prst="rect">
            <a:avLst/>
          </a:prstGeom>
          <a:noFill/>
        </p:spPr>
        <p:txBody>
          <a:bodyPr wrap="square" rtlCol="0">
            <a:spAutoFit/>
          </a:bodyPr>
          <a:lstStyle/>
          <a:p>
            <a:pPr algn="ctr"/>
            <a:r>
              <a:rPr lang="en-GB" sz="2800" b="1" dirty="0"/>
              <a:t>Writing to inform</a:t>
            </a:r>
          </a:p>
          <a:p>
            <a:pPr algn="ctr"/>
            <a:r>
              <a:rPr lang="en-GB" sz="2800" b="1" dirty="0"/>
              <a:t>(Reports)</a:t>
            </a:r>
          </a:p>
        </p:txBody>
      </p:sp>
      <p:sp>
        <p:nvSpPr>
          <p:cNvPr id="15" name="TextBox 14">
            <a:extLst>
              <a:ext uri="{FF2B5EF4-FFF2-40B4-BE49-F238E27FC236}">
                <a16:creationId xmlns:a16="http://schemas.microsoft.com/office/drawing/2014/main" id="{475355A7-0291-48DF-AD19-EE62886FD203}"/>
              </a:ext>
            </a:extLst>
          </p:cNvPr>
          <p:cNvSpPr txBox="1"/>
          <p:nvPr/>
        </p:nvSpPr>
        <p:spPr>
          <a:xfrm>
            <a:off x="6528492" y="5329422"/>
            <a:ext cx="4008328" cy="1384995"/>
          </a:xfrm>
          <a:prstGeom prst="rect">
            <a:avLst/>
          </a:prstGeom>
          <a:noFill/>
        </p:spPr>
        <p:txBody>
          <a:bodyPr wrap="square" rtlCol="0">
            <a:spAutoFit/>
          </a:bodyPr>
          <a:lstStyle/>
          <a:p>
            <a:pPr algn="ctr"/>
            <a:r>
              <a:rPr lang="en-GB" sz="2800" b="1" dirty="0"/>
              <a:t>Writing to entertain</a:t>
            </a:r>
          </a:p>
          <a:p>
            <a:pPr algn="ctr"/>
            <a:r>
              <a:rPr lang="en-GB" sz="2800" b="1" dirty="0"/>
              <a:t>(Stories)</a:t>
            </a:r>
          </a:p>
          <a:p>
            <a:endParaRPr lang="en-GB" sz="2800" b="1" dirty="0"/>
          </a:p>
        </p:txBody>
      </p:sp>
      <p:pic>
        <p:nvPicPr>
          <p:cNvPr id="10" name="Picture 9" descr="A picture containing table, man, bus, painted&#10;&#10;Description automatically generated">
            <a:extLst>
              <a:ext uri="{FF2B5EF4-FFF2-40B4-BE49-F238E27FC236}">
                <a16:creationId xmlns:a16="http://schemas.microsoft.com/office/drawing/2014/main" id="{17EA3C07-3C58-4439-BB88-ABDFAFF028A3}"/>
              </a:ext>
            </a:extLst>
          </p:cNvPr>
          <p:cNvPicPr>
            <a:picLocks noChangeAspect="1"/>
          </p:cNvPicPr>
          <p:nvPr/>
        </p:nvPicPr>
        <p:blipFill>
          <a:blip r:embed="rId2"/>
          <a:stretch>
            <a:fillRect/>
          </a:stretch>
        </p:blipFill>
        <p:spPr>
          <a:xfrm>
            <a:off x="1113938" y="1640908"/>
            <a:ext cx="4460831" cy="3244241"/>
          </a:xfrm>
          <a:prstGeom prst="rect">
            <a:avLst/>
          </a:prstGeom>
        </p:spPr>
      </p:pic>
      <p:pic>
        <p:nvPicPr>
          <p:cNvPr id="19" name="Picture 18" descr="A person sitting in a chair&#10;&#10;Description automatically generated">
            <a:extLst>
              <a:ext uri="{FF2B5EF4-FFF2-40B4-BE49-F238E27FC236}">
                <a16:creationId xmlns:a16="http://schemas.microsoft.com/office/drawing/2014/main" id="{DD775F61-CD14-4C5C-B7FD-9C9B42F2D075}"/>
              </a:ext>
            </a:extLst>
          </p:cNvPr>
          <p:cNvPicPr>
            <a:picLocks noChangeAspect="1"/>
          </p:cNvPicPr>
          <p:nvPr/>
        </p:nvPicPr>
        <p:blipFill>
          <a:blip r:embed="rId3"/>
          <a:stretch>
            <a:fillRect/>
          </a:stretch>
        </p:blipFill>
        <p:spPr>
          <a:xfrm>
            <a:off x="6528492" y="1640908"/>
            <a:ext cx="3893163" cy="3231325"/>
          </a:xfrm>
          <a:prstGeom prst="rect">
            <a:avLst/>
          </a:prstGeom>
        </p:spPr>
      </p:pic>
    </p:spTree>
    <p:extLst>
      <p:ext uri="{BB962C8B-B14F-4D97-AF65-F5344CB8AC3E}">
        <p14:creationId xmlns:p14="http://schemas.microsoft.com/office/powerpoint/2010/main" val="33716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BF9069-4865-4522-A50B-2209708E8BFE}"/>
              </a:ext>
            </a:extLst>
          </p:cNvPr>
          <p:cNvSpPr/>
          <p:nvPr/>
        </p:nvSpPr>
        <p:spPr>
          <a:xfrm>
            <a:off x="936171" y="2881455"/>
            <a:ext cx="2704858" cy="2021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solidFill>
                  <a:schemeClr val="tx1"/>
                </a:solidFill>
              </a:rPr>
              <a:t>Purpose</a:t>
            </a:r>
          </a:p>
          <a:p>
            <a:pPr algn="ctr"/>
            <a:r>
              <a:rPr lang="en-GB" sz="2800" b="1">
                <a:solidFill>
                  <a:schemeClr val="tx1"/>
                </a:solidFill>
              </a:rPr>
              <a:t>I</a:t>
            </a:r>
            <a:r>
              <a:rPr lang="en-GB" sz="2800">
                <a:solidFill>
                  <a:schemeClr val="tx1"/>
                </a:solidFill>
              </a:rPr>
              <a:t>nform</a:t>
            </a:r>
          </a:p>
          <a:p>
            <a:pPr algn="ctr"/>
            <a:r>
              <a:rPr lang="en-GB" sz="2800" b="1">
                <a:solidFill>
                  <a:schemeClr val="tx1"/>
                </a:solidFill>
              </a:rPr>
              <a:t>E</a:t>
            </a:r>
            <a:r>
              <a:rPr lang="en-GB" sz="2800">
                <a:solidFill>
                  <a:schemeClr val="tx1"/>
                </a:solidFill>
              </a:rPr>
              <a:t>ntertain</a:t>
            </a:r>
          </a:p>
        </p:txBody>
      </p:sp>
      <p:sp>
        <p:nvSpPr>
          <p:cNvPr id="5" name="Rectangle 4">
            <a:extLst>
              <a:ext uri="{FF2B5EF4-FFF2-40B4-BE49-F238E27FC236}">
                <a16:creationId xmlns:a16="http://schemas.microsoft.com/office/drawing/2014/main" id="{9AF21629-6DB4-47B1-B613-6902197C7242}"/>
              </a:ext>
            </a:extLst>
          </p:cNvPr>
          <p:cNvSpPr/>
          <p:nvPr/>
        </p:nvSpPr>
        <p:spPr>
          <a:xfrm>
            <a:off x="3448872" y="1338469"/>
            <a:ext cx="2504661" cy="1542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rPr>
              <a:t>Form</a:t>
            </a:r>
          </a:p>
          <a:p>
            <a:pPr algn="ctr"/>
            <a:r>
              <a:rPr lang="en-GB" sz="2800">
                <a:solidFill>
                  <a:schemeClr val="tx1"/>
                </a:solidFill>
              </a:rPr>
              <a:t>Report, Story</a:t>
            </a:r>
          </a:p>
        </p:txBody>
      </p:sp>
      <p:sp>
        <p:nvSpPr>
          <p:cNvPr id="6" name="Rectangle 5">
            <a:extLst>
              <a:ext uri="{FF2B5EF4-FFF2-40B4-BE49-F238E27FC236}">
                <a16:creationId xmlns:a16="http://schemas.microsoft.com/office/drawing/2014/main" id="{F80CE064-E57B-4781-BDFE-78D0BF11F927}"/>
              </a:ext>
            </a:extLst>
          </p:cNvPr>
          <p:cNvSpPr/>
          <p:nvPr/>
        </p:nvSpPr>
        <p:spPr>
          <a:xfrm>
            <a:off x="2940659" y="4834921"/>
            <a:ext cx="3155341" cy="1954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solidFill>
                  <a:schemeClr val="tx1"/>
                </a:solidFill>
              </a:rPr>
              <a:t>Language</a:t>
            </a:r>
          </a:p>
          <a:p>
            <a:pPr algn="ctr"/>
            <a:r>
              <a:rPr lang="en-GB" sz="2800">
                <a:solidFill>
                  <a:schemeClr val="tx1"/>
                </a:solidFill>
              </a:rPr>
              <a:t>Formal, Informal, Figurative, Factual.</a:t>
            </a:r>
            <a:endParaRPr lang="en-GB" sz="4400">
              <a:solidFill>
                <a:schemeClr val="tx1"/>
              </a:solidFill>
            </a:endParaRPr>
          </a:p>
        </p:txBody>
      </p:sp>
      <p:sp>
        <p:nvSpPr>
          <p:cNvPr id="8" name="Content Placeholder 6">
            <a:extLst>
              <a:ext uri="{FF2B5EF4-FFF2-40B4-BE49-F238E27FC236}">
                <a16:creationId xmlns:a16="http://schemas.microsoft.com/office/drawing/2014/main" id="{84D40324-C0D3-4C12-9177-9D87D3FBCF19}"/>
              </a:ext>
            </a:extLst>
          </p:cNvPr>
          <p:cNvSpPr>
            <a:spLocks noGrp="1"/>
          </p:cNvSpPr>
          <p:nvPr>
            <p:ph type="title"/>
          </p:nvPr>
        </p:nvSpPr>
        <p:spPr>
          <a:xfrm>
            <a:off x="7338386" y="4068417"/>
            <a:ext cx="3717247" cy="2531165"/>
          </a:xfrm>
          <a:prstGeom prst="leftArrowCallout">
            <a:avLst/>
          </a:prstGeom>
          <a:solidFill>
            <a:srgbClr val="CC66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GB" sz="2800" b="1">
                <a:solidFill>
                  <a:schemeClr val="tx1"/>
                </a:solidFill>
              </a:rPr>
              <a:t>Punctuation</a:t>
            </a:r>
            <a:r>
              <a:rPr lang="en-GB" sz="2800">
                <a:solidFill>
                  <a:schemeClr val="tx1"/>
                </a:solidFill>
              </a:rPr>
              <a:t> helps us to understand how to read the piece.</a:t>
            </a:r>
          </a:p>
        </p:txBody>
      </p:sp>
      <p:sp>
        <p:nvSpPr>
          <p:cNvPr id="7" name="Content Placeholder 6">
            <a:extLst>
              <a:ext uri="{FF2B5EF4-FFF2-40B4-BE49-F238E27FC236}">
                <a16:creationId xmlns:a16="http://schemas.microsoft.com/office/drawing/2014/main" id="{4E8D636B-4F2A-42C9-ADF1-C9D291BB5473}"/>
              </a:ext>
            </a:extLst>
          </p:cNvPr>
          <p:cNvSpPr>
            <a:spLocks noGrp="1"/>
          </p:cNvSpPr>
          <p:nvPr>
            <p:ph idx="1"/>
          </p:nvPr>
        </p:nvSpPr>
        <p:spPr>
          <a:xfrm>
            <a:off x="7338386" y="1611086"/>
            <a:ext cx="3717247" cy="2258913"/>
          </a:xfrm>
          <a:prstGeom prst="leftArrow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800" b="1" dirty="0">
                <a:solidFill>
                  <a:schemeClr val="tx1"/>
                </a:solidFill>
              </a:rPr>
              <a:t>Grammar</a:t>
            </a:r>
            <a:r>
              <a:rPr lang="en-GB" sz="2800" dirty="0">
                <a:solidFill>
                  <a:schemeClr val="tx1"/>
                </a:solidFill>
              </a:rPr>
              <a:t> helps us to structure the ideas clearly</a:t>
            </a:r>
            <a:r>
              <a:rPr lang="en-GB" sz="2400" dirty="0">
                <a:solidFill>
                  <a:schemeClr val="tx1"/>
                </a:solidFill>
              </a:rPr>
              <a:t>.</a:t>
            </a:r>
          </a:p>
        </p:txBody>
      </p:sp>
      <p:cxnSp>
        <p:nvCxnSpPr>
          <p:cNvPr id="10" name="Straight Connector 9">
            <a:extLst>
              <a:ext uri="{FF2B5EF4-FFF2-40B4-BE49-F238E27FC236}">
                <a16:creationId xmlns:a16="http://schemas.microsoft.com/office/drawing/2014/main" id="{5CC039B3-9950-4AC4-A4D0-93F48917BCF7}"/>
              </a:ext>
            </a:extLst>
          </p:cNvPr>
          <p:cNvCxnSpPr>
            <a:cxnSpLocks/>
            <a:endCxn id="5" idx="1"/>
          </p:cNvCxnSpPr>
          <p:nvPr/>
        </p:nvCxnSpPr>
        <p:spPr>
          <a:xfrm flipV="1">
            <a:off x="2054080" y="2109962"/>
            <a:ext cx="1394792" cy="771494"/>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7AE44E1-2430-45DB-9652-B558F45871C4}"/>
              </a:ext>
            </a:extLst>
          </p:cNvPr>
          <p:cNvCxnSpPr>
            <a:cxnSpLocks/>
            <a:endCxn id="6" idx="0"/>
          </p:cNvCxnSpPr>
          <p:nvPr/>
        </p:nvCxnSpPr>
        <p:spPr>
          <a:xfrm>
            <a:off x="3594648" y="4498912"/>
            <a:ext cx="923682" cy="336009"/>
          </a:xfrm>
          <a:prstGeom prst="line">
            <a:avLst/>
          </a:prstGeom>
          <a:ln w="38100"/>
        </p:spPr>
        <p:style>
          <a:lnRef idx="1">
            <a:schemeClr val="dk1"/>
          </a:lnRef>
          <a:fillRef idx="0">
            <a:schemeClr val="dk1"/>
          </a:fillRef>
          <a:effectRef idx="0">
            <a:schemeClr val="dk1"/>
          </a:effectRef>
          <a:fontRef idx="minor">
            <a:schemeClr val="tx1"/>
          </a:fontRef>
        </p:style>
      </p:cxnSp>
      <p:sp>
        <p:nvSpPr>
          <p:cNvPr id="14" name="Right Brace 13">
            <a:extLst>
              <a:ext uri="{FF2B5EF4-FFF2-40B4-BE49-F238E27FC236}">
                <a16:creationId xmlns:a16="http://schemas.microsoft.com/office/drawing/2014/main" id="{4EA75D5E-7E7C-4022-9D8A-00E39E67A659}"/>
              </a:ext>
            </a:extLst>
          </p:cNvPr>
          <p:cNvSpPr/>
          <p:nvPr/>
        </p:nvSpPr>
        <p:spPr>
          <a:xfrm>
            <a:off x="6573074" y="1338469"/>
            <a:ext cx="752061" cy="5261113"/>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2" name="Title 11">
            <a:extLst>
              <a:ext uri="{FF2B5EF4-FFF2-40B4-BE49-F238E27FC236}">
                <a16:creationId xmlns:a16="http://schemas.microsoft.com/office/drawing/2014/main" id="{2893A66E-A436-47BB-894C-BE39BC1FA324}"/>
              </a:ext>
            </a:extLst>
          </p:cNvPr>
          <p:cNvSpPr txBox="1">
            <a:spLocks/>
          </p:cNvSpPr>
          <p:nvPr/>
        </p:nvSpPr>
        <p:spPr>
          <a:xfrm>
            <a:off x="3276595" y="68381"/>
            <a:ext cx="10058400" cy="1371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a:t>The Big Picture!</a:t>
            </a:r>
          </a:p>
        </p:txBody>
      </p:sp>
    </p:spTree>
    <p:extLst>
      <p:ext uri="{BB962C8B-B14F-4D97-AF65-F5344CB8AC3E}">
        <p14:creationId xmlns:p14="http://schemas.microsoft.com/office/powerpoint/2010/main" val="3084371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160" y="2317376"/>
            <a:ext cx="3700469" cy="3663465"/>
          </a:xfrm>
          <a:prstGeom prst="rect">
            <a:avLst/>
          </a:prstGeom>
        </p:spPr>
      </p:pic>
      <p:sp>
        <p:nvSpPr>
          <p:cNvPr id="2" name="Rectangle 1">
            <a:extLst>
              <a:ext uri="{FF2B5EF4-FFF2-40B4-BE49-F238E27FC236}">
                <a16:creationId xmlns:a16="http://schemas.microsoft.com/office/drawing/2014/main" id="{C64750D0-1CC9-41D9-94F0-89A5438714B5}"/>
              </a:ext>
            </a:extLst>
          </p:cNvPr>
          <p:cNvSpPr/>
          <p:nvPr/>
        </p:nvSpPr>
        <p:spPr>
          <a:xfrm>
            <a:off x="701710" y="1457743"/>
            <a:ext cx="39725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chemeClr val="accent4"/>
                </a:solidFill>
                <a:effectLst/>
              </a:rPr>
              <a:t>Parts of speech</a:t>
            </a:r>
          </a:p>
        </p:txBody>
      </p:sp>
      <p:sp>
        <p:nvSpPr>
          <p:cNvPr id="6" name="Rectangle 5">
            <a:extLst>
              <a:ext uri="{FF2B5EF4-FFF2-40B4-BE49-F238E27FC236}">
                <a16:creationId xmlns:a16="http://schemas.microsoft.com/office/drawing/2014/main" id="{F875EF22-6835-44D5-BB47-AAAD836A8782}"/>
              </a:ext>
            </a:extLst>
          </p:cNvPr>
          <p:cNvSpPr/>
          <p:nvPr/>
        </p:nvSpPr>
        <p:spPr>
          <a:xfrm>
            <a:off x="7264253" y="1457743"/>
            <a:ext cx="453842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effectLst/>
              </a:rPr>
              <a:t>Figures of speech</a:t>
            </a:r>
          </a:p>
        </p:txBody>
      </p:sp>
      <p:sp>
        <p:nvSpPr>
          <p:cNvPr id="8" name="Rectangle 7">
            <a:extLst>
              <a:ext uri="{FF2B5EF4-FFF2-40B4-BE49-F238E27FC236}">
                <a16:creationId xmlns:a16="http://schemas.microsoft.com/office/drawing/2014/main" id="{00B61F9B-5297-4F25-ACEB-FD9409747A46}"/>
              </a:ext>
            </a:extLst>
          </p:cNvPr>
          <p:cNvSpPr/>
          <p:nvPr/>
        </p:nvSpPr>
        <p:spPr>
          <a:xfrm>
            <a:off x="6967996" y="3487388"/>
            <a:ext cx="5130936"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rgbClr val="CC0099"/>
                </a:solidFill>
                <a:effectLst/>
              </a:rPr>
              <a:t>Specific sentence structures</a:t>
            </a:r>
          </a:p>
        </p:txBody>
      </p:sp>
      <p:sp>
        <p:nvSpPr>
          <p:cNvPr id="9" name="Rectangle 8">
            <a:extLst>
              <a:ext uri="{FF2B5EF4-FFF2-40B4-BE49-F238E27FC236}">
                <a16:creationId xmlns:a16="http://schemas.microsoft.com/office/drawing/2014/main" id="{FB8D4ED6-0702-4CDB-B9A9-00576C5E0133}"/>
              </a:ext>
            </a:extLst>
          </p:cNvPr>
          <p:cNvSpPr/>
          <p:nvPr/>
        </p:nvSpPr>
        <p:spPr>
          <a:xfrm>
            <a:off x="414128" y="3075057"/>
            <a:ext cx="278159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a:ln/>
                <a:solidFill>
                  <a:srgbClr val="FF0000"/>
                </a:solidFill>
              </a:rPr>
              <a:t>Punctuation</a:t>
            </a:r>
            <a:endParaRPr lang="en-US" sz="4000" b="1" cap="none" spc="0">
              <a:ln/>
              <a:solidFill>
                <a:srgbClr val="FF0000"/>
              </a:solidFill>
              <a:effectLst/>
            </a:endParaRPr>
          </a:p>
        </p:txBody>
      </p:sp>
      <p:sp>
        <p:nvSpPr>
          <p:cNvPr id="10" name="Rectangle 9">
            <a:extLst>
              <a:ext uri="{FF2B5EF4-FFF2-40B4-BE49-F238E27FC236}">
                <a16:creationId xmlns:a16="http://schemas.microsoft.com/office/drawing/2014/main" id="{37851D9B-4186-431D-8D5A-36F156D03F78}"/>
              </a:ext>
            </a:extLst>
          </p:cNvPr>
          <p:cNvSpPr/>
          <p:nvPr/>
        </p:nvSpPr>
        <p:spPr>
          <a:xfrm>
            <a:off x="836682" y="5250127"/>
            <a:ext cx="383759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effectLst/>
              </a:rPr>
              <a:t>Factual Language</a:t>
            </a:r>
          </a:p>
        </p:txBody>
      </p:sp>
      <p:sp>
        <p:nvSpPr>
          <p:cNvPr id="4" name="Title 3">
            <a:extLst>
              <a:ext uri="{FF2B5EF4-FFF2-40B4-BE49-F238E27FC236}">
                <a16:creationId xmlns:a16="http://schemas.microsoft.com/office/drawing/2014/main" id="{383972D7-83CE-4DDE-AA76-6D797A701332}"/>
              </a:ext>
            </a:extLst>
          </p:cNvPr>
          <p:cNvSpPr>
            <a:spLocks noGrp="1"/>
          </p:cNvSpPr>
          <p:nvPr>
            <p:ph type="title"/>
          </p:nvPr>
        </p:nvSpPr>
        <p:spPr/>
        <p:txBody>
          <a:bodyPr/>
          <a:lstStyle/>
          <a:p>
            <a:pPr algn="ctr"/>
            <a:r>
              <a:rPr lang="en-GB"/>
              <a:t>Writer’s tools</a:t>
            </a:r>
          </a:p>
        </p:txBody>
      </p:sp>
    </p:spTree>
    <p:extLst>
      <p:ext uri="{BB962C8B-B14F-4D97-AF65-F5344CB8AC3E}">
        <p14:creationId xmlns:p14="http://schemas.microsoft.com/office/powerpoint/2010/main" val="3741100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FB93-F899-4C28-95D1-B01E824CB90B}"/>
              </a:ext>
            </a:extLst>
          </p:cNvPr>
          <p:cNvSpPr>
            <a:spLocks noGrp="1"/>
          </p:cNvSpPr>
          <p:nvPr>
            <p:ph type="title"/>
          </p:nvPr>
        </p:nvSpPr>
        <p:spPr>
          <a:xfrm>
            <a:off x="695739" y="65339"/>
            <a:ext cx="10058400" cy="732355"/>
          </a:xfrm>
        </p:spPr>
        <p:txBody>
          <a:bodyPr>
            <a:normAutofit/>
          </a:bodyPr>
          <a:lstStyle/>
          <a:p>
            <a:pPr algn="ctr"/>
            <a:r>
              <a:rPr lang="en-GB" sz="3600" b="1"/>
              <a:t>English Language Arts Writing in the SEA</a:t>
            </a:r>
          </a:p>
        </p:txBody>
      </p:sp>
      <p:sp>
        <p:nvSpPr>
          <p:cNvPr id="14" name="TextBox 13">
            <a:extLst>
              <a:ext uri="{FF2B5EF4-FFF2-40B4-BE49-F238E27FC236}">
                <a16:creationId xmlns:a16="http://schemas.microsoft.com/office/drawing/2014/main" id="{44965F8D-5851-47A4-861F-FDEA17C5E8EF}"/>
              </a:ext>
            </a:extLst>
          </p:cNvPr>
          <p:cNvSpPr txBox="1"/>
          <p:nvPr/>
        </p:nvSpPr>
        <p:spPr>
          <a:xfrm>
            <a:off x="1716611" y="5362191"/>
            <a:ext cx="4008328" cy="523220"/>
          </a:xfrm>
          <a:prstGeom prst="rect">
            <a:avLst/>
          </a:prstGeom>
          <a:noFill/>
        </p:spPr>
        <p:txBody>
          <a:bodyPr wrap="square" rtlCol="0">
            <a:spAutoFit/>
          </a:bodyPr>
          <a:lstStyle/>
          <a:p>
            <a:r>
              <a:rPr lang="en-GB" sz="2800" b="1"/>
              <a:t>Writing to inform</a:t>
            </a:r>
          </a:p>
        </p:txBody>
      </p:sp>
      <p:sp>
        <p:nvSpPr>
          <p:cNvPr id="15" name="TextBox 14">
            <a:extLst>
              <a:ext uri="{FF2B5EF4-FFF2-40B4-BE49-F238E27FC236}">
                <a16:creationId xmlns:a16="http://schemas.microsoft.com/office/drawing/2014/main" id="{475355A7-0291-48DF-AD19-EE62886FD203}"/>
              </a:ext>
            </a:extLst>
          </p:cNvPr>
          <p:cNvSpPr txBox="1"/>
          <p:nvPr/>
        </p:nvSpPr>
        <p:spPr>
          <a:xfrm>
            <a:off x="7565719" y="5362191"/>
            <a:ext cx="4008328" cy="523220"/>
          </a:xfrm>
          <a:prstGeom prst="rect">
            <a:avLst/>
          </a:prstGeom>
          <a:noFill/>
        </p:spPr>
        <p:txBody>
          <a:bodyPr wrap="square" rtlCol="0">
            <a:spAutoFit/>
          </a:bodyPr>
          <a:lstStyle/>
          <a:p>
            <a:r>
              <a:rPr lang="en-GB" sz="2800" b="1"/>
              <a:t>Writing to entertain</a:t>
            </a:r>
          </a:p>
        </p:txBody>
      </p:sp>
      <p:pic>
        <p:nvPicPr>
          <p:cNvPr id="4" name="Picture 3" descr="A piece of paper&#10;&#10;Description automatically generated">
            <a:extLst>
              <a:ext uri="{FF2B5EF4-FFF2-40B4-BE49-F238E27FC236}">
                <a16:creationId xmlns:a16="http://schemas.microsoft.com/office/drawing/2014/main" id="{854199A4-2ED9-4078-B5ED-01F09621021B}"/>
              </a:ext>
            </a:extLst>
          </p:cNvPr>
          <p:cNvPicPr>
            <a:picLocks noChangeAspect="1"/>
          </p:cNvPicPr>
          <p:nvPr/>
        </p:nvPicPr>
        <p:blipFill>
          <a:blip r:embed="rId2"/>
          <a:stretch>
            <a:fillRect/>
          </a:stretch>
        </p:blipFill>
        <p:spPr>
          <a:xfrm>
            <a:off x="4044973" y="2892739"/>
            <a:ext cx="3575960" cy="1616632"/>
          </a:xfrm>
          <a:prstGeom prst="rect">
            <a:avLst/>
          </a:prstGeom>
        </p:spPr>
      </p:pic>
      <p:sp>
        <p:nvSpPr>
          <p:cNvPr id="7" name="Oval 6">
            <a:extLst>
              <a:ext uri="{FF2B5EF4-FFF2-40B4-BE49-F238E27FC236}">
                <a16:creationId xmlns:a16="http://schemas.microsoft.com/office/drawing/2014/main" id="{A57438FE-FA61-4020-BE2C-3A8B19A311E1}"/>
              </a:ext>
            </a:extLst>
          </p:cNvPr>
          <p:cNvSpPr/>
          <p:nvPr/>
        </p:nvSpPr>
        <p:spPr>
          <a:xfrm>
            <a:off x="559496" y="1359297"/>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Report</a:t>
            </a:r>
          </a:p>
        </p:txBody>
      </p:sp>
      <p:sp>
        <p:nvSpPr>
          <p:cNvPr id="8" name="Oval 7">
            <a:extLst>
              <a:ext uri="{FF2B5EF4-FFF2-40B4-BE49-F238E27FC236}">
                <a16:creationId xmlns:a16="http://schemas.microsoft.com/office/drawing/2014/main" id="{9C6CCA19-CAC4-4B9D-904A-CC819415F68F}"/>
              </a:ext>
            </a:extLst>
          </p:cNvPr>
          <p:cNvSpPr/>
          <p:nvPr/>
        </p:nvSpPr>
        <p:spPr>
          <a:xfrm>
            <a:off x="6359048" y="1356433"/>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Story</a:t>
            </a:r>
          </a:p>
        </p:txBody>
      </p:sp>
    </p:spTree>
    <p:extLst>
      <p:ext uri="{BB962C8B-B14F-4D97-AF65-F5344CB8AC3E}">
        <p14:creationId xmlns:p14="http://schemas.microsoft.com/office/powerpoint/2010/main" val="264729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29148"/>
            <a:ext cx="12192000" cy="5928852"/>
          </a:xfrm>
        </p:spPr>
        <p:txBody>
          <a:bodyPr>
            <a:normAutofit/>
          </a:bodyPr>
          <a:lstStyle/>
          <a:p>
            <a:pPr marL="457200" indent="-457200">
              <a:buFont typeface="+mj-lt"/>
              <a:buAutoNum type="arabicPeriod"/>
            </a:pPr>
            <a:endParaRPr lang="en-GB"/>
          </a:p>
          <a:p>
            <a:pPr marL="0" indent="0">
              <a:buNone/>
            </a:pPr>
            <a:endParaRPr lang="en-GB" sz="2800"/>
          </a:p>
          <a:p>
            <a:pPr marL="0" indent="0">
              <a:buNone/>
            </a:pPr>
            <a:endParaRPr lang="en-GB" sz="1900"/>
          </a:p>
        </p:txBody>
      </p:sp>
      <p:pic>
        <p:nvPicPr>
          <p:cNvPr id="2050" name="Picture 2" descr="D_ven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94"/>
            <a:ext cx="11809926" cy="67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757208" y="463788"/>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r>
              <a:rPr lang="en-GB" sz="2400" b="1">
                <a:solidFill>
                  <a:schemeClr val="tx1"/>
                </a:solidFill>
                <a:latin typeface="Calibri" panose="020F0502020204030204" pitchFamily="34" charset="0"/>
                <a:cs typeface="Calibri" panose="020F0502020204030204" pitchFamily="34" charset="0"/>
              </a:rPr>
              <a:t>NARRATIVE WRITING</a:t>
            </a:r>
          </a:p>
          <a:p>
            <a:pPr algn="ctr"/>
            <a:endParaRPr lang="en-GB"/>
          </a:p>
        </p:txBody>
      </p:sp>
      <p:sp>
        <p:nvSpPr>
          <p:cNvPr id="9" name="Rectangle 8"/>
          <p:cNvSpPr/>
          <p:nvPr/>
        </p:nvSpPr>
        <p:spPr>
          <a:xfrm>
            <a:off x="2073498" y="460939"/>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r>
              <a:rPr lang="en-GB" sz="2400" b="1">
                <a:solidFill>
                  <a:schemeClr val="tx1"/>
                </a:solidFill>
                <a:latin typeface="Calibri" panose="020F0502020204030204" pitchFamily="34" charset="0"/>
                <a:cs typeface="Calibri" panose="020F0502020204030204" pitchFamily="34" charset="0"/>
              </a:rPr>
              <a:t>REPORT WRITING</a:t>
            </a:r>
          </a:p>
          <a:p>
            <a:pPr algn="ctr"/>
            <a:endParaRPr lang="en-GB"/>
          </a:p>
        </p:txBody>
      </p:sp>
      <p:sp>
        <p:nvSpPr>
          <p:cNvPr id="10" name="Rectangle 9"/>
          <p:cNvSpPr/>
          <p:nvPr/>
        </p:nvSpPr>
        <p:spPr>
          <a:xfrm>
            <a:off x="1580124" y="978453"/>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Purpose: </a:t>
            </a:r>
            <a:r>
              <a:rPr lang="en-US" sz="2200">
                <a:solidFill>
                  <a:schemeClr val="tx1"/>
                </a:solidFill>
                <a:latin typeface="Calibri" panose="020F0502020204030204" pitchFamily="34" charset="0"/>
                <a:cs typeface="Calibri" panose="020F0502020204030204" pitchFamily="34" charset="0"/>
              </a:rPr>
              <a:t>to inform</a:t>
            </a:r>
          </a:p>
          <a:p>
            <a:pPr algn="ctr"/>
            <a:endParaRPr lang="en-GB"/>
          </a:p>
        </p:txBody>
      </p:sp>
      <p:sp>
        <p:nvSpPr>
          <p:cNvPr id="11" name="Rectangle 10"/>
          <p:cNvSpPr/>
          <p:nvPr/>
        </p:nvSpPr>
        <p:spPr>
          <a:xfrm>
            <a:off x="1545938" y="1425766"/>
            <a:ext cx="3078051" cy="476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r>
              <a:rPr lang="en-US" sz="2200" b="1" dirty="0">
                <a:solidFill>
                  <a:schemeClr val="tx1"/>
                </a:solidFill>
                <a:latin typeface="Calibri" panose="020F0502020204030204" pitchFamily="34" charset="0"/>
                <a:cs typeface="Calibri" panose="020F0502020204030204" pitchFamily="34" charset="0"/>
              </a:rPr>
              <a:t>Content</a:t>
            </a:r>
            <a:r>
              <a:rPr lang="en-US" sz="2200" dirty="0">
                <a:solidFill>
                  <a:schemeClr val="tx1"/>
                </a:solidFill>
                <a:latin typeface="Calibri" panose="020F0502020204030204" pitchFamily="34" charset="0"/>
                <a:cs typeface="Calibri" panose="020F0502020204030204" pitchFamily="34" charset="0"/>
              </a:rPr>
              <a:t>: 4 W’s   </a:t>
            </a:r>
          </a:p>
          <a:p>
            <a:pPr algn="ctr"/>
            <a:endParaRPr lang="en-GB" dirty="0">
              <a:solidFill>
                <a:schemeClr val="tx1"/>
              </a:solidFill>
            </a:endParaRPr>
          </a:p>
        </p:txBody>
      </p:sp>
      <p:sp>
        <p:nvSpPr>
          <p:cNvPr id="12" name="Rectangle 11"/>
          <p:cNvSpPr/>
          <p:nvPr/>
        </p:nvSpPr>
        <p:spPr>
          <a:xfrm>
            <a:off x="1501965" y="2142965"/>
            <a:ext cx="3438693" cy="1345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Structure:</a:t>
            </a:r>
          </a:p>
          <a:p>
            <a:r>
              <a:rPr lang="en-US" sz="2200">
                <a:solidFill>
                  <a:schemeClr val="tx1"/>
                </a:solidFill>
                <a:latin typeface="Calibri" panose="020F0502020204030204" pitchFamily="34" charset="0"/>
                <a:cs typeface="Calibri" panose="020F0502020204030204" pitchFamily="34" charset="0"/>
              </a:rPr>
              <a:t>Introduction, Body, Conclusion</a:t>
            </a:r>
          </a:p>
          <a:p>
            <a:r>
              <a:rPr lang="en-US" sz="2200">
                <a:solidFill>
                  <a:schemeClr val="tx1"/>
                </a:solidFill>
                <a:latin typeface="Calibri" panose="020F0502020204030204" pitchFamily="34" charset="0"/>
                <a:cs typeface="Calibri" panose="020F0502020204030204" pitchFamily="34" charset="0"/>
              </a:rPr>
              <a:t>(Logical sequencing and organization of details)</a:t>
            </a:r>
          </a:p>
          <a:p>
            <a:pPr algn="ctr"/>
            <a:endParaRPr lang="en-GB">
              <a:solidFill>
                <a:schemeClr val="tx1"/>
              </a:solidFill>
            </a:endParaRPr>
          </a:p>
        </p:txBody>
      </p:sp>
      <p:sp>
        <p:nvSpPr>
          <p:cNvPr id="13" name="Rectangle 12"/>
          <p:cNvSpPr/>
          <p:nvPr/>
        </p:nvSpPr>
        <p:spPr>
          <a:xfrm>
            <a:off x="1545938" y="3894647"/>
            <a:ext cx="3078051" cy="2034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chemeClr val="tx1"/>
                </a:solidFill>
                <a:latin typeface="Calibri" panose="020F0502020204030204" pitchFamily="34" charset="0"/>
                <a:cs typeface="Calibri" panose="020F0502020204030204" pitchFamily="34" charset="0"/>
              </a:rPr>
              <a:t>Language:</a:t>
            </a:r>
            <a:endParaRPr lang="en-US" sz="2200">
              <a:solidFill>
                <a:schemeClr val="tx1"/>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Formal and factual</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Use of transitions to ensure logical flow</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Vocabulary that informs</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Use of indirect speech</a:t>
            </a:r>
            <a:endParaRPr lang="en-GB" sz="2200">
              <a:solidFill>
                <a:schemeClr val="tx1"/>
              </a:solidFill>
              <a:latin typeface="Calibri" panose="020F0502020204030204" pitchFamily="34" charset="0"/>
              <a:cs typeface="Calibri" panose="020F0502020204030204" pitchFamily="34" charset="0"/>
            </a:endParaRPr>
          </a:p>
        </p:txBody>
      </p:sp>
      <p:sp>
        <p:nvSpPr>
          <p:cNvPr id="14" name="Rectangle 13"/>
          <p:cNvSpPr/>
          <p:nvPr/>
        </p:nvSpPr>
        <p:spPr>
          <a:xfrm>
            <a:off x="6954685" y="933031"/>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Purpose: </a:t>
            </a:r>
            <a:r>
              <a:rPr lang="en-US" sz="2200">
                <a:solidFill>
                  <a:schemeClr val="tx1"/>
                </a:solidFill>
                <a:latin typeface="Calibri" panose="020F0502020204030204" pitchFamily="34" charset="0"/>
                <a:cs typeface="Calibri" panose="020F0502020204030204" pitchFamily="34" charset="0"/>
              </a:rPr>
              <a:t>to entertain</a:t>
            </a:r>
          </a:p>
          <a:p>
            <a:pPr algn="ctr"/>
            <a:endParaRPr lang="en-GB"/>
          </a:p>
        </p:txBody>
      </p:sp>
      <p:sp>
        <p:nvSpPr>
          <p:cNvPr id="15" name="Rectangle 14"/>
          <p:cNvSpPr/>
          <p:nvPr/>
        </p:nvSpPr>
        <p:spPr>
          <a:xfrm>
            <a:off x="6796390" y="1397007"/>
            <a:ext cx="4099274" cy="834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Content: </a:t>
            </a:r>
            <a:r>
              <a:rPr lang="en-US" sz="2200">
                <a:solidFill>
                  <a:schemeClr val="tx1"/>
                </a:solidFill>
                <a:latin typeface="Calibri" panose="020F0502020204030204" pitchFamily="34" charset="0"/>
                <a:cs typeface="Calibri" panose="020F0502020204030204" pitchFamily="34" charset="0"/>
              </a:rPr>
              <a:t>Story elements: characters, setting, plot</a:t>
            </a:r>
          </a:p>
          <a:p>
            <a:pPr algn="ctr"/>
            <a:endParaRPr lang="en-GB">
              <a:solidFill>
                <a:schemeClr val="tx1"/>
              </a:solidFill>
            </a:endParaRPr>
          </a:p>
        </p:txBody>
      </p:sp>
      <p:sp>
        <p:nvSpPr>
          <p:cNvPr id="16" name="Rectangle 15"/>
          <p:cNvSpPr/>
          <p:nvPr/>
        </p:nvSpPr>
        <p:spPr>
          <a:xfrm>
            <a:off x="7095370" y="2296324"/>
            <a:ext cx="4196274" cy="97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Structure</a:t>
            </a:r>
            <a:r>
              <a:rPr lang="en-US" sz="2200">
                <a:solidFill>
                  <a:schemeClr val="tx1"/>
                </a:solidFill>
                <a:latin typeface="Calibri" panose="020F0502020204030204" pitchFamily="34" charset="0"/>
                <a:cs typeface="Calibri" panose="020F0502020204030204" pitchFamily="34" charset="0"/>
              </a:rPr>
              <a:t>:</a:t>
            </a:r>
          </a:p>
          <a:p>
            <a:r>
              <a:rPr lang="en-US" sz="2200">
                <a:solidFill>
                  <a:schemeClr val="tx1"/>
                </a:solidFill>
                <a:latin typeface="Calibri" panose="020F0502020204030204" pitchFamily="34" charset="0"/>
                <a:cs typeface="Calibri" panose="020F0502020204030204" pitchFamily="34" charset="0"/>
              </a:rPr>
              <a:t> Exposition, rising</a:t>
            </a:r>
          </a:p>
          <a:p>
            <a:r>
              <a:rPr lang="en-US" sz="2200">
                <a:solidFill>
                  <a:schemeClr val="tx1"/>
                </a:solidFill>
                <a:latin typeface="Calibri" panose="020F0502020204030204" pitchFamily="34" charset="0"/>
                <a:cs typeface="Calibri" panose="020F0502020204030204" pitchFamily="34" charset="0"/>
              </a:rPr>
              <a:t>  action, climax, resolution (can</a:t>
            </a:r>
          </a:p>
          <a:p>
            <a:r>
              <a:rPr lang="en-US" sz="2200">
                <a:solidFill>
                  <a:schemeClr val="tx1"/>
                </a:solidFill>
                <a:latin typeface="Calibri" panose="020F0502020204030204" pitchFamily="34" charset="0"/>
                <a:cs typeface="Calibri" panose="020F0502020204030204" pitchFamily="34" charset="0"/>
              </a:rPr>
              <a:t>  also start with a flashback)</a:t>
            </a:r>
          </a:p>
        </p:txBody>
      </p:sp>
      <p:sp>
        <p:nvSpPr>
          <p:cNvPr id="17" name="Rectangle 16"/>
          <p:cNvSpPr/>
          <p:nvPr/>
        </p:nvSpPr>
        <p:spPr>
          <a:xfrm>
            <a:off x="6899994" y="3893574"/>
            <a:ext cx="4587025" cy="237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     </a:t>
            </a:r>
            <a:r>
              <a:rPr lang="en-US" sz="2100" b="1">
                <a:solidFill>
                  <a:schemeClr val="tx1"/>
                </a:solidFill>
                <a:latin typeface="Calibri" panose="020F0502020204030204" pitchFamily="34" charset="0"/>
                <a:cs typeface="Calibri" panose="020F0502020204030204" pitchFamily="34" charset="0"/>
              </a:rPr>
              <a:t>Language:</a:t>
            </a:r>
            <a:endParaRPr lang="en-US" sz="2100">
              <a:solidFill>
                <a:schemeClr val="tx1"/>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Descriptive and figurative, appeal to senses</a:t>
            </a: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Use of transitions to ensure flow and</a:t>
            </a:r>
          </a:p>
          <a:p>
            <a:pPr lvl="0"/>
            <a:r>
              <a:rPr lang="en-US" sz="2100">
                <a:solidFill>
                  <a:schemeClr val="tx1"/>
                </a:solidFill>
                <a:latin typeface="Calibri" panose="020F0502020204030204" pitchFamily="34" charset="0"/>
                <a:cs typeface="Calibri" panose="020F0502020204030204" pitchFamily="34" charset="0"/>
              </a:rPr>
              <a:t>       interest</a:t>
            </a: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Vocabulary that appeals to</a:t>
            </a:r>
          </a:p>
          <a:p>
            <a:pPr lvl="0"/>
            <a:r>
              <a:rPr lang="en-US" sz="2100">
                <a:solidFill>
                  <a:schemeClr val="tx1"/>
                </a:solidFill>
                <a:latin typeface="Calibri" panose="020F0502020204030204" pitchFamily="34" charset="0"/>
                <a:cs typeface="Calibri" panose="020F0502020204030204" pitchFamily="34" charset="0"/>
              </a:rPr>
              <a:t>      the senses and emotions</a:t>
            </a:r>
          </a:p>
          <a:p>
            <a:pPr marL="34290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Use of direct speech</a:t>
            </a:r>
          </a:p>
        </p:txBody>
      </p:sp>
      <p:sp>
        <p:nvSpPr>
          <p:cNvPr id="2" name="Text Box 3"/>
          <p:cNvSpPr txBox="1">
            <a:spLocks noChangeArrowheads="1"/>
          </p:cNvSpPr>
          <p:nvPr/>
        </p:nvSpPr>
        <p:spPr bwMode="auto">
          <a:xfrm>
            <a:off x="5138668" y="2059728"/>
            <a:ext cx="1605659"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Pay attention to:</a:t>
            </a: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en-US" altLang="en-US" sz="2000" b="1" i="0" u="none" strike="noStrike" cap="none" normalizeH="0" baseline="0">
              <a:ln>
                <a:noFill/>
              </a:ln>
              <a:solidFill>
                <a:srgbClr val="FF0000"/>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Spelling</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Grammar</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Mechanics</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Paragraphing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8178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animBg="1"/>
      <p:bldP spid="12" grpId="0"/>
      <p:bldP spid="13" grpId="0"/>
      <p:bldP spid="14" grpId="0"/>
      <p:bldP spid="15" grpId="0"/>
      <p:bldP spid="16" grpId="0"/>
      <p:bldP spid="1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DD8E97-691C-4EE1-B591-AE4BE9D04DF6}"/>
              </a:ext>
            </a:extLst>
          </p:cNvPr>
          <p:cNvSpPr>
            <a:spLocks noGrp="1"/>
          </p:cNvSpPr>
          <p:nvPr>
            <p:ph type="title"/>
          </p:nvPr>
        </p:nvSpPr>
        <p:spPr>
          <a:xfrm>
            <a:off x="1179226" y="826680"/>
            <a:ext cx="9833548" cy="1325563"/>
          </a:xfrm>
        </p:spPr>
        <p:txBody>
          <a:bodyPr>
            <a:normAutofit/>
          </a:bodyPr>
          <a:lstStyle/>
          <a:p>
            <a:pPr algn="ctr"/>
            <a:r>
              <a:rPr lang="en-GB" sz="4000">
                <a:solidFill>
                  <a:srgbClr val="FFFFFF"/>
                </a:solidFill>
              </a:rPr>
              <a:t>Objectives</a:t>
            </a:r>
          </a:p>
        </p:txBody>
      </p:sp>
      <p:sp>
        <p:nvSpPr>
          <p:cNvPr id="3" name="Content Placeholder 2">
            <a:extLst>
              <a:ext uri="{FF2B5EF4-FFF2-40B4-BE49-F238E27FC236}">
                <a16:creationId xmlns:a16="http://schemas.microsoft.com/office/drawing/2014/main" id="{38334A7C-C765-4012-AF94-84E1A7CC0DDB}"/>
              </a:ext>
            </a:extLst>
          </p:cNvPr>
          <p:cNvSpPr>
            <a:spLocks noGrp="1"/>
          </p:cNvSpPr>
          <p:nvPr>
            <p:ph idx="1"/>
          </p:nvPr>
        </p:nvSpPr>
        <p:spPr>
          <a:xfrm>
            <a:off x="1179226" y="3092970"/>
            <a:ext cx="9833548" cy="2693976"/>
          </a:xfrm>
        </p:spPr>
        <p:txBody>
          <a:bodyPr>
            <a:normAutofit/>
          </a:bodyPr>
          <a:lstStyle/>
          <a:p>
            <a:r>
              <a:rPr lang="en-GB" dirty="0">
                <a:solidFill>
                  <a:srgbClr val="000000"/>
                </a:solidFill>
              </a:rPr>
              <a:t>Explore the idea of author’s purpose</a:t>
            </a:r>
          </a:p>
          <a:p>
            <a:r>
              <a:rPr lang="en-GB" dirty="0">
                <a:solidFill>
                  <a:srgbClr val="000000"/>
                </a:solidFill>
              </a:rPr>
              <a:t>Differentiate between stories and reports</a:t>
            </a:r>
          </a:p>
        </p:txBody>
      </p:sp>
    </p:spTree>
    <p:extLst>
      <p:ext uri="{BB962C8B-B14F-4D97-AF65-F5344CB8AC3E}">
        <p14:creationId xmlns:p14="http://schemas.microsoft.com/office/powerpoint/2010/main" val="14542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drawing&#10;&#10;Description automatically generated">
            <a:extLst>
              <a:ext uri="{FF2B5EF4-FFF2-40B4-BE49-F238E27FC236}">
                <a16:creationId xmlns:a16="http://schemas.microsoft.com/office/drawing/2014/main" id="{E5CB46A9-8FDB-4245-85AD-7C5E4FB392F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486516" y="1467672"/>
            <a:ext cx="2729510" cy="2934224"/>
          </a:xfrm>
        </p:spPr>
      </p:pic>
      <p:sp>
        <p:nvSpPr>
          <p:cNvPr id="9" name="Title 8">
            <a:extLst>
              <a:ext uri="{FF2B5EF4-FFF2-40B4-BE49-F238E27FC236}">
                <a16:creationId xmlns:a16="http://schemas.microsoft.com/office/drawing/2014/main" id="{CC06108F-A4AD-4357-AA91-2BE24DDDA552}"/>
              </a:ext>
            </a:extLst>
          </p:cNvPr>
          <p:cNvSpPr>
            <a:spLocks noGrp="1"/>
          </p:cNvSpPr>
          <p:nvPr>
            <p:ph type="title"/>
          </p:nvPr>
        </p:nvSpPr>
        <p:spPr>
          <a:xfrm>
            <a:off x="838200" y="365125"/>
            <a:ext cx="10515600" cy="586853"/>
          </a:xfrm>
        </p:spPr>
        <p:txBody>
          <a:bodyPr>
            <a:normAutofit fontScale="90000"/>
          </a:bodyPr>
          <a:lstStyle/>
          <a:p>
            <a:r>
              <a:rPr lang="en-GB"/>
              <a:t>Introducing:</a:t>
            </a:r>
          </a:p>
        </p:txBody>
      </p:sp>
      <p:pic>
        <p:nvPicPr>
          <p:cNvPr id="16" name="Picture 15" descr="A picture containing drawing&#10;&#10;Description automatically generated">
            <a:extLst>
              <a:ext uri="{FF2B5EF4-FFF2-40B4-BE49-F238E27FC236}">
                <a16:creationId xmlns:a16="http://schemas.microsoft.com/office/drawing/2014/main" id="{1926ABDF-B388-496E-B338-A5B6D23A29B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432197" y="1772550"/>
            <a:ext cx="2273287" cy="2629346"/>
          </a:xfrm>
          <a:prstGeom prst="rect">
            <a:avLst/>
          </a:prstGeom>
        </p:spPr>
      </p:pic>
      <p:pic>
        <p:nvPicPr>
          <p:cNvPr id="22" name="Picture 21" descr="A close up of text on a black background&#10;&#10;Description automatically generated">
            <a:extLst>
              <a:ext uri="{FF2B5EF4-FFF2-40B4-BE49-F238E27FC236}">
                <a16:creationId xmlns:a16="http://schemas.microsoft.com/office/drawing/2014/main" id="{444501C8-F3C2-46C4-9F1A-09BC5F200E2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66712"/>
          <a:stretch/>
        </p:blipFill>
        <p:spPr>
          <a:xfrm>
            <a:off x="4585571" y="1605458"/>
            <a:ext cx="3291669" cy="3127254"/>
          </a:xfrm>
          <a:prstGeom prst="rect">
            <a:avLst/>
          </a:prstGeom>
        </p:spPr>
      </p:pic>
      <p:sp>
        <p:nvSpPr>
          <p:cNvPr id="24" name="Rectangle 23">
            <a:extLst>
              <a:ext uri="{FF2B5EF4-FFF2-40B4-BE49-F238E27FC236}">
                <a16:creationId xmlns:a16="http://schemas.microsoft.com/office/drawing/2014/main" id="{8787E86F-96AA-4C79-AF80-24164DE68EFD}"/>
              </a:ext>
            </a:extLst>
          </p:cNvPr>
          <p:cNvSpPr/>
          <p:nvPr/>
        </p:nvSpPr>
        <p:spPr>
          <a:xfrm>
            <a:off x="4759303" y="4898599"/>
            <a:ext cx="2944204" cy="707886"/>
          </a:xfrm>
          <a:prstGeom prst="rect">
            <a:avLst/>
          </a:prstGeom>
          <a:noFill/>
        </p:spPr>
        <p:txBody>
          <a:bodyPr wrap="none" lIns="91440" tIns="45720" rIns="91440" bIns="45720">
            <a:spAutoFit/>
          </a:bodyPr>
          <a:lstStyle/>
          <a:p>
            <a:pPr algn="ctr"/>
            <a:r>
              <a:rPr lang="en-US" sz="4000">
                <a:ln w="0"/>
                <a:effectLst>
                  <a:outerShdw blurRad="38100" dist="19050" dir="2700000" algn="tl" rotWithShape="0">
                    <a:schemeClr val="dk1">
                      <a:alpha val="40000"/>
                    </a:schemeClr>
                  </a:outerShdw>
                </a:effectLst>
              </a:rPr>
              <a:t>Calvin’s mom</a:t>
            </a:r>
          </a:p>
        </p:txBody>
      </p:sp>
      <p:sp>
        <p:nvSpPr>
          <p:cNvPr id="26" name="Rectangle 25">
            <a:extLst>
              <a:ext uri="{FF2B5EF4-FFF2-40B4-BE49-F238E27FC236}">
                <a16:creationId xmlns:a16="http://schemas.microsoft.com/office/drawing/2014/main" id="{78CBD0D2-A46B-4A28-84D6-5F51A9B2FB54}"/>
              </a:ext>
            </a:extLst>
          </p:cNvPr>
          <p:cNvSpPr/>
          <p:nvPr/>
        </p:nvSpPr>
        <p:spPr>
          <a:xfrm>
            <a:off x="1003661" y="4898599"/>
            <a:ext cx="3139001" cy="707886"/>
          </a:xfrm>
          <a:prstGeom prst="rect">
            <a:avLst/>
          </a:prstGeom>
          <a:noFill/>
        </p:spPr>
        <p:txBody>
          <a:bodyPr wrap="none" lIns="91440" tIns="45720" rIns="91440" bIns="45720">
            <a:spAutoFit/>
          </a:bodyPr>
          <a:lstStyle/>
          <a:p>
            <a:pPr algn="ctr"/>
            <a:r>
              <a:rPr lang="en-US" sz="4000">
                <a:ln w="0"/>
                <a:effectLst>
                  <a:outerShdw blurRad="38100" dist="19050" dir="2700000" algn="tl" rotWithShape="0">
                    <a:schemeClr val="dk1">
                      <a:alpha val="40000"/>
                    </a:schemeClr>
                  </a:outerShdw>
                </a:effectLst>
              </a:rPr>
              <a:t>Calvin Hobbes</a:t>
            </a:r>
          </a:p>
        </p:txBody>
      </p:sp>
      <p:sp>
        <p:nvSpPr>
          <p:cNvPr id="27" name="Rectangle 26">
            <a:extLst>
              <a:ext uri="{FF2B5EF4-FFF2-40B4-BE49-F238E27FC236}">
                <a16:creationId xmlns:a16="http://schemas.microsoft.com/office/drawing/2014/main" id="{D51E47E0-FE1C-423E-A9D1-D2D3548201B0}"/>
              </a:ext>
            </a:extLst>
          </p:cNvPr>
          <p:cNvSpPr/>
          <p:nvPr/>
        </p:nvSpPr>
        <p:spPr>
          <a:xfrm>
            <a:off x="9268236" y="4868525"/>
            <a:ext cx="1261884" cy="707886"/>
          </a:xfrm>
          <a:prstGeom prst="rect">
            <a:avLst/>
          </a:prstGeom>
          <a:noFill/>
        </p:spPr>
        <p:txBody>
          <a:bodyPr wrap="none" lIns="91440" tIns="45720" rIns="91440" bIns="45720">
            <a:spAutoFit/>
          </a:bodyPr>
          <a:lstStyle/>
          <a:p>
            <a:pPr algn="ctr"/>
            <a:r>
              <a:rPr lang="en-US" sz="4000">
                <a:ln w="0"/>
                <a:effectLst>
                  <a:outerShdw blurRad="38100" dist="19050" dir="2700000" algn="tl" rotWithShape="0">
                    <a:schemeClr val="dk1">
                      <a:alpha val="40000"/>
                    </a:schemeClr>
                  </a:outerShdw>
                </a:effectLst>
              </a:rPr>
              <a:t>Susie</a:t>
            </a:r>
          </a:p>
        </p:txBody>
      </p:sp>
    </p:spTree>
    <p:extLst>
      <p:ext uri="{BB962C8B-B14F-4D97-AF65-F5344CB8AC3E}">
        <p14:creationId xmlns:p14="http://schemas.microsoft.com/office/powerpoint/2010/main" val="304624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2FCB-74C3-4B12-A810-B91009873D7B}"/>
              </a:ext>
            </a:extLst>
          </p:cNvPr>
          <p:cNvSpPr>
            <a:spLocks noGrp="1"/>
          </p:cNvSpPr>
          <p:nvPr>
            <p:ph type="title"/>
          </p:nvPr>
        </p:nvSpPr>
        <p:spPr/>
        <p:txBody>
          <a:bodyPr/>
          <a:lstStyle/>
          <a:p>
            <a:pPr algn="ctr"/>
            <a:r>
              <a:rPr lang="en-GB"/>
              <a:t>Incident at the Bus Stop Version 1</a:t>
            </a:r>
          </a:p>
        </p:txBody>
      </p:sp>
      <p:pic>
        <p:nvPicPr>
          <p:cNvPr id="5" name="Content Placeholder 4" descr="A close up of a device&#10;&#10;Description automatically generated">
            <a:extLst>
              <a:ext uri="{FF2B5EF4-FFF2-40B4-BE49-F238E27FC236}">
                <a16:creationId xmlns:a16="http://schemas.microsoft.com/office/drawing/2014/main" id="{BEED5CEE-F765-4910-9DEC-48CDA9838BA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952750" y="2102644"/>
            <a:ext cx="6286500" cy="3797300"/>
          </a:xfrm>
        </p:spPr>
      </p:pic>
    </p:spTree>
    <p:extLst>
      <p:ext uri="{BB962C8B-B14F-4D97-AF65-F5344CB8AC3E}">
        <p14:creationId xmlns:p14="http://schemas.microsoft.com/office/powerpoint/2010/main" val="3904201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21BF2-6C16-4799-91B0-7276A0CFF173}"/>
              </a:ext>
            </a:extLst>
          </p:cNvPr>
          <p:cNvSpPr>
            <a:spLocks noGrp="1"/>
          </p:cNvSpPr>
          <p:nvPr>
            <p:ph idx="1"/>
          </p:nvPr>
        </p:nvSpPr>
        <p:spPr>
          <a:xfrm>
            <a:off x="0" y="0"/>
            <a:ext cx="10246291" cy="6889314"/>
          </a:xfrm>
        </p:spPr>
        <p:txBody>
          <a:bodyPr>
            <a:normAutofit fontScale="62500" lnSpcReduction="20000"/>
          </a:bodyPr>
          <a:lstStyle/>
          <a:p>
            <a:pPr marL="0" indent="0">
              <a:lnSpc>
                <a:spcPct val="160000"/>
              </a:lnSpc>
              <a:spcBef>
                <a:spcPts val="0"/>
              </a:spcBef>
              <a:buNone/>
            </a:pPr>
            <a:r>
              <a:rPr lang="en-US"/>
              <a:t>	</a:t>
            </a:r>
            <a:r>
              <a:rPr lang="en-US" sz="3400"/>
              <a:t>On Monday 23rd March 2020, at approximately 7:45 a.m., an incident occurred at the bus stop at Farley Street, Port of Spain. The persons involved were Calvin Hobbes and his mother, Darlene Hobbes. </a:t>
            </a:r>
          </a:p>
          <a:p>
            <a:pPr marL="0" indent="0">
              <a:lnSpc>
                <a:spcPct val="160000"/>
              </a:lnSpc>
              <a:spcBef>
                <a:spcPts val="0"/>
              </a:spcBef>
              <a:buNone/>
            </a:pPr>
            <a:r>
              <a:rPr lang="en-US" sz="3400"/>
              <a:t>	At 7:30 am, Mrs. Hobbes was accompanying Calvin to the bus stop. During that time, Calvin repeatedly expressed his lack of desire to go to school that day. While making these statements, Calvin held a blanket and threw household items into the street.</a:t>
            </a:r>
          </a:p>
          <a:p>
            <a:pPr marL="0" indent="0">
              <a:lnSpc>
                <a:spcPct val="160000"/>
              </a:lnSpc>
              <a:spcBef>
                <a:spcPts val="0"/>
              </a:spcBef>
              <a:buNone/>
            </a:pPr>
            <a:r>
              <a:rPr lang="en-US" sz="3400"/>
              <a:t>	After approximately five minutes, Mrs. Hobbes asked Calvin to stand still or he would be sorry. Calvin ceased all movement and remained standing with his mother at the bus stop until the school bus arrived at 7:45 am. </a:t>
            </a:r>
          </a:p>
          <a:p>
            <a:pPr marL="0" indent="0">
              <a:lnSpc>
                <a:spcPct val="160000"/>
              </a:lnSpc>
              <a:spcBef>
                <a:spcPts val="0"/>
              </a:spcBef>
              <a:buNone/>
            </a:pPr>
            <a:r>
              <a:rPr lang="en-US" sz="3400"/>
              <a:t>	When Calvin saw the bus pulling up to the bus stop, he ran in the opposite direction. Mrs. Hobbes followed Calvin, caught him and ensured that he entered the bus and took a seat. As the bus was pulling away from the curb, Calvin could be heard repeatedly asking his mother to take him home. However, Mrs. Hobbes did not respond to his requests. </a:t>
            </a:r>
          </a:p>
          <a:p>
            <a:pPr marL="0" indent="0">
              <a:lnSpc>
                <a:spcPct val="160000"/>
              </a:lnSpc>
              <a:spcBef>
                <a:spcPts val="0"/>
              </a:spcBef>
              <a:buNone/>
            </a:pPr>
            <a:r>
              <a:rPr lang="en-US" sz="3400"/>
              <a:t>	Calvin remained seated in the bus until it arrived at Riverdale Primary school at 8:30 a.m. without any further incident. </a:t>
            </a:r>
            <a:endParaRPr lang="en-GB" sz="3400"/>
          </a:p>
        </p:txBody>
      </p:sp>
    </p:spTree>
    <p:extLst>
      <p:ext uri="{BB962C8B-B14F-4D97-AF65-F5344CB8AC3E}">
        <p14:creationId xmlns:p14="http://schemas.microsoft.com/office/powerpoint/2010/main" val="426243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21BF2-6C16-4799-91B0-7276A0CFF173}"/>
              </a:ext>
            </a:extLst>
          </p:cNvPr>
          <p:cNvSpPr>
            <a:spLocks noGrp="1"/>
          </p:cNvSpPr>
          <p:nvPr>
            <p:ph idx="1"/>
          </p:nvPr>
        </p:nvSpPr>
        <p:spPr>
          <a:xfrm>
            <a:off x="0" y="-31314"/>
            <a:ext cx="10384077" cy="6889314"/>
          </a:xfrm>
        </p:spPr>
        <p:txBody>
          <a:bodyPr>
            <a:normAutofit fontScale="62500" lnSpcReduction="20000"/>
          </a:bodyPr>
          <a:lstStyle/>
          <a:p>
            <a:pPr marL="0" indent="0">
              <a:lnSpc>
                <a:spcPct val="160000"/>
              </a:lnSpc>
              <a:spcBef>
                <a:spcPts val="0"/>
              </a:spcBef>
              <a:buNone/>
            </a:pPr>
            <a:r>
              <a:rPr lang="en-US"/>
              <a:t>	</a:t>
            </a:r>
            <a:r>
              <a:rPr lang="en-US" sz="3400"/>
              <a:t>On Monday 23rd March 2020, at approximately 7:45 a.m., an incident occurred at the bus stop at Farley Street, Port of Spain. The persons involved were Calvin Hobbes and his mother, Darlene Hobbes. </a:t>
            </a:r>
          </a:p>
          <a:p>
            <a:pPr marL="0" indent="0">
              <a:lnSpc>
                <a:spcPct val="160000"/>
              </a:lnSpc>
              <a:spcBef>
                <a:spcPts val="0"/>
              </a:spcBef>
              <a:buNone/>
            </a:pPr>
            <a:r>
              <a:rPr lang="en-US" sz="3400"/>
              <a:t>	At 7:30 am, Mrs. Hobbes was accompanying Calvin to the bus stop. During that time, Calvin repeatedly expressed his lack of desire to go to school that day. While making these statements, Calvin held a blanket and threw household items into the street. </a:t>
            </a:r>
          </a:p>
          <a:p>
            <a:pPr marL="0" indent="0">
              <a:lnSpc>
                <a:spcPct val="160000"/>
              </a:lnSpc>
              <a:spcBef>
                <a:spcPts val="0"/>
              </a:spcBef>
              <a:buNone/>
            </a:pPr>
            <a:r>
              <a:rPr lang="en-US" sz="3400"/>
              <a:t>	After approximately five minutes, Mrs. Hobbes asked Calvin to stand still or he would be sorry. Calvin ceased all movement and remained standing with his mother at the bus stop until the school bus arrived at 7:45 am. </a:t>
            </a:r>
          </a:p>
          <a:p>
            <a:pPr marL="0" indent="0">
              <a:lnSpc>
                <a:spcPct val="160000"/>
              </a:lnSpc>
              <a:spcBef>
                <a:spcPts val="0"/>
              </a:spcBef>
              <a:buNone/>
            </a:pPr>
            <a:r>
              <a:rPr lang="en-US" sz="3400"/>
              <a:t>	When Calvin saw the bus pulling up to the bus stop, he ran in the opposite direction. Mrs. Hobbes followed Calvin, caught him and ensured that he entered the bus and took a seat. As the bus was pulling away from the curb, Calvin could be heard repeatedly asking his mother to take him home. However, Mrs. Hobbes did not respond to his requests. </a:t>
            </a:r>
          </a:p>
          <a:p>
            <a:pPr marL="0" indent="0">
              <a:lnSpc>
                <a:spcPct val="160000"/>
              </a:lnSpc>
              <a:spcBef>
                <a:spcPts val="0"/>
              </a:spcBef>
              <a:buNone/>
            </a:pPr>
            <a:r>
              <a:rPr lang="en-US" sz="3400"/>
              <a:t>	Calvin remained seated in the bus until it arrived at Riverdale Primary school at 8:30 a.m. without any further incident. </a:t>
            </a:r>
            <a:endParaRPr lang="en-GB" sz="3400"/>
          </a:p>
        </p:txBody>
      </p:sp>
      <p:sp>
        <p:nvSpPr>
          <p:cNvPr id="2" name="TextBox 1">
            <a:extLst>
              <a:ext uri="{FF2B5EF4-FFF2-40B4-BE49-F238E27FC236}">
                <a16:creationId xmlns:a16="http://schemas.microsoft.com/office/drawing/2014/main" id="{38E91A8C-F3B0-4B27-BDAE-B6E5DB4DE783}"/>
              </a:ext>
            </a:extLst>
          </p:cNvPr>
          <p:cNvSpPr txBox="1"/>
          <p:nvPr/>
        </p:nvSpPr>
        <p:spPr>
          <a:xfrm>
            <a:off x="10471759" y="206865"/>
            <a:ext cx="1503123" cy="369332"/>
          </a:xfrm>
          <a:prstGeom prst="rect">
            <a:avLst/>
          </a:prstGeom>
          <a:noFill/>
        </p:spPr>
        <p:txBody>
          <a:bodyPr wrap="square" rtlCol="0">
            <a:spAutoFit/>
          </a:bodyPr>
          <a:lstStyle/>
          <a:p>
            <a:r>
              <a:rPr lang="en-GB" b="1">
                <a:solidFill>
                  <a:schemeClr val="accent1"/>
                </a:solidFill>
              </a:rPr>
              <a:t>Introduction</a:t>
            </a:r>
          </a:p>
        </p:txBody>
      </p:sp>
      <p:sp>
        <p:nvSpPr>
          <p:cNvPr id="4" name="TextBox 3">
            <a:extLst>
              <a:ext uri="{FF2B5EF4-FFF2-40B4-BE49-F238E27FC236}">
                <a16:creationId xmlns:a16="http://schemas.microsoft.com/office/drawing/2014/main" id="{A1BE5294-65D1-43BB-9F32-4E05107F5527}"/>
              </a:ext>
            </a:extLst>
          </p:cNvPr>
          <p:cNvSpPr txBox="1"/>
          <p:nvPr/>
        </p:nvSpPr>
        <p:spPr>
          <a:xfrm>
            <a:off x="10584492" y="2401007"/>
            <a:ext cx="1503123" cy="369332"/>
          </a:xfrm>
          <a:prstGeom prst="rect">
            <a:avLst/>
          </a:prstGeom>
          <a:noFill/>
        </p:spPr>
        <p:txBody>
          <a:bodyPr wrap="square" rtlCol="0">
            <a:spAutoFit/>
          </a:bodyPr>
          <a:lstStyle/>
          <a:p>
            <a:pPr algn="ctr"/>
            <a:r>
              <a:rPr lang="en-GB" b="1">
                <a:solidFill>
                  <a:schemeClr val="accent1"/>
                </a:solidFill>
              </a:rPr>
              <a:t>Body</a:t>
            </a:r>
          </a:p>
        </p:txBody>
      </p:sp>
      <p:sp>
        <p:nvSpPr>
          <p:cNvPr id="5" name="TextBox 4">
            <a:extLst>
              <a:ext uri="{FF2B5EF4-FFF2-40B4-BE49-F238E27FC236}">
                <a16:creationId xmlns:a16="http://schemas.microsoft.com/office/drawing/2014/main" id="{C302A684-F3FB-452A-80DB-7C8C9462ED69}"/>
              </a:ext>
            </a:extLst>
          </p:cNvPr>
          <p:cNvSpPr txBox="1"/>
          <p:nvPr/>
        </p:nvSpPr>
        <p:spPr>
          <a:xfrm>
            <a:off x="10688877" y="5745457"/>
            <a:ext cx="1503123" cy="369332"/>
          </a:xfrm>
          <a:prstGeom prst="rect">
            <a:avLst/>
          </a:prstGeom>
          <a:noFill/>
        </p:spPr>
        <p:txBody>
          <a:bodyPr wrap="square" rtlCol="0">
            <a:spAutoFit/>
          </a:bodyPr>
          <a:lstStyle/>
          <a:p>
            <a:r>
              <a:rPr lang="en-GB" b="1">
                <a:solidFill>
                  <a:schemeClr val="accent1"/>
                </a:solidFill>
              </a:rPr>
              <a:t>Conclusion</a:t>
            </a:r>
          </a:p>
        </p:txBody>
      </p:sp>
      <p:sp>
        <p:nvSpPr>
          <p:cNvPr id="6" name="Right Brace 5">
            <a:extLst>
              <a:ext uri="{FF2B5EF4-FFF2-40B4-BE49-F238E27FC236}">
                <a16:creationId xmlns:a16="http://schemas.microsoft.com/office/drawing/2014/main" id="{CFDE7345-6916-42B9-97BB-9868966E20E4}"/>
              </a:ext>
            </a:extLst>
          </p:cNvPr>
          <p:cNvSpPr/>
          <p:nvPr/>
        </p:nvSpPr>
        <p:spPr>
          <a:xfrm>
            <a:off x="10171140" y="1277655"/>
            <a:ext cx="150310" cy="446780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3" name="Group 12">
            <a:extLst>
              <a:ext uri="{FF2B5EF4-FFF2-40B4-BE49-F238E27FC236}">
                <a16:creationId xmlns:a16="http://schemas.microsoft.com/office/drawing/2014/main" id="{5CDDCE48-8774-4764-B2C2-BA4B45FEEEE9}"/>
              </a:ext>
            </a:extLst>
          </p:cNvPr>
          <p:cNvGrpSpPr/>
          <p:nvPr/>
        </p:nvGrpSpPr>
        <p:grpSpPr>
          <a:xfrm>
            <a:off x="2151349" y="743211"/>
            <a:ext cx="8170101" cy="5960302"/>
            <a:chOff x="2151349" y="743211"/>
            <a:chExt cx="8170101" cy="5960302"/>
          </a:xfrm>
        </p:grpSpPr>
        <p:sp>
          <p:nvSpPr>
            <p:cNvPr id="9" name="TextBox 8">
              <a:extLst>
                <a:ext uri="{FF2B5EF4-FFF2-40B4-BE49-F238E27FC236}">
                  <a16:creationId xmlns:a16="http://schemas.microsoft.com/office/drawing/2014/main" id="{864141C6-B81F-45A1-84F8-076502E7B3D8}"/>
                </a:ext>
              </a:extLst>
            </p:cNvPr>
            <p:cNvSpPr txBox="1"/>
            <p:nvPr/>
          </p:nvSpPr>
          <p:spPr>
            <a:xfrm>
              <a:off x="2151349" y="743211"/>
              <a:ext cx="1989550" cy="369332"/>
            </a:xfrm>
            <a:prstGeom prst="rect">
              <a:avLst/>
            </a:prstGeom>
            <a:noFill/>
          </p:spPr>
          <p:txBody>
            <a:bodyPr wrap="square" rtlCol="0">
              <a:spAutoFit/>
            </a:bodyPr>
            <a:lstStyle/>
            <a:p>
              <a:r>
                <a:rPr lang="en-GB">
                  <a:solidFill>
                    <a:schemeClr val="accent1"/>
                  </a:solidFill>
                </a:rPr>
                <a:t>Factual details</a:t>
              </a:r>
            </a:p>
          </p:txBody>
        </p:sp>
        <p:sp>
          <p:nvSpPr>
            <p:cNvPr id="10" name="TextBox 9">
              <a:extLst>
                <a:ext uri="{FF2B5EF4-FFF2-40B4-BE49-F238E27FC236}">
                  <a16:creationId xmlns:a16="http://schemas.microsoft.com/office/drawing/2014/main" id="{68FB0FA4-A853-4111-8D4F-C2A69CAD5CE1}"/>
                </a:ext>
              </a:extLst>
            </p:cNvPr>
            <p:cNvSpPr txBox="1"/>
            <p:nvPr/>
          </p:nvSpPr>
          <p:spPr>
            <a:xfrm>
              <a:off x="8331900" y="2294722"/>
              <a:ext cx="1989550" cy="369332"/>
            </a:xfrm>
            <a:prstGeom prst="rect">
              <a:avLst/>
            </a:prstGeom>
            <a:noFill/>
          </p:spPr>
          <p:txBody>
            <a:bodyPr wrap="square" rtlCol="0">
              <a:spAutoFit/>
            </a:bodyPr>
            <a:lstStyle/>
            <a:p>
              <a:r>
                <a:rPr lang="en-GB">
                  <a:solidFill>
                    <a:schemeClr val="accent1"/>
                  </a:solidFill>
                </a:rPr>
                <a:t>Factual details</a:t>
              </a:r>
            </a:p>
          </p:txBody>
        </p:sp>
        <p:sp>
          <p:nvSpPr>
            <p:cNvPr id="11" name="TextBox 10">
              <a:extLst>
                <a:ext uri="{FF2B5EF4-FFF2-40B4-BE49-F238E27FC236}">
                  <a16:creationId xmlns:a16="http://schemas.microsoft.com/office/drawing/2014/main" id="{48B6CE14-55BB-4A25-B7C3-512927D45438}"/>
                </a:ext>
              </a:extLst>
            </p:cNvPr>
            <p:cNvSpPr txBox="1"/>
            <p:nvPr/>
          </p:nvSpPr>
          <p:spPr>
            <a:xfrm>
              <a:off x="4345492" y="3577411"/>
              <a:ext cx="1989550" cy="369332"/>
            </a:xfrm>
            <a:prstGeom prst="rect">
              <a:avLst/>
            </a:prstGeom>
            <a:noFill/>
          </p:spPr>
          <p:txBody>
            <a:bodyPr wrap="square" rtlCol="0">
              <a:spAutoFit/>
            </a:bodyPr>
            <a:lstStyle/>
            <a:p>
              <a:r>
                <a:rPr lang="en-GB">
                  <a:solidFill>
                    <a:schemeClr val="accent1"/>
                  </a:solidFill>
                </a:rPr>
                <a:t>Factual details</a:t>
              </a:r>
            </a:p>
          </p:txBody>
        </p:sp>
        <p:sp>
          <p:nvSpPr>
            <p:cNvPr id="12" name="TextBox 11">
              <a:extLst>
                <a:ext uri="{FF2B5EF4-FFF2-40B4-BE49-F238E27FC236}">
                  <a16:creationId xmlns:a16="http://schemas.microsoft.com/office/drawing/2014/main" id="{D30B56DF-5E68-4434-BBDC-03EADC016773}"/>
                </a:ext>
              </a:extLst>
            </p:cNvPr>
            <p:cNvSpPr txBox="1"/>
            <p:nvPr/>
          </p:nvSpPr>
          <p:spPr>
            <a:xfrm>
              <a:off x="3719191" y="6334181"/>
              <a:ext cx="1989550" cy="369332"/>
            </a:xfrm>
            <a:prstGeom prst="rect">
              <a:avLst/>
            </a:prstGeom>
            <a:noFill/>
          </p:spPr>
          <p:txBody>
            <a:bodyPr wrap="square" rtlCol="0">
              <a:spAutoFit/>
            </a:bodyPr>
            <a:lstStyle/>
            <a:p>
              <a:r>
                <a:rPr lang="en-GB">
                  <a:solidFill>
                    <a:schemeClr val="accent1"/>
                  </a:solidFill>
                </a:rPr>
                <a:t>Factual details</a:t>
              </a:r>
            </a:p>
          </p:txBody>
        </p:sp>
      </p:grpSp>
      <p:sp>
        <p:nvSpPr>
          <p:cNvPr id="15" name="Content Placeholder 2">
            <a:extLst>
              <a:ext uri="{FF2B5EF4-FFF2-40B4-BE49-F238E27FC236}">
                <a16:creationId xmlns:a16="http://schemas.microsoft.com/office/drawing/2014/main" id="{4CD14C22-D52D-41EA-9C30-9F997C379943}"/>
              </a:ext>
            </a:extLst>
          </p:cNvPr>
          <p:cNvSpPr txBox="1">
            <a:spLocks/>
          </p:cNvSpPr>
          <p:nvPr/>
        </p:nvSpPr>
        <p:spPr>
          <a:xfrm>
            <a:off x="-1" y="-28183"/>
            <a:ext cx="10384077" cy="688931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0"/>
              </a:spcBef>
              <a:buFont typeface="Arial" panose="020B0604020202020204" pitchFamily="34" charset="0"/>
              <a:buNone/>
            </a:pPr>
            <a:r>
              <a:rPr lang="en-US"/>
              <a:t>	</a:t>
            </a:r>
            <a:r>
              <a:rPr lang="en-US" sz="3400">
                <a:highlight>
                  <a:srgbClr val="FFFF00"/>
                </a:highlight>
              </a:rPr>
              <a:t>On</a:t>
            </a:r>
            <a:r>
              <a:rPr lang="en-US" sz="3400"/>
              <a:t> Monday 23rd March 2020, at approximately 7:45 a.m., an incident occurred at the bus stop at Farley Street, Port of Spain. The persons involved were Calvin Hobbes and his mother, Darlene Hobbes. </a:t>
            </a:r>
          </a:p>
          <a:p>
            <a:pPr marL="0" indent="0">
              <a:lnSpc>
                <a:spcPct val="160000"/>
              </a:lnSpc>
              <a:spcBef>
                <a:spcPts val="0"/>
              </a:spcBef>
              <a:buFont typeface="Arial" panose="020B0604020202020204" pitchFamily="34" charset="0"/>
              <a:buNone/>
            </a:pPr>
            <a:r>
              <a:rPr lang="en-US" sz="3400"/>
              <a:t>	</a:t>
            </a:r>
            <a:r>
              <a:rPr lang="en-US" sz="3400">
                <a:highlight>
                  <a:srgbClr val="FFFF00"/>
                </a:highlight>
              </a:rPr>
              <a:t>At 7:30 am</a:t>
            </a:r>
            <a:r>
              <a:rPr lang="en-US" sz="3400"/>
              <a:t>, Mrs. Hobbes was accompanying Calvin to the bus stop. </a:t>
            </a:r>
            <a:r>
              <a:rPr lang="en-US" sz="3400">
                <a:highlight>
                  <a:srgbClr val="FFFF00"/>
                </a:highlight>
              </a:rPr>
              <a:t>During that ti</a:t>
            </a:r>
            <a:r>
              <a:rPr lang="en-US" sz="3400"/>
              <a:t>me, Calvin repeatedly expressed his lack of desire to go to school that day. </a:t>
            </a:r>
            <a:r>
              <a:rPr lang="en-US" sz="3400">
                <a:highlight>
                  <a:srgbClr val="FFFF00"/>
                </a:highlight>
              </a:rPr>
              <a:t>While</a:t>
            </a:r>
            <a:r>
              <a:rPr lang="en-US" sz="3400"/>
              <a:t> making these statements, Calvin held a blanket and threw household items into the street. </a:t>
            </a:r>
          </a:p>
          <a:p>
            <a:pPr marL="0" indent="0">
              <a:lnSpc>
                <a:spcPct val="160000"/>
              </a:lnSpc>
              <a:spcBef>
                <a:spcPts val="0"/>
              </a:spcBef>
              <a:buFont typeface="Arial" panose="020B0604020202020204" pitchFamily="34" charset="0"/>
              <a:buNone/>
            </a:pPr>
            <a:r>
              <a:rPr lang="en-US" sz="3400"/>
              <a:t>	</a:t>
            </a:r>
            <a:r>
              <a:rPr lang="en-US" sz="3400">
                <a:highlight>
                  <a:srgbClr val="FFFF00"/>
                </a:highlight>
              </a:rPr>
              <a:t>After approximately five minutes</a:t>
            </a:r>
            <a:r>
              <a:rPr lang="en-US" sz="3400"/>
              <a:t>, Mrs. Hobbes asked Calvin to stand still or he would be sorry. Calvin ceased all movement and remained standing with his mother at the bus stop until the school bus arrived at 7:45 am. </a:t>
            </a:r>
          </a:p>
          <a:p>
            <a:pPr marL="0" indent="0">
              <a:lnSpc>
                <a:spcPct val="160000"/>
              </a:lnSpc>
              <a:spcBef>
                <a:spcPts val="0"/>
              </a:spcBef>
              <a:buFont typeface="Arial" panose="020B0604020202020204" pitchFamily="34" charset="0"/>
              <a:buNone/>
            </a:pPr>
            <a:r>
              <a:rPr lang="en-US" sz="3400"/>
              <a:t>	</a:t>
            </a:r>
            <a:r>
              <a:rPr lang="en-US" sz="3400">
                <a:highlight>
                  <a:srgbClr val="FFFF00"/>
                </a:highlight>
              </a:rPr>
              <a:t>When</a:t>
            </a:r>
            <a:r>
              <a:rPr lang="en-US" sz="3400"/>
              <a:t> Calvin saw the bus pulling up to the bus stop, he ran in the opposite direction. Mrs. Hobbes followed Calvin, caught him and ensured that he entered the bus and took a seat. </a:t>
            </a:r>
            <a:r>
              <a:rPr lang="en-US" sz="3400">
                <a:highlight>
                  <a:srgbClr val="FFFF00"/>
                </a:highlight>
              </a:rPr>
              <a:t>As </a:t>
            </a:r>
            <a:r>
              <a:rPr lang="en-US" sz="3400"/>
              <a:t>the bus was pulling away from the curb, Calvin could be heard repeatedly asking his mother to take him home. However, Mrs. Hobbes did not respond to his requests. </a:t>
            </a:r>
          </a:p>
          <a:p>
            <a:pPr marL="0" indent="0">
              <a:lnSpc>
                <a:spcPct val="160000"/>
              </a:lnSpc>
              <a:spcBef>
                <a:spcPts val="0"/>
              </a:spcBef>
              <a:buFont typeface="Arial" panose="020B0604020202020204" pitchFamily="34" charset="0"/>
              <a:buNone/>
            </a:pPr>
            <a:r>
              <a:rPr lang="en-US" sz="3400"/>
              <a:t>	Calvin remained seated in the bus until it arrived at Riverdale Primary school at 8:30 a.m. without any further incident. </a:t>
            </a:r>
            <a:endParaRPr lang="en-GB" sz="3400"/>
          </a:p>
        </p:txBody>
      </p:sp>
    </p:spTree>
    <p:extLst>
      <p:ext uri="{BB962C8B-B14F-4D97-AF65-F5344CB8AC3E}">
        <p14:creationId xmlns:p14="http://schemas.microsoft.com/office/powerpoint/2010/main" val="197842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2FCB-74C3-4B12-A810-B91009873D7B}"/>
              </a:ext>
            </a:extLst>
          </p:cNvPr>
          <p:cNvSpPr>
            <a:spLocks noGrp="1"/>
          </p:cNvSpPr>
          <p:nvPr>
            <p:ph type="title"/>
          </p:nvPr>
        </p:nvSpPr>
        <p:spPr/>
        <p:txBody>
          <a:bodyPr/>
          <a:lstStyle/>
          <a:p>
            <a:pPr algn="ctr"/>
            <a:r>
              <a:rPr lang="en-GB"/>
              <a:t>Incident at the Bus Stop Version 2</a:t>
            </a:r>
          </a:p>
        </p:txBody>
      </p:sp>
      <p:pic>
        <p:nvPicPr>
          <p:cNvPr id="5" name="Content Placeholder 4" descr="A close up of a device&#10;&#10;Description automatically generated">
            <a:extLst>
              <a:ext uri="{FF2B5EF4-FFF2-40B4-BE49-F238E27FC236}">
                <a16:creationId xmlns:a16="http://schemas.microsoft.com/office/drawing/2014/main" id="{BEED5CEE-F765-4910-9DEC-48CDA9838BA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952750" y="2102644"/>
            <a:ext cx="6286500" cy="3797300"/>
          </a:xfrm>
        </p:spPr>
      </p:pic>
    </p:spTree>
    <p:extLst>
      <p:ext uri="{BB962C8B-B14F-4D97-AF65-F5344CB8AC3E}">
        <p14:creationId xmlns:p14="http://schemas.microsoft.com/office/powerpoint/2010/main" val="70971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15B89-CBA0-47FC-AC4D-0DD89C206A70}"/>
              </a:ext>
            </a:extLst>
          </p:cNvPr>
          <p:cNvSpPr>
            <a:spLocks noGrp="1"/>
          </p:cNvSpPr>
          <p:nvPr>
            <p:ph idx="1"/>
          </p:nvPr>
        </p:nvSpPr>
        <p:spPr>
          <a:xfrm>
            <a:off x="463463" y="395505"/>
            <a:ext cx="10852759" cy="6066990"/>
          </a:xfrm>
        </p:spPr>
        <p:txBody>
          <a:bodyPr>
            <a:normAutofit/>
          </a:bodyPr>
          <a:lstStyle/>
          <a:p>
            <a:pPr marL="0" indent="0">
              <a:buNone/>
            </a:pPr>
            <a:r>
              <a:rPr lang="en-US"/>
              <a:t>	“What a gorgeous day!” Susie declared as she strolled towards the bus stop. The gentle, morning wind lightly tossed her pixie-cut hair as she glanced at her watch. It was 7:30 am. She had just enough time to read a chapter of her novel. Soon, she was lost in her hero’s adventures.</a:t>
            </a:r>
          </a:p>
          <a:p>
            <a:pPr marL="0" indent="0">
              <a:buNone/>
            </a:pPr>
            <a:r>
              <a:rPr lang="en-US"/>
              <a:t>	Suddenly, ear-piercing screams shattered the early morning </a:t>
            </a:r>
            <a:r>
              <a:rPr lang="en-US" err="1"/>
              <a:t>tranquillity</a:t>
            </a:r>
            <a:r>
              <a:rPr lang="en-US"/>
              <a:t>. “I don’t want to go to school! You can’t make me! </a:t>
            </a:r>
            <a:r>
              <a:rPr lang="en-US" err="1"/>
              <a:t>Arrrrrrrrrgh</a:t>
            </a:r>
            <a:r>
              <a:rPr lang="en-US"/>
              <a:t>! Help!” Susie’s eyes widened like two saucers and waited for the epic battle to begin. </a:t>
            </a:r>
          </a:p>
          <a:p>
            <a:pPr marL="0" indent="0">
              <a:buNone/>
            </a:pPr>
            <a:r>
              <a:rPr lang="en-US"/>
              <a:t>	Soon, two figures came into view. </a:t>
            </a:r>
            <a:r>
              <a:rPr lang="en-US" err="1"/>
              <a:t>Mrs</a:t>
            </a:r>
            <a:r>
              <a:rPr lang="en-US"/>
              <a:t> Hobbes, wearing her fuzzy, red bathrobe and brown, bedroom slippers was trying to grasp her tiny, wriggling son, Calvin. Calvin’s blond hair pointed in all directions. He was gripping his blanket and screaming louder than ten fire engine sirens. </a:t>
            </a:r>
          </a:p>
          <a:p>
            <a:pPr marL="0" indent="0">
              <a:buNone/>
            </a:pPr>
            <a:r>
              <a:rPr lang="en-US"/>
              <a:t>	</a:t>
            </a:r>
            <a:endParaRPr lang="en-GB"/>
          </a:p>
        </p:txBody>
      </p:sp>
    </p:spTree>
    <p:extLst>
      <p:ext uri="{BB962C8B-B14F-4D97-AF65-F5344CB8AC3E}">
        <p14:creationId xmlns:p14="http://schemas.microsoft.com/office/powerpoint/2010/main" val="24535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15B89-CBA0-47FC-AC4D-0DD89C206A70}"/>
              </a:ext>
            </a:extLst>
          </p:cNvPr>
          <p:cNvSpPr>
            <a:spLocks noGrp="1"/>
          </p:cNvSpPr>
          <p:nvPr>
            <p:ph idx="1"/>
          </p:nvPr>
        </p:nvSpPr>
        <p:spPr>
          <a:xfrm>
            <a:off x="501041" y="200416"/>
            <a:ext cx="10852759" cy="6292459"/>
          </a:xfrm>
        </p:spPr>
        <p:txBody>
          <a:bodyPr>
            <a:normAutofit/>
          </a:bodyPr>
          <a:lstStyle/>
          <a:p>
            <a:pPr marL="0" indent="0">
              <a:buNone/>
            </a:pPr>
            <a:r>
              <a:rPr lang="en-US"/>
              <a:t>	“Calvin, you know you have to go to school!” </a:t>
            </a:r>
            <a:r>
              <a:rPr lang="en-US" err="1"/>
              <a:t>Mrs</a:t>
            </a:r>
            <a:r>
              <a:rPr lang="en-US"/>
              <a:t> Hobbes’ voice was strained from all her exertion. Then, as if gathering superhuman powers, she held Calvin’s shoulders and growled, “You stand right here, or you will be sorry!”</a:t>
            </a:r>
          </a:p>
          <a:p>
            <a:pPr marL="0" indent="0">
              <a:buNone/>
            </a:pPr>
            <a:r>
              <a:rPr lang="en-US"/>
              <a:t>	Coming to his senses, Calvin finally stood still. Susie’s eyes moved from scowling mother to pouting son. How long would this peace last? The familiar revving of the big, yellow school bus answered her question. </a:t>
            </a:r>
          </a:p>
          <a:p>
            <a:pPr marL="0" indent="0">
              <a:buNone/>
            </a:pPr>
            <a:r>
              <a:rPr lang="en-US"/>
              <a:t>	“Yes!” </a:t>
            </a:r>
            <a:r>
              <a:rPr lang="en-US" err="1"/>
              <a:t>Mrs</a:t>
            </a:r>
            <a:r>
              <a:rPr lang="en-US"/>
              <a:t> Hobbes joyfully declared. </a:t>
            </a:r>
          </a:p>
          <a:p>
            <a:pPr marL="0" indent="0">
              <a:buNone/>
            </a:pPr>
            <a:r>
              <a:rPr lang="en-US"/>
              <a:t>	“No!” Calvin screamed as he jumped like a deranged kangaroo and scampered into the opposite direction. Susie’s saucer eyes became full moons as </a:t>
            </a:r>
            <a:r>
              <a:rPr lang="en-US" err="1"/>
              <a:t>Mrs</a:t>
            </a:r>
            <a:r>
              <a:rPr lang="en-US"/>
              <a:t> Hobbes sprinted after her escaping son. Her heart skipped a beat at this spectacle. This was better than her novel! </a:t>
            </a:r>
          </a:p>
          <a:p>
            <a:pPr marL="0" indent="0">
              <a:buNone/>
            </a:pPr>
            <a:r>
              <a:rPr lang="en-US"/>
              <a:t>	</a:t>
            </a:r>
            <a:endParaRPr lang="en-GB"/>
          </a:p>
        </p:txBody>
      </p:sp>
    </p:spTree>
    <p:extLst>
      <p:ext uri="{BB962C8B-B14F-4D97-AF65-F5344CB8AC3E}">
        <p14:creationId xmlns:p14="http://schemas.microsoft.com/office/powerpoint/2010/main" val="139305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15B89-CBA0-47FC-AC4D-0DD89C206A70}"/>
              </a:ext>
            </a:extLst>
          </p:cNvPr>
          <p:cNvSpPr>
            <a:spLocks noGrp="1"/>
          </p:cNvSpPr>
          <p:nvPr>
            <p:ph idx="1"/>
          </p:nvPr>
        </p:nvSpPr>
        <p:spPr>
          <a:xfrm>
            <a:off x="669620" y="613775"/>
            <a:ext cx="10852759" cy="5486400"/>
          </a:xfrm>
        </p:spPr>
        <p:txBody>
          <a:bodyPr>
            <a:normAutofit/>
          </a:bodyPr>
          <a:lstStyle/>
          <a:p>
            <a:pPr marL="0" indent="0">
              <a:buNone/>
            </a:pPr>
            <a:r>
              <a:rPr lang="en-US"/>
              <a:t>		With superhuman speed, </a:t>
            </a:r>
            <a:r>
              <a:rPr lang="en-US" err="1"/>
              <a:t>Mrs</a:t>
            </a:r>
            <a:r>
              <a:rPr lang="en-US"/>
              <a:t> Hobbes galloped after Calvin, caught him and marched him towards the open bus door. “Have a good day at school, Son,” she said sweetly, as she shoved him into the bus and breathed a sigh of relief. </a:t>
            </a:r>
          </a:p>
          <a:p>
            <a:pPr marL="0" indent="0">
              <a:buNone/>
            </a:pPr>
            <a:r>
              <a:rPr lang="en-US"/>
              <a:t>	Susie silently followed Calvin as he resumed his morning tantrum. She shook her head. You would have sworn that he was being sent into a den of lions and not to the same school he had been attending for five years. When they settled into their seats, Susie turned to her grumpy </a:t>
            </a:r>
            <a:r>
              <a:rPr lang="en-US" err="1"/>
              <a:t>neighbour</a:t>
            </a:r>
            <a:r>
              <a:rPr lang="en-US"/>
              <a:t> and said, “Did you know that nobody on our street sets an alarm clock in the morning?” </a:t>
            </a:r>
          </a:p>
          <a:p>
            <a:pPr marL="0" indent="0">
              <a:buNone/>
            </a:pPr>
            <a:r>
              <a:rPr lang="en-US"/>
              <a:t>	 “Oh hush,” Calvin grumbled. Susie shrugged and stared out the window. As the bus slowly pulled away from the curb, she wondered what acts of torture he was plotting for Ms. Wormwood today.</a:t>
            </a:r>
            <a:endParaRPr lang="en-GB"/>
          </a:p>
        </p:txBody>
      </p:sp>
    </p:spTree>
    <p:extLst>
      <p:ext uri="{BB962C8B-B14F-4D97-AF65-F5344CB8AC3E}">
        <p14:creationId xmlns:p14="http://schemas.microsoft.com/office/powerpoint/2010/main" val="249363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2E12-605A-4523-8887-FE31E517BF00}"/>
              </a:ext>
            </a:extLst>
          </p:cNvPr>
          <p:cNvSpPr>
            <a:spLocks noGrp="1"/>
          </p:cNvSpPr>
          <p:nvPr>
            <p:ph type="title"/>
          </p:nvPr>
        </p:nvSpPr>
        <p:spPr/>
        <p:txBody>
          <a:bodyPr/>
          <a:lstStyle/>
          <a:p>
            <a:pPr algn="ctr"/>
            <a:r>
              <a:rPr lang="en-GB"/>
              <a:t>How were they similar? </a:t>
            </a:r>
            <a:br>
              <a:rPr lang="en-GB"/>
            </a:br>
            <a:r>
              <a:rPr lang="en-GB"/>
              <a:t>How were they different?</a:t>
            </a:r>
          </a:p>
        </p:txBody>
      </p:sp>
      <p:pic>
        <p:nvPicPr>
          <p:cNvPr id="12" name="Picture 11" descr="A picture containing drawing, clock&#10;&#10;Description automatically generated">
            <a:extLst>
              <a:ext uri="{FF2B5EF4-FFF2-40B4-BE49-F238E27FC236}">
                <a16:creationId xmlns:a16="http://schemas.microsoft.com/office/drawing/2014/main" id="{77277B08-E35F-46A4-9D9B-4C3E9CA4FD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81892" y="1998378"/>
            <a:ext cx="3079197" cy="4516155"/>
          </a:xfrm>
          <a:prstGeom prst="rect">
            <a:avLst/>
          </a:prstGeom>
        </p:spPr>
      </p:pic>
    </p:spTree>
    <p:extLst>
      <p:ext uri="{BB962C8B-B14F-4D97-AF65-F5344CB8AC3E}">
        <p14:creationId xmlns:p14="http://schemas.microsoft.com/office/powerpoint/2010/main" val="3204646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29148"/>
            <a:ext cx="12192000" cy="5928852"/>
          </a:xfrm>
        </p:spPr>
        <p:txBody>
          <a:bodyPr>
            <a:normAutofit/>
          </a:bodyPr>
          <a:lstStyle/>
          <a:p>
            <a:pPr marL="457200" indent="-457200">
              <a:buFont typeface="+mj-lt"/>
              <a:buAutoNum type="arabicPeriod"/>
            </a:pPr>
            <a:endParaRPr lang="en-GB"/>
          </a:p>
          <a:p>
            <a:pPr marL="0" indent="0">
              <a:buNone/>
            </a:pPr>
            <a:endParaRPr lang="en-GB" sz="2800"/>
          </a:p>
          <a:p>
            <a:pPr marL="0" indent="0">
              <a:buNone/>
            </a:pPr>
            <a:endParaRPr lang="en-GB" sz="1900"/>
          </a:p>
        </p:txBody>
      </p:sp>
      <p:pic>
        <p:nvPicPr>
          <p:cNvPr id="2050" name="Picture 2" descr="D_ven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83" y="65347"/>
            <a:ext cx="11809926" cy="67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796390" y="326995"/>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GB" sz="2400" b="1" dirty="0">
                <a:solidFill>
                  <a:schemeClr val="tx1"/>
                </a:solidFill>
                <a:latin typeface="Calibri" panose="020F0502020204030204" pitchFamily="34" charset="0"/>
                <a:cs typeface="Calibri" panose="020F0502020204030204" pitchFamily="34" charset="0"/>
              </a:rPr>
              <a:t>Version 2</a:t>
            </a:r>
          </a:p>
          <a:p>
            <a:pPr algn="ctr"/>
            <a:endParaRPr lang="en-GB" dirty="0"/>
          </a:p>
        </p:txBody>
      </p:sp>
      <p:sp>
        <p:nvSpPr>
          <p:cNvPr id="9" name="Rectangle 8"/>
          <p:cNvSpPr/>
          <p:nvPr/>
        </p:nvSpPr>
        <p:spPr>
          <a:xfrm>
            <a:off x="2073498" y="460939"/>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2400" b="1" dirty="0">
                <a:solidFill>
                  <a:schemeClr val="tx1"/>
                </a:solidFill>
              </a:rPr>
              <a:t>Version 1</a:t>
            </a:r>
            <a:endParaRPr lang="en-GB" sz="3200" b="1" dirty="0">
              <a:solidFill>
                <a:schemeClr val="tx1"/>
              </a:solidFill>
              <a:latin typeface="Calibri" panose="020F0502020204030204" pitchFamily="34" charset="0"/>
              <a:cs typeface="Calibri" panose="020F0502020204030204" pitchFamily="34" charset="0"/>
            </a:endParaRPr>
          </a:p>
          <a:p>
            <a:pPr algn="ctr"/>
            <a:endParaRPr lang="en-GB" dirty="0"/>
          </a:p>
        </p:txBody>
      </p:sp>
      <p:sp>
        <p:nvSpPr>
          <p:cNvPr id="10" name="Rectangle 9"/>
          <p:cNvSpPr/>
          <p:nvPr/>
        </p:nvSpPr>
        <p:spPr>
          <a:xfrm>
            <a:off x="1580124" y="978453"/>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Purpose: </a:t>
            </a:r>
            <a:r>
              <a:rPr lang="en-US" sz="2200">
                <a:solidFill>
                  <a:schemeClr val="tx1"/>
                </a:solidFill>
                <a:latin typeface="Calibri" panose="020F0502020204030204" pitchFamily="34" charset="0"/>
                <a:cs typeface="Calibri" panose="020F0502020204030204" pitchFamily="34" charset="0"/>
              </a:rPr>
              <a:t>To inform </a:t>
            </a:r>
          </a:p>
          <a:p>
            <a:pPr algn="ctr"/>
            <a:endParaRPr lang="en-GB"/>
          </a:p>
        </p:txBody>
      </p:sp>
      <p:sp>
        <p:nvSpPr>
          <p:cNvPr id="11" name="Rectangle 10"/>
          <p:cNvSpPr/>
          <p:nvPr/>
        </p:nvSpPr>
        <p:spPr>
          <a:xfrm>
            <a:off x="1545938" y="1425766"/>
            <a:ext cx="3078051" cy="476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r>
              <a:rPr lang="en-US" sz="2200" b="1" dirty="0">
                <a:solidFill>
                  <a:schemeClr val="tx1"/>
                </a:solidFill>
                <a:latin typeface="Calibri" panose="020F0502020204030204" pitchFamily="34" charset="0"/>
                <a:cs typeface="Calibri" panose="020F0502020204030204" pitchFamily="34" charset="0"/>
              </a:rPr>
              <a:t>Content</a:t>
            </a:r>
            <a:r>
              <a:rPr lang="en-US" sz="2200" dirty="0">
                <a:solidFill>
                  <a:schemeClr val="tx1"/>
                </a:solidFill>
                <a:latin typeface="Calibri" panose="020F0502020204030204" pitchFamily="34" charset="0"/>
                <a:cs typeface="Calibri" panose="020F0502020204030204" pitchFamily="34" charset="0"/>
              </a:rPr>
              <a:t>: 4 W’s   </a:t>
            </a:r>
          </a:p>
          <a:p>
            <a:pPr algn="ctr"/>
            <a:endParaRPr lang="en-GB" dirty="0">
              <a:solidFill>
                <a:schemeClr val="tx1"/>
              </a:solidFill>
            </a:endParaRPr>
          </a:p>
        </p:txBody>
      </p:sp>
      <p:sp>
        <p:nvSpPr>
          <p:cNvPr id="12" name="Rectangle 11"/>
          <p:cNvSpPr/>
          <p:nvPr/>
        </p:nvSpPr>
        <p:spPr>
          <a:xfrm>
            <a:off x="1501965" y="2142965"/>
            <a:ext cx="3438693" cy="1345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r>
              <a:rPr lang="en-US" sz="2200" b="1" dirty="0">
                <a:solidFill>
                  <a:schemeClr val="tx1"/>
                </a:solidFill>
                <a:latin typeface="Calibri" panose="020F0502020204030204" pitchFamily="34" charset="0"/>
                <a:cs typeface="Calibri" panose="020F0502020204030204" pitchFamily="34" charset="0"/>
              </a:rPr>
              <a:t>Structure:</a:t>
            </a:r>
          </a:p>
          <a:p>
            <a:r>
              <a:rPr lang="en-US" sz="2200" dirty="0">
                <a:solidFill>
                  <a:schemeClr val="tx1"/>
                </a:solidFill>
                <a:latin typeface="Calibri" panose="020F0502020204030204" pitchFamily="34" charset="0"/>
                <a:cs typeface="Calibri" panose="020F0502020204030204" pitchFamily="34" charset="0"/>
              </a:rPr>
              <a:t>Introduction, Body, Conclusion</a:t>
            </a:r>
          </a:p>
          <a:p>
            <a:r>
              <a:rPr lang="en-US" sz="2200" dirty="0">
                <a:solidFill>
                  <a:schemeClr val="tx1"/>
                </a:solidFill>
                <a:latin typeface="Calibri" panose="020F0502020204030204" pitchFamily="34" charset="0"/>
                <a:cs typeface="Calibri" panose="020F0502020204030204" pitchFamily="34" charset="0"/>
              </a:rPr>
              <a:t>(Logical sequencing and organization of details)</a:t>
            </a:r>
          </a:p>
          <a:p>
            <a:pPr algn="ctr"/>
            <a:endParaRPr lang="en-GB" dirty="0">
              <a:solidFill>
                <a:schemeClr val="tx1"/>
              </a:solidFill>
            </a:endParaRPr>
          </a:p>
        </p:txBody>
      </p:sp>
      <p:sp>
        <p:nvSpPr>
          <p:cNvPr id="13" name="Rectangle 12"/>
          <p:cNvSpPr/>
          <p:nvPr/>
        </p:nvSpPr>
        <p:spPr>
          <a:xfrm>
            <a:off x="1580124" y="4213808"/>
            <a:ext cx="3078051" cy="2034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chemeClr val="tx1"/>
                </a:solidFill>
                <a:latin typeface="Calibri" panose="020F0502020204030204" pitchFamily="34" charset="0"/>
                <a:cs typeface="Calibri" panose="020F0502020204030204" pitchFamily="34" charset="0"/>
              </a:rPr>
              <a:t>Language:</a:t>
            </a:r>
            <a:endParaRPr lang="en-US" sz="2200">
              <a:solidFill>
                <a:schemeClr val="tx1"/>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Formal and factual</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Use of transitions to ensure logical flow</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Vocabulary that informs, use of indirect speech</a:t>
            </a:r>
            <a:endParaRPr lang="en-GB" sz="2200">
              <a:solidFill>
                <a:schemeClr val="tx1"/>
              </a:solidFill>
              <a:latin typeface="Calibri" panose="020F0502020204030204" pitchFamily="34" charset="0"/>
              <a:cs typeface="Calibri" panose="020F0502020204030204" pitchFamily="34" charset="0"/>
            </a:endParaRPr>
          </a:p>
        </p:txBody>
      </p:sp>
      <p:sp>
        <p:nvSpPr>
          <p:cNvPr id="14" name="Rectangle 13"/>
          <p:cNvSpPr/>
          <p:nvPr/>
        </p:nvSpPr>
        <p:spPr>
          <a:xfrm>
            <a:off x="6954685" y="933031"/>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Purpose: </a:t>
            </a:r>
            <a:r>
              <a:rPr lang="en-US" sz="2200">
                <a:solidFill>
                  <a:schemeClr val="tx1"/>
                </a:solidFill>
                <a:latin typeface="Calibri" panose="020F0502020204030204" pitchFamily="34" charset="0"/>
                <a:cs typeface="Calibri" panose="020F0502020204030204" pitchFamily="34" charset="0"/>
              </a:rPr>
              <a:t>to entertain</a:t>
            </a:r>
          </a:p>
          <a:p>
            <a:pPr algn="ctr"/>
            <a:endParaRPr lang="en-GB"/>
          </a:p>
        </p:txBody>
      </p:sp>
      <p:sp>
        <p:nvSpPr>
          <p:cNvPr id="15" name="Rectangle 14"/>
          <p:cNvSpPr/>
          <p:nvPr/>
        </p:nvSpPr>
        <p:spPr>
          <a:xfrm>
            <a:off x="6796390" y="1397007"/>
            <a:ext cx="4099274" cy="834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Content</a:t>
            </a:r>
            <a:r>
              <a:rPr lang="en-US" sz="2200">
                <a:solidFill>
                  <a:schemeClr val="tx1"/>
                </a:solidFill>
                <a:latin typeface="Calibri" panose="020F0502020204030204" pitchFamily="34" charset="0"/>
                <a:cs typeface="Calibri" panose="020F0502020204030204" pitchFamily="34" charset="0"/>
              </a:rPr>
              <a:t>: Characters, setting, plot</a:t>
            </a:r>
          </a:p>
          <a:p>
            <a:pPr algn="ctr"/>
            <a:endParaRPr lang="en-GB">
              <a:solidFill>
                <a:schemeClr val="tx1"/>
              </a:solidFill>
            </a:endParaRPr>
          </a:p>
        </p:txBody>
      </p:sp>
      <p:sp>
        <p:nvSpPr>
          <p:cNvPr id="16" name="Rectangle 15"/>
          <p:cNvSpPr/>
          <p:nvPr/>
        </p:nvSpPr>
        <p:spPr>
          <a:xfrm>
            <a:off x="7095370" y="2296324"/>
            <a:ext cx="4196274" cy="97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Structure</a:t>
            </a:r>
            <a:r>
              <a:rPr lang="en-US" sz="2200">
                <a:solidFill>
                  <a:schemeClr val="tx1"/>
                </a:solidFill>
                <a:latin typeface="Calibri" panose="020F0502020204030204" pitchFamily="34" charset="0"/>
                <a:cs typeface="Calibri" panose="020F0502020204030204" pitchFamily="34" charset="0"/>
              </a:rPr>
              <a:t>:</a:t>
            </a:r>
          </a:p>
          <a:p>
            <a:r>
              <a:rPr lang="en-US" sz="2200">
                <a:solidFill>
                  <a:schemeClr val="tx1"/>
                </a:solidFill>
                <a:latin typeface="Calibri" panose="020F0502020204030204" pitchFamily="34" charset="0"/>
                <a:cs typeface="Calibri" panose="020F0502020204030204" pitchFamily="34" charset="0"/>
              </a:rPr>
              <a:t> Exposition, rising</a:t>
            </a:r>
          </a:p>
          <a:p>
            <a:r>
              <a:rPr lang="en-US" sz="2200">
                <a:solidFill>
                  <a:schemeClr val="tx1"/>
                </a:solidFill>
                <a:latin typeface="Calibri" panose="020F0502020204030204" pitchFamily="34" charset="0"/>
                <a:cs typeface="Calibri" panose="020F0502020204030204" pitchFamily="34" charset="0"/>
              </a:rPr>
              <a:t>  action, climax, resolution</a:t>
            </a:r>
          </a:p>
        </p:txBody>
      </p:sp>
      <p:sp>
        <p:nvSpPr>
          <p:cNvPr id="17" name="Rectangle 16"/>
          <p:cNvSpPr/>
          <p:nvPr/>
        </p:nvSpPr>
        <p:spPr>
          <a:xfrm>
            <a:off x="6796390" y="3851798"/>
            <a:ext cx="4587025" cy="237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     </a:t>
            </a:r>
            <a:r>
              <a:rPr lang="en-US" sz="2100" b="1">
                <a:solidFill>
                  <a:schemeClr val="tx1"/>
                </a:solidFill>
                <a:latin typeface="Calibri" panose="020F0502020204030204" pitchFamily="34" charset="0"/>
                <a:cs typeface="Calibri" panose="020F0502020204030204" pitchFamily="34" charset="0"/>
              </a:rPr>
              <a:t>Language:</a:t>
            </a:r>
            <a:endParaRPr lang="en-US" sz="2100">
              <a:solidFill>
                <a:schemeClr val="tx1"/>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Descriptive and figurative, appeal to senses</a:t>
            </a: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Use of transitions to ensure flow and</a:t>
            </a:r>
          </a:p>
          <a:p>
            <a:pPr lvl="0"/>
            <a:r>
              <a:rPr lang="en-US" sz="2100">
                <a:solidFill>
                  <a:schemeClr val="tx1"/>
                </a:solidFill>
                <a:latin typeface="Calibri" panose="020F0502020204030204" pitchFamily="34" charset="0"/>
                <a:cs typeface="Calibri" panose="020F0502020204030204" pitchFamily="34" charset="0"/>
              </a:rPr>
              <a:t>       interest</a:t>
            </a: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Vocabulary that appeals to</a:t>
            </a:r>
          </a:p>
          <a:p>
            <a:pPr lvl="0"/>
            <a:r>
              <a:rPr lang="en-US" sz="2100">
                <a:solidFill>
                  <a:schemeClr val="tx1"/>
                </a:solidFill>
                <a:latin typeface="Calibri" panose="020F0502020204030204" pitchFamily="34" charset="0"/>
                <a:cs typeface="Calibri" panose="020F0502020204030204" pitchFamily="34" charset="0"/>
              </a:rPr>
              <a:t>      the senses and emotions</a:t>
            </a:r>
          </a:p>
          <a:p>
            <a:pPr marL="34290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Use of direct speech</a:t>
            </a:r>
          </a:p>
        </p:txBody>
      </p:sp>
      <p:sp>
        <p:nvSpPr>
          <p:cNvPr id="2" name="Text Box 3"/>
          <p:cNvSpPr txBox="1">
            <a:spLocks noChangeArrowheads="1"/>
          </p:cNvSpPr>
          <p:nvPr/>
        </p:nvSpPr>
        <p:spPr bwMode="auto">
          <a:xfrm>
            <a:off x="5138668" y="2059728"/>
            <a:ext cx="1605659"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Both were accounts</a:t>
            </a:r>
            <a:r>
              <a:rPr kumimoji="0" lang="en-US" altLang="en-US" sz="2000" b="1" i="0" u="none" strike="noStrike" cap="none" normalizeH="0">
                <a:ln>
                  <a:noFill/>
                </a:ln>
                <a:solidFill>
                  <a:srgbClr val="FF0000"/>
                </a:solidFill>
                <a:effectLst/>
                <a:latin typeface="Calibri" panose="020F0502020204030204" pitchFamily="34" charset="0"/>
              </a:rPr>
              <a:t> of what happened at a bus stop.</a:t>
            </a:r>
          </a:p>
          <a:p>
            <a:pPr marL="0" marR="0" lvl="0" indent="0" algn="ctr" defTabSz="914400" rtl="0" eaLnBrk="0" fontAlgn="base" latinLnBrk="0" hangingPunct="0">
              <a:lnSpc>
                <a:spcPct val="100000"/>
              </a:lnSpc>
              <a:spcBef>
                <a:spcPct val="0"/>
              </a:spcBef>
              <a:spcAft>
                <a:spcPts val="800"/>
              </a:spcAft>
              <a:buClrTx/>
              <a:buSzTx/>
              <a:buFontTx/>
              <a:buNone/>
              <a:tabLst/>
            </a:pPr>
            <a:r>
              <a:rPr lang="en-US" altLang="en-US" sz="2000" b="1" baseline="0">
                <a:solidFill>
                  <a:srgbClr val="FF0000"/>
                </a:solidFill>
                <a:latin typeface="Calibri" panose="020F0502020204030204" pitchFamily="34" charset="0"/>
              </a:rPr>
              <a:t>Both</a:t>
            </a:r>
            <a:r>
              <a:rPr lang="en-US" altLang="en-US" sz="2000" b="1">
                <a:solidFill>
                  <a:srgbClr val="FF0000"/>
                </a:solidFill>
                <a:latin typeface="Calibri" panose="020F0502020204030204" pitchFamily="34" charset="0"/>
              </a:rPr>
              <a:t> had paragraphs.</a:t>
            </a:r>
            <a:endParaRPr kumimoji="0" lang="en-US" altLang="en-US" sz="2000" b="1" i="0" u="none" strike="noStrike" cap="none" normalizeH="0" baseline="0">
              <a:ln>
                <a:noFill/>
              </a:ln>
              <a:solidFill>
                <a:srgbClr val="FF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52982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p:bldP spid="15" grpId="0"/>
      <p:bldP spid="16" grpId="0"/>
      <p:bldP spid="1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91" y="142952"/>
            <a:ext cx="10271225" cy="1293028"/>
          </a:xfrm>
        </p:spPr>
        <p:txBody>
          <a:bodyPr>
            <a:normAutofit fontScale="90000"/>
          </a:bodyPr>
          <a:lstStyle/>
          <a:p>
            <a:pPr algn="ctr"/>
            <a:r>
              <a:rPr lang="en-GB">
                <a:solidFill>
                  <a:schemeClr val="tx1"/>
                </a:solidFill>
              </a:rPr>
              <a:t>Why do writers write?</a:t>
            </a:r>
            <a:br>
              <a:rPr lang="en-GB"/>
            </a:br>
            <a:endParaRPr lang="en-GB"/>
          </a:p>
        </p:txBody>
      </p:sp>
      <p:sp>
        <p:nvSpPr>
          <p:cNvPr id="7" name="Subtitle 2"/>
          <p:cNvSpPr txBox="1">
            <a:spLocks/>
          </p:cNvSpPr>
          <p:nvPr/>
        </p:nvSpPr>
        <p:spPr>
          <a:xfrm>
            <a:off x="694791" y="1652078"/>
            <a:ext cx="9337105" cy="3776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GB" sz="2800"/>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006" y="989344"/>
            <a:ext cx="2439656" cy="4879312"/>
          </a:xfrm>
          <a:prstGeom prst="rect">
            <a:avLst/>
          </a:prstGeom>
        </p:spPr>
      </p:pic>
      <p:pic>
        <p:nvPicPr>
          <p:cNvPr id="4" name="Picture 3" descr="A close up of a sign&#10;&#10;Description automatically generated">
            <a:extLst>
              <a:ext uri="{FF2B5EF4-FFF2-40B4-BE49-F238E27FC236}">
                <a16:creationId xmlns:a16="http://schemas.microsoft.com/office/drawing/2014/main" id="{3418AABC-2DD4-4A11-AACF-1802D599E4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21437" y="1689261"/>
            <a:ext cx="6276834" cy="3811071"/>
          </a:xfrm>
          <a:prstGeom prst="rect">
            <a:avLst/>
          </a:prstGeom>
        </p:spPr>
      </p:pic>
    </p:spTree>
    <p:extLst>
      <p:ext uri="{BB962C8B-B14F-4D97-AF65-F5344CB8AC3E}">
        <p14:creationId xmlns:p14="http://schemas.microsoft.com/office/powerpoint/2010/main" val="822048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400909-22B1-466C-B295-77185A8DA55B}"/>
              </a:ext>
            </a:extLst>
          </p:cNvPr>
          <p:cNvSpPr>
            <a:spLocks noGrp="1"/>
          </p:cNvSpPr>
          <p:nvPr>
            <p:ph type="body" idx="1"/>
          </p:nvPr>
        </p:nvSpPr>
        <p:spPr>
          <a:xfrm>
            <a:off x="825478" y="-9850"/>
            <a:ext cx="5157787" cy="823912"/>
          </a:xfrm>
        </p:spPr>
        <p:txBody>
          <a:bodyPr/>
          <a:lstStyle/>
          <a:p>
            <a:pPr algn="ctr"/>
            <a:r>
              <a:rPr lang="en-GB"/>
              <a:t>Introduction: the report</a:t>
            </a:r>
          </a:p>
        </p:txBody>
      </p:sp>
      <p:sp>
        <p:nvSpPr>
          <p:cNvPr id="6" name="Content Placeholder 5">
            <a:extLst>
              <a:ext uri="{FF2B5EF4-FFF2-40B4-BE49-F238E27FC236}">
                <a16:creationId xmlns:a16="http://schemas.microsoft.com/office/drawing/2014/main" id="{9063808B-9D5A-4007-A4F6-B2F059285FE7}"/>
              </a:ext>
            </a:extLst>
          </p:cNvPr>
          <p:cNvSpPr>
            <a:spLocks noGrp="1"/>
          </p:cNvSpPr>
          <p:nvPr>
            <p:ph sz="half" idx="2"/>
          </p:nvPr>
        </p:nvSpPr>
        <p:spPr>
          <a:xfrm>
            <a:off x="112734" y="1478071"/>
            <a:ext cx="5983265" cy="4147921"/>
          </a:xfrm>
        </p:spPr>
        <p:txBody>
          <a:bodyPr>
            <a:normAutofit fontScale="77500" lnSpcReduction="20000"/>
          </a:bodyPr>
          <a:lstStyle/>
          <a:p>
            <a:pPr marL="0" indent="0">
              <a:lnSpc>
                <a:spcPct val="200000"/>
              </a:lnSpc>
              <a:buNone/>
            </a:pPr>
            <a:r>
              <a:rPr lang="en-US"/>
              <a:t>	On Monday 23rd March 2020, at approximately 7:45 a.m., an incident occurred at the bus stop at Farley Street, Port of Spain. The persons involved were Calvin Hobbes and his mother, Darlene Hobbes. </a:t>
            </a:r>
          </a:p>
          <a:p>
            <a:endParaRPr lang="en-GB"/>
          </a:p>
        </p:txBody>
      </p:sp>
      <p:sp>
        <p:nvSpPr>
          <p:cNvPr id="7" name="Text Placeholder 6">
            <a:extLst>
              <a:ext uri="{FF2B5EF4-FFF2-40B4-BE49-F238E27FC236}">
                <a16:creationId xmlns:a16="http://schemas.microsoft.com/office/drawing/2014/main" id="{94833956-D3A3-45E4-9C43-475A349FE466}"/>
              </a:ext>
            </a:extLst>
          </p:cNvPr>
          <p:cNvSpPr>
            <a:spLocks noGrp="1"/>
          </p:cNvSpPr>
          <p:nvPr>
            <p:ph type="body" sz="quarter" idx="3"/>
          </p:nvPr>
        </p:nvSpPr>
        <p:spPr>
          <a:xfrm>
            <a:off x="6360091" y="-9850"/>
            <a:ext cx="5183188" cy="823912"/>
          </a:xfrm>
        </p:spPr>
        <p:txBody>
          <a:bodyPr/>
          <a:lstStyle/>
          <a:p>
            <a:pPr algn="ctr"/>
            <a:r>
              <a:rPr lang="en-GB" dirty="0"/>
              <a:t>Exposition: the story</a:t>
            </a:r>
          </a:p>
        </p:txBody>
      </p:sp>
      <p:sp>
        <p:nvSpPr>
          <p:cNvPr id="8" name="Content Placeholder 7">
            <a:extLst>
              <a:ext uri="{FF2B5EF4-FFF2-40B4-BE49-F238E27FC236}">
                <a16:creationId xmlns:a16="http://schemas.microsoft.com/office/drawing/2014/main" id="{AC7B6B19-17AA-4479-9BA7-0FB28A71803D}"/>
              </a:ext>
            </a:extLst>
          </p:cNvPr>
          <p:cNvSpPr>
            <a:spLocks noGrp="1"/>
          </p:cNvSpPr>
          <p:nvPr>
            <p:ph sz="quarter" idx="4"/>
          </p:nvPr>
        </p:nvSpPr>
        <p:spPr>
          <a:xfrm>
            <a:off x="6360091" y="1586706"/>
            <a:ext cx="5183188" cy="3684588"/>
          </a:xfrm>
        </p:spPr>
        <p:txBody>
          <a:bodyPr>
            <a:normAutofit fontScale="77500" lnSpcReduction="20000"/>
          </a:bodyPr>
          <a:lstStyle/>
          <a:p>
            <a:pPr marL="0" indent="0">
              <a:lnSpc>
                <a:spcPct val="160000"/>
              </a:lnSpc>
              <a:buNone/>
            </a:pPr>
            <a:r>
              <a:rPr lang="en-US"/>
              <a:t>	“What a gorgeous day!” Susie declared as she strolled towards the bus stop. The gentle, morning wind lightly tossed her pixie-cut hair as she glanced at her watch. It was 7:30 am. She had just enough time to read a chapter of her novel. Soon, she was lost in her hero’s adventures.</a:t>
            </a:r>
          </a:p>
          <a:p>
            <a:pPr marL="0" indent="0">
              <a:buNone/>
            </a:pPr>
            <a:endParaRPr lang="en-GB"/>
          </a:p>
        </p:txBody>
      </p:sp>
      <p:sp>
        <p:nvSpPr>
          <p:cNvPr id="10" name="TextBox 9">
            <a:extLst>
              <a:ext uri="{FF2B5EF4-FFF2-40B4-BE49-F238E27FC236}">
                <a16:creationId xmlns:a16="http://schemas.microsoft.com/office/drawing/2014/main" id="{0CB77103-AE84-4621-9006-E9B5DFB5DD7A}"/>
              </a:ext>
            </a:extLst>
          </p:cNvPr>
          <p:cNvSpPr txBox="1"/>
          <p:nvPr/>
        </p:nvSpPr>
        <p:spPr>
          <a:xfrm>
            <a:off x="1582454" y="2049618"/>
            <a:ext cx="1198323" cy="400110"/>
          </a:xfrm>
          <a:prstGeom prst="rect">
            <a:avLst/>
          </a:prstGeom>
          <a:noFill/>
        </p:spPr>
        <p:txBody>
          <a:bodyPr wrap="square" rtlCol="0">
            <a:spAutoFit/>
          </a:bodyPr>
          <a:lstStyle/>
          <a:p>
            <a:r>
              <a:rPr lang="en-GB" sz="2000">
                <a:solidFill>
                  <a:srgbClr val="0070C0"/>
                </a:solidFill>
              </a:rPr>
              <a:t>Time</a:t>
            </a:r>
          </a:p>
        </p:txBody>
      </p:sp>
      <p:sp>
        <p:nvSpPr>
          <p:cNvPr id="12" name="TextBox 11">
            <a:extLst>
              <a:ext uri="{FF2B5EF4-FFF2-40B4-BE49-F238E27FC236}">
                <a16:creationId xmlns:a16="http://schemas.microsoft.com/office/drawing/2014/main" id="{D6489852-3D51-4CA7-916A-2B7294DFEA59}"/>
              </a:ext>
            </a:extLst>
          </p:cNvPr>
          <p:cNvSpPr txBox="1"/>
          <p:nvPr/>
        </p:nvSpPr>
        <p:spPr>
          <a:xfrm>
            <a:off x="2181615" y="1383646"/>
            <a:ext cx="1198323" cy="400110"/>
          </a:xfrm>
          <a:prstGeom prst="rect">
            <a:avLst/>
          </a:prstGeom>
          <a:noFill/>
        </p:spPr>
        <p:txBody>
          <a:bodyPr wrap="square" rtlCol="0">
            <a:spAutoFit/>
          </a:bodyPr>
          <a:lstStyle/>
          <a:p>
            <a:r>
              <a:rPr lang="en-GB" sz="2000">
                <a:solidFill>
                  <a:srgbClr val="0070C0"/>
                </a:solidFill>
              </a:rPr>
              <a:t>Date</a:t>
            </a:r>
          </a:p>
        </p:txBody>
      </p:sp>
      <p:sp>
        <p:nvSpPr>
          <p:cNvPr id="13" name="TextBox 12">
            <a:extLst>
              <a:ext uri="{FF2B5EF4-FFF2-40B4-BE49-F238E27FC236}">
                <a16:creationId xmlns:a16="http://schemas.microsoft.com/office/drawing/2014/main" id="{5EDF48C8-BDC5-43BD-8270-EA56099F024F}"/>
              </a:ext>
            </a:extLst>
          </p:cNvPr>
          <p:cNvSpPr txBox="1"/>
          <p:nvPr/>
        </p:nvSpPr>
        <p:spPr>
          <a:xfrm>
            <a:off x="3436730" y="2057494"/>
            <a:ext cx="2109594" cy="400110"/>
          </a:xfrm>
          <a:prstGeom prst="rect">
            <a:avLst/>
          </a:prstGeom>
          <a:noFill/>
        </p:spPr>
        <p:txBody>
          <a:bodyPr wrap="square" rtlCol="0">
            <a:spAutoFit/>
          </a:bodyPr>
          <a:lstStyle/>
          <a:p>
            <a:r>
              <a:rPr lang="en-GB" sz="2000">
                <a:solidFill>
                  <a:srgbClr val="0070C0"/>
                </a:solidFill>
              </a:rPr>
              <a:t>What happened</a:t>
            </a:r>
          </a:p>
        </p:txBody>
      </p:sp>
      <p:sp>
        <p:nvSpPr>
          <p:cNvPr id="14" name="TextBox 13">
            <a:extLst>
              <a:ext uri="{FF2B5EF4-FFF2-40B4-BE49-F238E27FC236}">
                <a16:creationId xmlns:a16="http://schemas.microsoft.com/office/drawing/2014/main" id="{52F5595C-07F2-4381-B21C-34A8F5CE3FAF}"/>
              </a:ext>
            </a:extLst>
          </p:cNvPr>
          <p:cNvSpPr txBox="1"/>
          <p:nvPr/>
        </p:nvSpPr>
        <p:spPr>
          <a:xfrm>
            <a:off x="1056359" y="2621165"/>
            <a:ext cx="1198323" cy="400110"/>
          </a:xfrm>
          <a:prstGeom prst="rect">
            <a:avLst/>
          </a:prstGeom>
          <a:noFill/>
        </p:spPr>
        <p:txBody>
          <a:bodyPr wrap="square" rtlCol="0">
            <a:spAutoFit/>
          </a:bodyPr>
          <a:lstStyle/>
          <a:p>
            <a:r>
              <a:rPr lang="en-GB" sz="2000">
                <a:solidFill>
                  <a:srgbClr val="0070C0"/>
                </a:solidFill>
              </a:rPr>
              <a:t>Location</a:t>
            </a:r>
          </a:p>
        </p:txBody>
      </p:sp>
      <p:sp>
        <p:nvSpPr>
          <p:cNvPr id="15" name="TextBox 14">
            <a:extLst>
              <a:ext uri="{FF2B5EF4-FFF2-40B4-BE49-F238E27FC236}">
                <a16:creationId xmlns:a16="http://schemas.microsoft.com/office/drawing/2014/main" id="{9C200640-9D00-44B0-83C2-225AC7EB6BFC}"/>
              </a:ext>
            </a:extLst>
          </p:cNvPr>
          <p:cNvSpPr txBox="1"/>
          <p:nvPr/>
        </p:nvSpPr>
        <p:spPr>
          <a:xfrm>
            <a:off x="2181615" y="3237850"/>
            <a:ext cx="2217108" cy="400110"/>
          </a:xfrm>
          <a:prstGeom prst="rect">
            <a:avLst/>
          </a:prstGeom>
          <a:noFill/>
        </p:spPr>
        <p:txBody>
          <a:bodyPr wrap="square" rtlCol="0">
            <a:spAutoFit/>
          </a:bodyPr>
          <a:lstStyle/>
          <a:p>
            <a:r>
              <a:rPr lang="en-GB" sz="2000">
                <a:solidFill>
                  <a:srgbClr val="0070C0"/>
                </a:solidFill>
              </a:rPr>
              <a:t>Persons involved</a:t>
            </a:r>
          </a:p>
        </p:txBody>
      </p:sp>
      <p:sp>
        <p:nvSpPr>
          <p:cNvPr id="17" name="Content Placeholder 7">
            <a:extLst>
              <a:ext uri="{FF2B5EF4-FFF2-40B4-BE49-F238E27FC236}">
                <a16:creationId xmlns:a16="http://schemas.microsoft.com/office/drawing/2014/main" id="{62738FCF-3960-4F73-9E44-489B957C0298}"/>
              </a:ext>
            </a:extLst>
          </p:cNvPr>
          <p:cNvSpPr txBox="1">
            <a:spLocks/>
          </p:cNvSpPr>
          <p:nvPr/>
        </p:nvSpPr>
        <p:spPr>
          <a:xfrm>
            <a:off x="6360091" y="1583701"/>
            <a:ext cx="5183188" cy="36845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Font typeface="Arial" panose="020B0604020202020204" pitchFamily="34" charset="0"/>
              <a:buNone/>
            </a:pPr>
            <a:r>
              <a:rPr lang="en-US"/>
              <a:t>	“What a </a:t>
            </a:r>
            <a:r>
              <a:rPr lang="en-US">
                <a:highlight>
                  <a:srgbClr val="FFFF00"/>
                </a:highlight>
              </a:rPr>
              <a:t>gorgeous</a:t>
            </a:r>
            <a:r>
              <a:rPr lang="en-US"/>
              <a:t> day!” Susie declared as she strolled towards the bus stop. The </a:t>
            </a:r>
            <a:r>
              <a:rPr lang="en-US">
                <a:highlight>
                  <a:srgbClr val="FFFF00"/>
                </a:highlight>
              </a:rPr>
              <a:t>gentle</a:t>
            </a:r>
            <a:r>
              <a:rPr lang="en-US"/>
              <a:t>, morning wind lightly tossed her </a:t>
            </a:r>
            <a:r>
              <a:rPr lang="en-US">
                <a:highlight>
                  <a:srgbClr val="FFFF00"/>
                </a:highlight>
              </a:rPr>
              <a:t>pixie-cut</a:t>
            </a:r>
            <a:r>
              <a:rPr lang="en-US"/>
              <a:t> hair as she glanced at her watch. It was 7:30 am. She had just enough time to read a chapter of her novel. Soon, she was lost in her hero’s adventures.</a:t>
            </a:r>
          </a:p>
          <a:p>
            <a:pPr marL="0" indent="0">
              <a:buFont typeface="Arial" panose="020B0604020202020204" pitchFamily="34" charset="0"/>
              <a:buNone/>
            </a:pPr>
            <a:endParaRPr lang="en-GB"/>
          </a:p>
        </p:txBody>
      </p:sp>
      <p:grpSp>
        <p:nvGrpSpPr>
          <p:cNvPr id="25" name="Group 24">
            <a:extLst>
              <a:ext uri="{FF2B5EF4-FFF2-40B4-BE49-F238E27FC236}">
                <a16:creationId xmlns:a16="http://schemas.microsoft.com/office/drawing/2014/main" id="{622551B0-3A42-42F6-A44C-968FD86A50BF}"/>
              </a:ext>
            </a:extLst>
          </p:cNvPr>
          <p:cNvGrpSpPr/>
          <p:nvPr/>
        </p:nvGrpSpPr>
        <p:grpSpPr>
          <a:xfrm>
            <a:off x="8178992" y="1198871"/>
            <a:ext cx="1971016" cy="1650967"/>
            <a:chOff x="8178992" y="1198871"/>
            <a:chExt cx="1971016" cy="1650967"/>
          </a:xfrm>
        </p:grpSpPr>
        <p:sp>
          <p:nvSpPr>
            <p:cNvPr id="18" name="TextBox 17">
              <a:extLst>
                <a:ext uri="{FF2B5EF4-FFF2-40B4-BE49-F238E27FC236}">
                  <a16:creationId xmlns:a16="http://schemas.microsoft.com/office/drawing/2014/main" id="{0DF5D24B-6DE5-4886-82CD-F1A8DC632BF4}"/>
                </a:ext>
              </a:extLst>
            </p:cNvPr>
            <p:cNvSpPr txBox="1"/>
            <p:nvPr/>
          </p:nvSpPr>
          <p:spPr>
            <a:xfrm>
              <a:off x="8951685" y="1198871"/>
              <a:ext cx="1198323" cy="400110"/>
            </a:xfrm>
            <a:prstGeom prst="rect">
              <a:avLst/>
            </a:prstGeom>
            <a:noFill/>
          </p:spPr>
          <p:txBody>
            <a:bodyPr wrap="square" rtlCol="0">
              <a:spAutoFit/>
            </a:bodyPr>
            <a:lstStyle/>
            <a:p>
              <a:r>
                <a:rPr lang="en-GB" sz="2000">
                  <a:solidFill>
                    <a:srgbClr val="0070C0"/>
                  </a:solidFill>
                </a:rPr>
                <a:t>Setting</a:t>
              </a:r>
            </a:p>
          </p:txBody>
        </p:sp>
        <p:sp>
          <p:nvSpPr>
            <p:cNvPr id="21" name="TextBox 20">
              <a:extLst>
                <a:ext uri="{FF2B5EF4-FFF2-40B4-BE49-F238E27FC236}">
                  <a16:creationId xmlns:a16="http://schemas.microsoft.com/office/drawing/2014/main" id="{5DBAEA2F-02D1-4F28-B632-782C06AED0C3}"/>
                </a:ext>
              </a:extLst>
            </p:cNvPr>
            <p:cNvSpPr txBox="1"/>
            <p:nvPr/>
          </p:nvSpPr>
          <p:spPr>
            <a:xfrm>
              <a:off x="8178992" y="2449728"/>
              <a:ext cx="1198323" cy="400110"/>
            </a:xfrm>
            <a:prstGeom prst="rect">
              <a:avLst/>
            </a:prstGeom>
            <a:noFill/>
          </p:spPr>
          <p:txBody>
            <a:bodyPr wrap="square" rtlCol="0">
              <a:spAutoFit/>
            </a:bodyPr>
            <a:lstStyle/>
            <a:p>
              <a:r>
                <a:rPr lang="en-GB" sz="2000">
                  <a:solidFill>
                    <a:srgbClr val="0070C0"/>
                  </a:solidFill>
                </a:rPr>
                <a:t>Setting</a:t>
              </a:r>
            </a:p>
          </p:txBody>
        </p:sp>
      </p:grpSp>
      <p:sp>
        <p:nvSpPr>
          <p:cNvPr id="22" name="TextBox 21">
            <a:extLst>
              <a:ext uri="{FF2B5EF4-FFF2-40B4-BE49-F238E27FC236}">
                <a16:creationId xmlns:a16="http://schemas.microsoft.com/office/drawing/2014/main" id="{0AC9A5CE-96C5-4207-8C79-0ADE35735B3C}"/>
              </a:ext>
            </a:extLst>
          </p:cNvPr>
          <p:cNvSpPr txBox="1"/>
          <p:nvPr/>
        </p:nvSpPr>
        <p:spPr>
          <a:xfrm>
            <a:off x="7015618" y="1180586"/>
            <a:ext cx="1671975" cy="400110"/>
          </a:xfrm>
          <a:prstGeom prst="rect">
            <a:avLst/>
          </a:prstGeom>
          <a:noFill/>
        </p:spPr>
        <p:txBody>
          <a:bodyPr wrap="square" rtlCol="0">
            <a:spAutoFit/>
          </a:bodyPr>
          <a:lstStyle/>
          <a:p>
            <a:r>
              <a:rPr lang="en-GB" sz="2000">
                <a:solidFill>
                  <a:srgbClr val="0070C0"/>
                </a:solidFill>
              </a:rPr>
              <a:t>Direct speech</a:t>
            </a:r>
          </a:p>
        </p:txBody>
      </p:sp>
      <p:sp>
        <p:nvSpPr>
          <p:cNvPr id="23" name="TextBox 22">
            <a:extLst>
              <a:ext uri="{FF2B5EF4-FFF2-40B4-BE49-F238E27FC236}">
                <a16:creationId xmlns:a16="http://schemas.microsoft.com/office/drawing/2014/main" id="{38F5C2FD-C0B0-4857-81C3-CA47EE3F68ED}"/>
              </a:ext>
            </a:extLst>
          </p:cNvPr>
          <p:cNvSpPr txBox="1"/>
          <p:nvPr/>
        </p:nvSpPr>
        <p:spPr>
          <a:xfrm>
            <a:off x="7880583" y="2852702"/>
            <a:ext cx="2766416" cy="400110"/>
          </a:xfrm>
          <a:prstGeom prst="rect">
            <a:avLst/>
          </a:prstGeom>
          <a:noFill/>
        </p:spPr>
        <p:txBody>
          <a:bodyPr wrap="square" rtlCol="0">
            <a:spAutoFit/>
          </a:bodyPr>
          <a:lstStyle/>
          <a:p>
            <a:r>
              <a:rPr lang="en-GB" sz="2000">
                <a:solidFill>
                  <a:srgbClr val="0070C0"/>
                </a:solidFill>
              </a:rPr>
              <a:t>Description of character</a:t>
            </a:r>
          </a:p>
        </p:txBody>
      </p:sp>
      <p:sp>
        <p:nvSpPr>
          <p:cNvPr id="24" name="TextBox 23">
            <a:extLst>
              <a:ext uri="{FF2B5EF4-FFF2-40B4-BE49-F238E27FC236}">
                <a16:creationId xmlns:a16="http://schemas.microsoft.com/office/drawing/2014/main" id="{34783CC5-7666-4500-9F3A-A34994A9B40D}"/>
              </a:ext>
            </a:extLst>
          </p:cNvPr>
          <p:cNvSpPr txBox="1"/>
          <p:nvPr/>
        </p:nvSpPr>
        <p:spPr>
          <a:xfrm>
            <a:off x="4613377" y="4289443"/>
            <a:ext cx="2217108" cy="400110"/>
          </a:xfrm>
          <a:prstGeom prst="rect">
            <a:avLst/>
          </a:prstGeom>
          <a:noFill/>
        </p:spPr>
        <p:txBody>
          <a:bodyPr wrap="square" rtlCol="0">
            <a:spAutoFit/>
          </a:bodyPr>
          <a:lstStyle/>
          <a:p>
            <a:r>
              <a:rPr lang="en-GB" sz="2000">
                <a:solidFill>
                  <a:srgbClr val="0070C0"/>
                </a:solidFill>
              </a:rPr>
              <a:t>Character’s actions.</a:t>
            </a:r>
          </a:p>
        </p:txBody>
      </p:sp>
    </p:spTree>
    <p:extLst>
      <p:ext uri="{BB962C8B-B14F-4D97-AF65-F5344CB8AC3E}">
        <p14:creationId xmlns:p14="http://schemas.microsoft.com/office/powerpoint/2010/main" val="56711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7"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2DEC45-7DF6-41CA-91E9-845F52F4F9BE}"/>
              </a:ext>
            </a:extLst>
          </p:cNvPr>
          <p:cNvSpPr/>
          <p:nvPr/>
        </p:nvSpPr>
        <p:spPr>
          <a:xfrm>
            <a:off x="480163" y="596240"/>
            <a:ext cx="4592877" cy="2701637"/>
          </a:xfrm>
          <a:prstGeom prst="rect">
            <a:avLst/>
          </a:prstGeom>
        </p:spPr>
        <p:txBody>
          <a:bodyPr wrap="square">
            <a:spAutoFit/>
          </a:bodyPr>
          <a:lstStyle/>
          <a:p>
            <a:pPr>
              <a:lnSpc>
                <a:spcPct val="160000"/>
              </a:lnSpc>
            </a:pPr>
            <a:r>
              <a:rPr lang="en-US"/>
              <a:t>	At 7:30 am, Mrs. Hobbes was accompanying Calvin to the bus stop. During that time, Calvin repeatedly expressed his lack of desire to go to school that day. While making these statements, Calvin held a blanket and threw household items into the street.</a:t>
            </a:r>
          </a:p>
        </p:txBody>
      </p:sp>
      <p:sp>
        <p:nvSpPr>
          <p:cNvPr id="10" name="Rectangle 9">
            <a:extLst>
              <a:ext uri="{FF2B5EF4-FFF2-40B4-BE49-F238E27FC236}">
                <a16:creationId xmlns:a16="http://schemas.microsoft.com/office/drawing/2014/main" id="{B1E11944-B6AE-4EAB-B8EE-ACD9FC1FEBAA}"/>
              </a:ext>
            </a:extLst>
          </p:cNvPr>
          <p:cNvSpPr/>
          <p:nvPr/>
        </p:nvSpPr>
        <p:spPr>
          <a:xfrm>
            <a:off x="5716043" y="520514"/>
            <a:ext cx="6096000" cy="5554726"/>
          </a:xfrm>
          <a:prstGeom prst="rect">
            <a:avLst/>
          </a:prstGeom>
        </p:spPr>
        <p:txBody>
          <a:bodyPr>
            <a:spAutoFit/>
          </a:bodyPr>
          <a:lstStyle/>
          <a:p>
            <a:pPr>
              <a:lnSpc>
                <a:spcPct val="200000"/>
              </a:lnSpc>
            </a:pPr>
            <a:r>
              <a:rPr lang="en-US">
                <a:solidFill>
                  <a:schemeClr val="accent1"/>
                </a:solidFill>
              </a:rPr>
              <a:t>Suddenly, ear-piercing screams shattered the early morning </a:t>
            </a:r>
            <a:r>
              <a:rPr lang="en-US" err="1">
                <a:solidFill>
                  <a:schemeClr val="accent1"/>
                </a:solidFill>
              </a:rPr>
              <a:t>tranquillity</a:t>
            </a:r>
            <a:r>
              <a:rPr lang="en-US">
                <a:solidFill>
                  <a:schemeClr val="accent1"/>
                </a:solidFill>
              </a:rPr>
              <a:t>. “I don’t want to go to school! You can’t make me! </a:t>
            </a:r>
            <a:r>
              <a:rPr lang="en-US" err="1">
                <a:solidFill>
                  <a:schemeClr val="accent1"/>
                </a:solidFill>
              </a:rPr>
              <a:t>Arrrrrrrrrgh</a:t>
            </a:r>
            <a:r>
              <a:rPr lang="en-US">
                <a:solidFill>
                  <a:schemeClr val="accent1"/>
                </a:solidFill>
              </a:rPr>
              <a:t>! Help!” Susie’s eyes widened like two saucers and waited for the epic battle to begin. </a:t>
            </a:r>
          </a:p>
          <a:p>
            <a:pPr>
              <a:lnSpc>
                <a:spcPct val="200000"/>
              </a:lnSpc>
            </a:pPr>
            <a:r>
              <a:rPr lang="en-US">
                <a:solidFill>
                  <a:schemeClr val="accent1"/>
                </a:solidFill>
              </a:rPr>
              <a:t>	Soon, two figures came into view. </a:t>
            </a:r>
            <a:r>
              <a:rPr lang="en-US" err="1">
                <a:solidFill>
                  <a:schemeClr val="accent1"/>
                </a:solidFill>
              </a:rPr>
              <a:t>Mrs</a:t>
            </a:r>
            <a:r>
              <a:rPr lang="en-US">
                <a:solidFill>
                  <a:schemeClr val="accent1"/>
                </a:solidFill>
              </a:rPr>
              <a:t> Hobbes, wearing her fuzzy, red bathrobe and brown, bedroom slippers was trying to grasp her tiny, wriggling son, Calvin. Calvin’s blond hair pointed in all directions. He was gripping his blanket and screaming louder than ten fire engine sirens. </a:t>
            </a:r>
          </a:p>
          <a:p>
            <a:pPr>
              <a:lnSpc>
                <a:spcPct val="200000"/>
              </a:lnSpc>
            </a:pPr>
            <a:r>
              <a:rPr lang="en-US">
                <a:solidFill>
                  <a:schemeClr val="accent1"/>
                </a:solidFill>
              </a:rPr>
              <a:t>	</a:t>
            </a:r>
            <a:endParaRPr lang="en-GB">
              <a:solidFill>
                <a:schemeClr val="accent1"/>
              </a:solidFill>
            </a:endParaRPr>
          </a:p>
        </p:txBody>
      </p:sp>
      <p:sp>
        <p:nvSpPr>
          <p:cNvPr id="11" name="Rectangle 10">
            <a:extLst>
              <a:ext uri="{FF2B5EF4-FFF2-40B4-BE49-F238E27FC236}">
                <a16:creationId xmlns:a16="http://schemas.microsoft.com/office/drawing/2014/main" id="{02442049-087D-4A96-8B7E-3515F2ECAB75}"/>
              </a:ext>
            </a:extLst>
          </p:cNvPr>
          <p:cNvSpPr/>
          <p:nvPr/>
        </p:nvSpPr>
        <p:spPr>
          <a:xfrm>
            <a:off x="5716043" y="520514"/>
            <a:ext cx="6096000" cy="5554726"/>
          </a:xfrm>
          <a:prstGeom prst="rect">
            <a:avLst/>
          </a:prstGeom>
        </p:spPr>
        <p:txBody>
          <a:bodyPr>
            <a:spAutoFit/>
          </a:bodyPr>
          <a:lstStyle/>
          <a:p>
            <a:pPr>
              <a:lnSpc>
                <a:spcPct val="200000"/>
              </a:lnSpc>
            </a:pPr>
            <a:r>
              <a:rPr lang="en-US">
                <a:solidFill>
                  <a:schemeClr val="accent1"/>
                </a:solidFill>
              </a:rPr>
              <a:t>Suddenly, </a:t>
            </a:r>
            <a:r>
              <a:rPr lang="en-US">
                <a:solidFill>
                  <a:schemeClr val="accent1"/>
                </a:solidFill>
                <a:highlight>
                  <a:srgbClr val="FFFF00"/>
                </a:highlight>
              </a:rPr>
              <a:t>ear-piercing screams </a:t>
            </a:r>
            <a:r>
              <a:rPr lang="en-US">
                <a:solidFill>
                  <a:schemeClr val="accent1"/>
                </a:solidFill>
              </a:rPr>
              <a:t>shattered the early morning </a:t>
            </a:r>
            <a:r>
              <a:rPr lang="en-US" err="1">
                <a:solidFill>
                  <a:schemeClr val="accent1"/>
                </a:solidFill>
              </a:rPr>
              <a:t>tranquillity</a:t>
            </a:r>
            <a:r>
              <a:rPr lang="en-US">
                <a:solidFill>
                  <a:schemeClr val="accent1"/>
                </a:solidFill>
              </a:rPr>
              <a:t>. “I don’t want to go to school! You can’t make me! </a:t>
            </a:r>
            <a:r>
              <a:rPr lang="en-US" err="1">
                <a:solidFill>
                  <a:schemeClr val="accent1"/>
                </a:solidFill>
              </a:rPr>
              <a:t>Arrrrrrrrrgh</a:t>
            </a:r>
            <a:r>
              <a:rPr lang="en-US">
                <a:solidFill>
                  <a:schemeClr val="accent1"/>
                </a:solidFill>
              </a:rPr>
              <a:t>! Help!” Susie’s eyes </a:t>
            </a:r>
            <a:r>
              <a:rPr lang="en-US">
                <a:solidFill>
                  <a:schemeClr val="accent1"/>
                </a:solidFill>
                <a:highlight>
                  <a:srgbClr val="FFFF00"/>
                </a:highlight>
              </a:rPr>
              <a:t>widened like two saucers </a:t>
            </a:r>
            <a:r>
              <a:rPr lang="en-US">
                <a:solidFill>
                  <a:schemeClr val="accent1"/>
                </a:solidFill>
              </a:rPr>
              <a:t>and waited for the </a:t>
            </a:r>
            <a:r>
              <a:rPr lang="en-US">
                <a:solidFill>
                  <a:schemeClr val="accent1"/>
                </a:solidFill>
                <a:highlight>
                  <a:srgbClr val="FFFF00"/>
                </a:highlight>
              </a:rPr>
              <a:t>epic </a:t>
            </a:r>
            <a:r>
              <a:rPr lang="en-US">
                <a:solidFill>
                  <a:schemeClr val="accent1"/>
                </a:solidFill>
              </a:rPr>
              <a:t>battle to begin. </a:t>
            </a:r>
          </a:p>
          <a:p>
            <a:pPr>
              <a:lnSpc>
                <a:spcPct val="200000"/>
              </a:lnSpc>
            </a:pPr>
            <a:r>
              <a:rPr lang="en-US">
                <a:solidFill>
                  <a:schemeClr val="accent1"/>
                </a:solidFill>
              </a:rPr>
              <a:t>	Soon, two figures came into view. </a:t>
            </a:r>
            <a:r>
              <a:rPr lang="en-US" err="1">
                <a:solidFill>
                  <a:schemeClr val="accent1"/>
                </a:solidFill>
              </a:rPr>
              <a:t>Mrs</a:t>
            </a:r>
            <a:r>
              <a:rPr lang="en-US">
                <a:solidFill>
                  <a:schemeClr val="accent1"/>
                </a:solidFill>
              </a:rPr>
              <a:t> Hobbes, wearing her </a:t>
            </a:r>
            <a:r>
              <a:rPr lang="en-US">
                <a:solidFill>
                  <a:schemeClr val="accent1"/>
                </a:solidFill>
                <a:highlight>
                  <a:srgbClr val="FFFF00"/>
                </a:highlight>
              </a:rPr>
              <a:t>fuzzy, red bathrobe and brown, bedroom slippers </a:t>
            </a:r>
            <a:r>
              <a:rPr lang="en-US">
                <a:solidFill>
                  <a:schemeClr val="accent1"/>
                </a:solidFill>
              </a:rPr>
              <a:t>was trying to grasp her </a:t>
            </a:r>
            <a:r>
              <a:rPr lang="en-US">
                <a:solidFill>
                  <a:schemeClr val="accent1"/>
                </a:solidFill>
                <a:highlight>
                  <a:srgbClr val="FFFF00"/>
                </a:highlight>
              </a:rPr>
              <a:t>tiny, wriggling son</a:t>
            </a:r>
            <a:r>
              <a:rPr lang="en-US">
                <a:solidFill>
                  <a:schemeClr val="accent1"/>
                </a:solidFill>
              </a:rPr>
              <a:t>, Calvin. Calvin’s </a:t>
            </a:r>
            <a:r>
              <a:rPr lang="en-US">
                <a:solidFill>
                  <a:schemeClr val="accent1"/>
                </a:solidFill>
                <a:highlight>
                  <a:srgbClr val="FFFF00"/>
                </a:highlight>
              </a:rPr>
              <a:t>blond</a:t>
            </a:r>
            <a:r>
              <a:rPr lang="en-US">
                <a:solidFill>
                  <a:schemeClr val="accent1"/>
                </a:solidFill>
              </a:rPr>
              <a:t> hair pointed in all directions. He was gripping his blanket and </a:t>
            </a:r>
            <a:r>
              <a:rPr lang="en-US">
                <a:solidFill>
                  <a:schemeClr val="accent1"/>
                </a:solidFill>
                <a:highlight>
                  <a:srgbClr val="FFFF00"/>
                </a:highlight>
              </a:rPr>
              <a:t>screaming louder than ten fire engine sirens. </a:t>
            </a:r>
          </a:p>
          <a:p>
            <a:pPr>
              <a:lnSpc>
                <a:spcPct val="200000"/>
              </a:lnSpc>
            </a:pPr>
            <a:r>
              <a:rPr lang="en-US">
                <a:solidFill>
                  <a:schemeClr val="accent1"/>
                </a:solidFill>
              </a:rPr>
              <a:t>	</a:t>
            </a:r>
            <a:endParaRPr lang="en-GB">
              <a:solidFill>
                <a:schemeClr val="accent1"/>
              </a:solidFill>
            </a:endParaRPr>
          </a:p>
        </p:txBody>
      </p:sp>
    </p:spTree>
    <p:extLst>
      <p:ext uri="{BB962C8B-B14F-4D97-AF65-F5344CB8AC3E}">
        <p14:creationId xmlns:p14="http://schemas.microsoft.com/office/powerpoint/2010/main" val="292622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B50709-30D8-447B-8D5D-2713B03196C4}"/>
              </a:ext>
            </a:extLst>
          </p:cNvPr>
          <p:cNvSpPr/>
          <p:nvPr/>
        </p:nvSpPr>
        <p:spPr>
          <a:xfrm>
            <a:off x="133610" y="386209"/>
            <a:ext cx="6096000" cy="1815241"/>
          </a:xfrm>
          <a:prstGeom prst="rect">
            <a:avLst/>
          </a:prstGeom>
        </p:spPr>
        <p:txBody>
          <a:bodyPr>
            <a:spAutoFit/>
          </a:bodyPr>
          <a:lstStyle/>
          <a:p>
            <a:pPr>
              <a:lnSpc>
                <a:spcPct val="160000"/>
              </a:lnSpc>
            </a:pPr>
            <a:r>
              <a:rPr lang="en-US"/>
              <a:t>After approximately five minutes, Mrs. Hobbes asked Calvin to stand still or he would be sorry. Calvin ceased all movement and remained standing with his mother at the bus stop until the school bus arrived at 7:45 am. </a:t>
            </a:r>
          </a:p>
        </p:txBody>
      </p:sp>
      <p:sp>
        <p:nvSpPr>
          <p:cNvPr id="5" name="Rectangle 4">
            <a:extLst>
              <a:ext uri="{FF2B5EF4-FFF2-40B4-BE49-F238E27FC236}">
                <a16:creationId xmlns:a16="http://schemas.microsoft.com/office/drawing/2014/main" id="{4FFB2858-E9AD-41FE-9EEE-32A70A0A4837}"/>
              </a:ext>
            </a:extLst>
          </p:cNvPr>
          <p:cNvSpPr/>
          <p:nvPr/>
        </p:nvSpPr>
        <p:spPr>
          <a:xfrm>
            <a:off x="6096000" y="307021"/>
            <a:ext cx="6096000" cy="3788858"/>
          </a:xfrm>
          <a:prstGeom prst="rect">
            <a:avLst/>
          </a:prstGeom>
        </p:spPr>
        <p:txBody>
          <a:bodyPr>
            <a:spAutoFit/>
          </a:bodyPr>
          <a:lstStyle/>
          <a:p>
            <a:pPr>
              <a:lnSpc>
                <a:spcPct val="150000"/>
              </a:lnSpc>
            </a:pPr>
            <a:r>
              <a:rPr lang="en-US" dirty="0">
                <a:solidFill>
                  <a:schemeClr val="accent1"/>
                </a:solidFill>
              </a:rPr>
              <a:t>“</a:t>
            </a:r>
            <a:r>
              <a:rPr lang="en-US" dirty="0">
                <a:solidFill>
                  <a:schemeClr val="accent1"/>
                </a:solidFill>
                <a:highlight>
                  <a:srgbClr val="FFFF00"/>
                </a:highlight>
              </a:rPr>
              <a:t>Calvin, you know you have to go to school!”</a:t>
            </a:r>
            <a:r>
              <a:rPr lang="en-US" dirty="0">
                <a:solidFill>
                  <a:schemeClr val="accent1"/>
                </a:solidFill>
              </a:rPr>
              <a:t> </a:t>
            </a:r>
            <a:r>
              <a:rPr lang="en-US" dirty="0" err="1">
                <a:solidFill>
                  <a:schemeClr val="accent1"/>
                </a:solidFill>
              </a:rPr>
              <a:t>Mrs</a:t>
            </a:r>
            <a:r>
              <a:rPr lang="en-US" dirty="0">
                <a:solidFill>
                  <a:schemeClr val="accent1"/>
                </a:solidFill>
              </a:rPr>
              <a:t> Hobbes’ voice was strained from all her exertion. Then, as if gathering superhuman powers, she held Calvin’s shoulders and </a:t>
            </a:r>
            <a:r>
              <a:rPr lang="en-US" dirty="0">
                <a:solidFill>
                  <a:schemeClr val="accent1"/>
                </a:solidFill>
                <a:highlight>
                  <a:srgbClr val="FFFF00"/>
                </a:highlight>
              </a:rPr>
              <a:t>growled</a:t>
            </a:r>
            <a:r>
              <a:rPr lang="en-US" dirty="0">
                <a:solidFill>
                  <a:schemeClr val="accent1"/>
                </a:solidFill>
              </a:rPr>
              <a:t>, “You stand right here, or you will be sorry!”</a:t>
            </a:r>
          </a:p>
          <a:p>
            <a:pPr>
              <a:lnSpc>
                <a:spcPct val="150000"/>
              </a:lnSpc>
            </a:pPr>
            <a:r>
              <a:rPr lang="en-US" dirty="0">
                <a:solidFill>
                  <a:schemeClr val="accent1"/>
                </a:solidFill>
              </a:rPr>
              <a:t>	Coming to his senses, Calvin finally stood still. Susie’s eyes moved from </a:t>
            </a:r>
            <a:r>
              <a:rPr lang="en-US" dirty="0">
                <a:solidFill>
                  <a:schemeClr val="accent1"/>
                </a:solidFill>
                <a:highlight>
                  <a:srgbClr val="FFFF00"/>
                </a:highlight>
              </a:rPr>
              <a:t>scowling </a:t>
            </a:r>
            <a:r>
              <a:rPr lang="en-US" dirty="0">
                <a:solidFill>
                  <a:schemeClr val="accent1"/>
                </a:solidFill>
              </a:rPr>
              <a:t>mother to </a:t>
            </a:r>
            <a:r>
              <a:rPr lang="en-US" dirty="0">
                <a:solidFill>
                  <a:schemeClr val="accent1"/>
                </a:solidFill>
                <a:highlight>
                  <a:srgbClr val="FFFF00"/>
                </a:highlight>
              </a:rPr>
              <a:t>pouting</a:t>
            </a:r>
            <a:r>
              <a:rPr lang="en-US" dirty="0">
                <a:solidFill>
                  <a:schemeClr val="accent1"/>
                </a:solidFill>
              </a:rPr>
              <a:t> son. How long would this peace last? The familiar revving of the </a:t>
            </a:r>
            <a:r>
              <a:rPr lang="en-US" dirty="0">
                <a:solidFill>
                  <a:schemeClr val="accent1"/>
                </a:solidFill>
                <a:highlight>
                  <a:srgbClr val="FFFF00"/>
                </a:highlight>
              </a:rPr>
              <a:t>big, yellow </a:t>
            </a:r>
            <a:r>
              <a:rPr lang="en-US" dirty="0">
                <a:solidFill>
                  <a:schemeClr val="accent1"/>
                </a:solidFill>
              </a:rPr>
              <a:t>school bus answered her question. </a:t>
            </a:r>
          </a:p>
          <a:p>
            <a:pPr>
              <a:lnSpc>
                <a:spcPct val="150000"/>
              </a:lnSpc>
            </a:pPr>
            <a:r>
              <a:rPr lang="en-US" dirty="0">
                <a:solidFill>
                  <a:schemeClr val="accent1"/>
                </a:solidFill>
              </a:rPr>
              <a:t>	“Yes!” </a:t>
            </a:r>
            <a:r>
              <a:rPr lang="en-US" dirty="0" err="1">
                <a:solidFill>
                  <a:schemeClr val="accent1"/>
                </a:solidFill>
              </a:rPr>
              <a:t>Mrs</a:t>
            </a:r>
            <a:r>
              <a:rPr lang="en-US" dirty="0">
                <a:solidFill>
                  <a:schemeClr val="accent1"/>
                </a:solidFill>
              </a:rPr>
              <a:t> Hobbes joyfully declared. </a:t>
            </a:r>
            <a:endParaRPr lang="en-GB" dirty="0">
              <a:solidFill>
                <a:schemeClr val="accent1"/>
              </a:solidFill>
            </a:endParaRPr>
          </a:p>
        </p:txBody>
      </p:sp>
    </p:spTree>
    <p:extLst>
      <p:ext uri="{BB962C8B-B14F-4D97-AF65-F5344CB8AC3E}">
        <p14:creationId xmlns:p14="http://schemas.microsoft.com/office/powerpoint/2010/main" val="24368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1D07CF-6DBC-4E17-8D3C-FBAE8289E0A8}"/>
              </a:ext>
            </a:extLst>
          </p:cNvPr>
          <p:cNvSpPr/>
          <p:nvPr/>
        </p:nvSpPr>
        <p:spPr>
          <a:xfrm>
            <a:off x="6212909" y="602102"/>
            <a:ext cx="5265107" cy="5447645"/>
          </a:xfrm>
          <a:prstGeom prst="rect">
            <a:avLst/>
          </a:prstGeom>
        </p:spPr>
        <p:txBody>
          <a:bodyPr wrap="square">
            <a:spAutoFit/>
          </a:bodyPr>
          <a:lstStyle/>
          <a:p>
            <a:pPr>
              <a:lnSpc>
                <a:spcPct val="150000"/>
              </a:lnSpc>
            </a:pPr>
            <a:r>
              <a:rPr lang="en-US" sz="2000">
                <a:solidFill>
                  <a:schemeClr val="accent1"/>
                </a:solidFill>
                <a:highlight>
                  <a:srgbClr val="FFFF00"/>
                </a:highlight>
              </a:rPr>
              <a:t>“No!” </a:t>
            </a:r>
            <a:r>
              <a:rPr lang="en-US" sz="2000">
                <a:solidFill>
                  <a:schemeClr val="accent1"/>
                </a:solidFill>
              </a:rPr>
              <a:t>Calvin screamed as he </a:t>
            </a:r>
            <a:r>
              <a:rPr lang="en-US" sz="2000">
                <a:solidFill>
                  <a:schemeClr val="accent1"/>
                </a:solidFill>
                <a:highlight>
                  <a:srgbClr val="FFFF00"/>
                </a:highlight>
              </a:rPr>
              <a:t>jumped like a deranged kangaroo </a:t>
            </a:r>
            <a:r>
              <a:rPr lang="en-US" sz="2000">
                <a:solidFill>
                  <a:schemeClr val="accent1"/>
                </a:solidFill>
              </a:rPr>
              <a:t>and scampered into the opposite direction. Susie’s </a:t>
            </a:r>
            <a:r>
              <a:rPr lang="en-US" sz="2000">
                <a:solidFill>
                  <a:schemeClr val="accent1"/>
                </a:solidFill>
                <a:highlight>
                  <a:srgbClr val="FFFF00"/>
                </a:highlight>
              </a:rPr>
              <a:t>saucer eyes </a:t>
            </a:r>
            <a:r>
              <a:rPr lang="en-US" sz="2000">
                <a:solidFill>
                  <a:schemeClr val="accent1"/>
                </a:solidFill>
              </a:rPr>
              <a:t>became </a:t>
            </a:r>
            <a:r>
              <a:rPr lang="en-US" sz="2000">
                <a:solidFill>
                  <a:schemeClr val="accent1"/>
                </a:solidFill>
                <a:highlight>
                  <a:srgbClr val="FFFF00"/>
                </a:highlight>
              </a:rPr>
              <a:t>full moons </a:t>
            </a:r>
            <a:r>
              <a:rPr lang="en-US" sz="2000">
                <a:solidFill>
                  <a:schemeClr val="accent1"/>
                </a:solidFill>
              </a:rPr>
              <a:t>as </a:t>
            </a:r>
            <a:r>
              <a:rPr lang="en-US" sz="2000" err="1">
                <a:solidFill>
                  <a:schemeClr val="accent1"/>
                </a:solidFill>
              </a:rPr>
              <a:t>Mrs</a:t>
            </a:r>
            <a:r>
              <a:rPr lang="en-US" sz="2000">
                <a:solidFill>
                  <a:schemeClr val="accent1"/>
                </a:solidFill>
              </a:rPr>
              <a:t> Hobbes sprinted after her escaping son. Her heart skipped a beat at this spectacle. This was better than her novel! With superhuman speed, </a:t>
            </a:r>
            <a:r>
              <a:rPr lang="en-US" sz="2000" err="1">
                <a:solidFill>
                  <a:schemeClr val="accent1"/>
                </a:solidFill>
              </a:rPr>
              <a:t>Mrs</a:t>
            </a:r>
            <a:r>
              <a:rPr lang="en-US" sz="2000">
                <a:solidFill>
                  <a:schemeClr val="accent1"/>
                </a:solidFill>
              </a:rPr>
              <a:t> Hobbes </a:t>
            </a:r>
            <a:r>
              <a:rPr lang="en-US" sz="2000">
                <a:solidFill>
                  <a:schemeClr val="accent1"/>
                </a:solidFill>
                <a:highlight>
                  <a:srgbClr val="FFFF00"/>
                </a:highlight>
              </a:rPr>
              <a:t>galloped</a:t>
            </a:r>
            <a:r>
              <a:rPr lang="en-US" sz="2000">
                <a:solidFill>
                  <a:schemeClr val="accent1"/>
                </a:solidFill>
              </a:rPr>
              <a:t> after Calvin, caught him and marched him towards the open bus door. </a:t>
            </a:r>
            <a:r>
              <a:rPr lang="en-US" sz="2000">
                <a:solidFill>
                  <a:schemeClr val="accent1"/>
                </a:solidFill>
                <a:highlight>
                  <a:srgbClr val="FFFF00"/>
                </a:highlight>
              </a:rPr>
              <a:t>“Have a good day at school</a:t>
            </a:r>
            <a:r>
              <a:rPr lang="en-US" sz="2000">
                <a:solidFill>
                  <a:schemeClr val="accent1"/>
                </a:solidFill>
              </a:rPr>
              <a:t>, Son,” she said sweetly, as she </a:t>
            </a:r>
            <a:r>
              <a:rPr lang="en-US" sz="2000">
                <a:solidFill>
                  <a:schemeClr val="accent1"/>
                </a:solidFill>
                <a:highlight>
                  <a:srgbClr val="FFFF00"/>
                </a:highlight>
              </a:rPr>
              <a:t>shoved</a:t>
            </a:r>
            <a:r>
              <a:rPr lang="en-US" sz="2000">
                <a:solidFill>
                  <a:schemeClr val="accent1"/>
                </a:solidFill>
              </a:rPr>
              <a:t> him into the bus and breathed a sigh of relief. </a:t>
            </a:r>
          </a:p>
          <a:p>
            <a:endParaRPr lang="en-GB"/>
          </a:p>
        </p:txBody>
      </p:sp>
      <p:sp>
        <p:nvSpPr>
          <p:cNvPr id="3" name="Rectangle 2">
            <a:extLst>
              <a:ext uri="{FF2B5EF4-FFF2-40B4-BE49-F238E27FC236}">
                <a16:creationId xmlns:a16="http://schemas.microsoft.com/office/drawing/2014/main" id="{D1B27B1C-5782-4BAD-8279-0C6D7FBB0001}"/>
              </a:ext>
            </a:extLst>
          </p:cNvPr>
          <p:cNvSpPr/>
          <p:nvPr/>
        </p:nvSpPr>
        <p:spPr>
          <a:xfrm>
            <a:off x="350728" y="602102"/>
            <a:ext cx="5745272" cy="3144835"/>
          </a:xfrm>
          <a:prstGeom prst="rect">
            <a:avLst/>
          </a:prstGeom>
        </p:spPr>
        <p:txBody>
          <a:bodyPr wrap="square">
            <a:spAutoFit/>
          </a:bodyPr>
          <a:lstStyle/>
          <a:p>
            <a:pPr>
              <a:lnSpc>
                <a:spcPct val="160000"/>
              </a:lnSpc>
            </a:pPr>
            <a:r>
              <a:rPr lang="en-US"/>
              <a:t>When Calvin saw the bus pulling up to the bus stop, he ran in the opposite direction. Mrs. Hobbes followed Calvin, caught him and ensured that he entered the bus and took a seat. As the bus was pulling away from the curb, Calvin could be heard repeatedly asking his mother to take him home. However, Mrs. Hobbes did not respond to his requests. </a:t>
            </a:r>
          </a:p>
        </p:txBody>
      </p:sp>
    </p:spTree>
    <p:extLst>
      <p:ext uri="{BB962C8B-B14F-4D97-AF65-F5344CB8AC3E}">
        <p14:creationId xmlns:p14="http://schemas.microsoft.com/office/powerpoint/2010/main" val="296106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C9B734-23C0-4554-A152-0F5B3430DB89}"/>
              </a:ext>
            </a:extLst>
          </p:cNvPr>
          <p:cNvSpPr/>
          <p:nvPr/>
        </p:nvSpPr>
        <p:spPr>
          <a:xfrm>
            <a:off x="471815" y="607078"/>
            <a:ext cx="5311036" cy="1295868"/>
          </a:xfrm>
          <a:prstGeom prst="rect">
            <a:avLst/>
          </a:prstGeom>
        </p:spPr>
        <p:txBody>
          <a:bodyPr wrap="square">
            <a:spAutoFit/>
          </a:bodyPr>
          <a:lstStyle/>
          <a:p>
            <a:pPr>
              <a:lnSpc>
                <a:spcPct val="150000"/>
              </a:lnSpc>
            </a:pPr>
            <a:r>
              <a:rPr lang="en-US"/>
              <a:t>Calvin remained seated in the bus until it arrived at Riverdale Primary school at 8:30 a.m. without any further incident. </a:t>
            </a:r>
            <a:endParaRPr lang="en-GB"/>
          </a:p>
        </p:txBody>
      </p:sp>
      <p:sp>
        <p:nvSpPr>
          <p:cNvPr id="5" name="Rectangle 4">
            <a:extLst>
              <a:ext uri="{FF2B5EF4-FFF2-40B4-BE49-F238E27FC236}">
                <a16:creationId xmlns:a16="http://schemas.microsoft.com/office/drawing/2014/main" id="{012B2969-F9BB-491A-97BE-92F26D65C3F8}"/>
              </a:ext>
            </a:extLst>
          </p:cNvPr>
          <p:cNvSpPr/>
          <p:nvPr/>
        </p:nvSpPr>
        <p:spPr>
          <a:xfrm>
            <a:off x="5356964" y="0"/>
            <a:ext cx="5089742" cy="6507935"/>
          </a:xfrm>
          <a:prstGeom prst="rect">
            <a:avLst/>
          </a:prstGeom>
        </p:spPr>
        <p:txBody>
          <a:bodyPr wrap="square">
            <a:spAutoFit/>
          </a:bodyPr>
          <a:lstStyle/>
          <a:p>
            <a:pPr>
              <a:lnSpc>
                <a:spcPct val="150000"/>
              </a:lnSpc>
            </a:pPr>
            <a:r>
              <a:rPr lang="en-US" sz="2000">
                <a:solidFill>
                  <a:schemeClr val="accent1"/>
                </a:solidFill>
              </a:rPr>
              <a:t>Susie silently followed Calvin as he resumed his morning tantrum. She shook her head. You would have sworn that he was being sent into a </a:t>
            </a:r>
            <a:r>
              <a:rPr lang="en-US" sz="2000">
                <a:solidFill>
                  <a:schemeClr val="accent1"/>
                </a:solidFill>
                <a:highlight>
                  <a:srgbClr val="FFFF00"/>
                </a:highlight>
              </a:rPr>
              <a:t>den of lions</a:t>
            </a:r>
            <a:r>
              <a:rPr lang="en-US" sz="2000">
                <a:solidFill>
                  <a:schemeClr val="accent1"/>
                </a:solidFill>
              </a:rPr>
              <a:t> and not to the same school he had been attending for five years. When they settled into their seats, Susie turned to her grumpy </a:t>
            </a:r>
            <a:r>
              <a:rPr lang="en-US" sz="2000" err="1">
                <a:solidFill>
                  <a:schemeClr val="accent1"/>
                </a:solidFill>
              </a:rPr>
              <a:t>neighbour</a:t>
            </a:r>
            <a:r>
              <a:rPr lang="en-US" sz="2000">
                <a:solidFill>
                  <a:schemeClr val="accent1"/>
                </a:solidFill>
              </a:rPr>
              <a:t> and said, </a:t>
            </a:r>
            <a:r>
              <a:rPr lang="en-US" sz="2000">
                <a:solidFill>
                  <a:schemeClr val="accent1"/>
                </a:solidFill>
                <a:highlight>
                  <a:srgbClr val="FFFF00"/>
                </a:highlight>
              </a:rPr>
              <a:t>“Did you know that nobody on our street sets an alarm clock in the morning?”</a:t>
            </a:r>
          </a:p>
          <a:p>
            <a:pPr>
              <a:lnSpc>
                <a:spcPct val="150000"/>
              </a:lnSpc>
            </a:pPr>
            <a:r>
              <a:rPr lang="en-US" sz="2000">
                <a:solidFill>
                  <a:schemeClr val="accent1"/>
                </a:solidFill>
              </a:rPr>
              <a:t>	 “</a:t>
            </a:r>
            <a:r>
              <a:rPr lang="en-US" sz="2000">
                <a:solidFill>
                  <a:schemeClr val="accent1"/>
                </a:solidFill>
                <a:highlight>
                  <a:srgbClr val="FFFF00"/>
                </a:highlight>
              </a:rPr>
              <a:t>Oh hush</a:t>
            </a:r>
            <a:r>
              <a:rPr lang="en-US" sz="2000">
                <a:solidFill>
                  <a:schemeClr val="accent1"/>
                </a:solidFill>
              </a:rPr>
              <a:t>,” Calvin grumbled. Susie shrugged and stared out the window. As the bus slowly pulled away from the curb, she wondered what acts of torture he was plotting for Ms. Wormwood today. </a:t>
            </a:r>
            <a:endParaRPr lang="en-GB" sz="2000">
              <a:solidFill>
                <a:schemeClr val="accent1"/>
              </a:solidFill>
            </a:endParaRPr>
          </a:p>
        </p:txBody>
      </p:sp>
    </p:spTree>
    <p:extLst>
      <p:ext uri="{BB962C8B-B14F-4D97-AF65-F5344CB8AC3E}">
        <p14:creationId xmlns:p14="http://schemas.microsoft.com/office/powerpoint/2010/main" val="18282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2E12-605A-4523-8887-FE31E517BF00}"/>
              </a:ext>
            </a:extLst>
          </p:cNvPr>
          <p:cNvSpPr>
            <a:spLocks noGrp="1"/>
          </p:cNvSpPr>
          <p:nvPr>
            <p:ph type="title"/>
          </p:nvPr>
        </p:nvSpPr>
        <p:spPr/>
        <p:txBody>
          <a:bodyPr/>
          <a:lstStyle/>
          <a:p>
            <a:pPr algn="ctr"/>
            <a:r>
              <a:rPr lang="en-GB"/>
              <a:t>Three differences between a report and a story</a:t>
            </a:r>
          </a:p>
        </p:txBody>
      </p:sp>
      <p:sp>
        <p:nvSpPr>
          <p:cNvPr id="3" name="Content Placeholder 2">
            <a:extLst>
              <a:ext uri="{FF2B5EF4-FFF2-40B4-BE49-F238E27FC236}">
                <a16:creationId xmlns:a16="http://schemas.microsoft.com/office/drawing/2014/main" id="{447B1EBF-6538-4D68-A48D-169014C52302}"/>
              </a:ext>
            </a:extLst>
          </p:cNvPr>
          <p:cNvSpPr>
            <a:spLocks noGrp="1"/>
          </p:cNvSpPr>
          <p:nvPr>
            <p:ph idx="1"/>
          </p:nvPr>
        </p:nvSpPr>
        <p:spPr>
          <a:xfrm>
            <a:off x="4484318" y="1813099"/>
            <a:ext cx="3519814" cy="4351338"/>
          </a:xfrm>
        </p:spPr>
        <p:txBody>
          <a:bodyPr/>
          <a:lstStyle/>
          <a:p>
            <a:endParaRPr lang="en-GB"/>
          </a:p>
          <a:p>
            <a:r>
              <a:rPr lang="en-GB"/>
              <a:t>Different purposes</a:t>
            </a:r>
          </a:p>
          <a:p>
            <a:r>
              <a:rPr lang="en-GB"/>
              <a:t>Different content</a:t>
            </a:r>
          </a:p>
          <a:p>
            <a:r>
              <a:rPr lang="en-GB"/>
              <a:t>Different language</a:t>
            </a:r>
          </a:p>
        </p:txBody>
      </p:sp>
      <p:pic>
        <p:nvPicPr>
          <p:cNvPr id="12" name="Picture 11" descr="A picture containing drawing, clock&#10;&#10;Description automatically generated">
            <a:extLst>
              <a:ext uri="{FF2B5EF4-FFF2-40B4-BE49-F238E27FC236}">
                <a16:creationId xmlns:a16="http://schemas.microsoft.com/office/drawing/2014/main" id="{77277B08-E35F-46A4-9D9B-4C3E9CA4FD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9344" y="1509862"/>
            <a:ext cx="3079197" cy="4516155"/>
          </a:xfrm>
          <a:prstGeom prst="rect">
            <a:avLst/>
          </a:prstGeom>
        </p:spPr>
      </p:pic>
    </p:spTree>
    <p:extLst>
      <p:ext uri="{BB962C8B-B14F-4D97-AF65-F5344CB8AC3E}">
        <p14:creationId xmlns:p14="http://schemas.microsoft.com/office/powerpoint/2010/main" val="287519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3E72C-D35F-466E-BB87-2BDFD1A94A88}"/>
              </a:ext>
            </a:extLst>
          </p:cNvPr>
          <p:cNvSpPr>
            <a:spLocks noGrp="1"/>
          </p:cNvSpPr>
          <p:nvPr>
            <p:ph type="ctrTitle"/>
          </p:nvPr>
        </p:nvSpPr>
        <p:spPr>
          <a:xfrm>
            <a:off x="609601" y="4385066"/>
            <a:ext cx="10923638" cy="1317643"/>
          </a:xfrm>
        </p:spPr>
        <p:txBody>
          <a:bodyPr>
            <a:normAutofit/>
          </a:bodyPr>
          <a:lstStyle/>
          <a:p>
            <a:pPr algn="l"/>
            <a:r>
              <a:rPr lang="en-GB" sz="4200"/>
              <a:t>Distinguishing Reports from Stories (Example 1)</a:t>
            </a:r>
            <a:br>
              <a:rPr lang="en-GB" sz="4200"/>
            </a:br>
            <a:endParaRPr lang="en-GB" sz="4200"/>
          </a:p>
        </p:txBody>
      </p:sp>
      <p:pic>
        <p:nvPicPr>
          <p:cNvPr id="7" name="Picture 6">
            <a:extLst>
              <a:ext uri="{FF2B5EF4-FFF2-40B4-BE49-F238E27FC236}">
                <a16:creationId xmlns:a16="http://schemas.microsoft.com/office/drawing/2014/main" id="{8C0291B5-47F7-4463-B500-D5B22B1C487B}"/>
              </a:ext>
            </a:extLst>
          </p:cNvPr>
          <p:cNvPicPr>
            <a:picLocks noChangeAspect="1"/>
          </p:cNvPicPr>
          <p:nvPr/>
        </p:nvPicPr>
        <p:blipFill rotWithShape="1">
          <a:blip r:embed="rId2">
            <a:extLst>
              <a:ext uri="{28A0092B-C50C-407E-A947-70E740481C1C}">
                <a14:useLocalDpi xmlns:a14="http://schemas.microsoft.com/office/drawing/2010/main" val="0"/>
              </a:ext>
            </a:extLst>
          </a:blip>
          <a:srcRect r="-1" b="30240"/>
          <a:stretch/>
        </p:blipFill>
        <p:spPr>
          <a:xfrm>
            <a:off x="20" y="10"/>
            <a:ext cx="6095974" cy="4252522"/>
          </a:xfrm>
          <a:prstGeom prst="rect">
            <a:avLst/>
          </a:prstGeom>
        </p:spPr>
      </p:pic>
      <p:pic>
        <p:nvPicPr>
          <p:cNvPr id="6" name="Content Placeholder 3">
            <a:extLst>
              <a:ext uri="{FF2B5EF4-FFF2-40B4-BE49-F238E27FC236}">
                <a16:creationId xmlns:a16="http://schemas.microsoft.com/office/drawing/2014/main" id="{89297B30-7DE6-4C4B-834A-6929598523A7}"/>
              </a:ext>
            </a:extLst>
          </p:cNvPr>
          <p:cNvPicPr>
            <a:picLocks noChangeAspect="1"/>
          </p:cNvPicPr>
          <p:nvPr/>
        </p:nvPicPr>
        <p:blipFill rotWithShape="1">
          <a:blip r:embed="rId3">
            <a:extLst>
              <a:ext uri="{28A0092B-C50C-407E-A947-70E740481C1C}">
                <a14:useLocalDpi xmlns:a14="http://schemas.microsoft.com/office/drawing/2010/main" val="0"/>
              </a:ext>
            </a:extLst>
          </a:blip>
          <a:srcRect t="1295" r="-2" b="10792"/>
          <a:stretch/>
        </p:blipFill>
        <p:spPr>
          <a:xfrm>
            <a:off x="6095999" y="-681"/>
            <a:ext cx="6096001" cy="4253215"/>
          </a:xfrm>
          <a:prstGeom prst="rect">
            <a:avLst/>
          </a:prstGeom>
        </p:spPr>
      </p:pic>
    </p:spTree>
    <p:extLst>
      <p:ext uri="{BB962C8B-B14F-4D97-AF65-F5344CB8AC3E}">
        <p14:creationId xmlns:p14="http://schemas.microsoft.com/office/powerpoint/2010/main" val="146852708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FDDE-C28F-4596-985E-B7F091511CD6}"/>
              </a:ext>
            </a:extLst>
          </p:cNvPr>
          <p:cNvSpPr>
            <a:spLocks noGrp="1"/>
          </p:cNvSpPr>
          <p:nvPr>
            <p:ph type="title"/>
          </p:nvPr>
        </p:nvSpPr>
        <p:spPr/>
        <p:txBody>
          <a:bodyPr/>
          <a:lstStyle/>
          <a:p>
            <a:pPr algn="ctr"/>
            <a:r>
              <a:rPr lang="en-GB"/>
              <a:t>SEA Writing</a:t>
            </a:r>
          </a:p>
        </p:txBody>
      </p:sp>
      <p:sp>
        <p:nvSpPr>
          <p:cNvPr id="4" name="Oval 3">
            <a:extLst>
              <a:ext uri="{FF2B5EF4-FFF2-40B4-BE49-F238E27FC236}">
                <a16:creationId xmlns:a16="http://schemas.microsoft.com/office/drawing/2014/main" id="{4BB29367-FFF4-4848-B0D7-920B2B1C77C4}"/>
              </a:ext>
            </a:extLst>
          </p:cNvPr>
          <p:cNvSpPr/>
          <p:nvPr/>
        </p:nvSpPr>
        <p:spPr>
          <a:xfrm>
            <a:off x="514610" y="1478518"/>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Report</a:t>
            </a:r>
          </a:p>
        </p:txBody>
      </p:sp>
      <p:sp>
        <p:nvSpPr>
          <p:cNvPr id="5" name="Oval 4">
            <a:extLst>
              <a:ext uri="{FF2B5EF4-FFF2-40B4-BE49-F238E27FC236}">
                <a16:creationId xmlns:a16="http://schemas.microsoft.com/office/drawing/2014/main" id="{29A981BC-412A-4F89-912D-0B396B993714}"/>
              </a:ext>
            </a:extLst>
          </p:cNvPr>
          <p:cNvSpPr/>
          <p:nvPr/>
        </p:nvSpPr>
        <p:spPr>
          <a:xfrm>
            <a:off x="6111658" y="1365784"/>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Story</a:t>
            </a:r>
          </a:p>
        </p:txBody>
      </p:sp>
    </p:spTree>
    <p:extLst>
      <p:ext uri="{BB962C8B-B14F-4D97-AF65-F5344CB8AC3E}">
        <p14:creationId xmlns:p14="http://schemas.microsoft.com/office/powerpoint/2010/main" val="336496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FDDE-C28F-4596-985E-B7F091511CD6}"/>
              </a:ext>
            </a:extLst>
          </p:cNvPr>
          <p:cNvSpPr>
            <a:spLocks noGrp="1"/>
          </p:cNvSpPr>
          <p:nvPr>
            <p:ph type="title"/>
          </p:nvPr>
        </p:nvSpPr>
        <p:spPr/>
        <p:txBody>
          <a:bodyPr/>
          <a:lstStyle/>
          <a:p>
            <a:r>
              <a:rPr lang="en-GB"/>
              <a:t>What happens if they get mixed up?</a:t>
            </a:r>
          </a:p>
        </p:txBody>
      </p:sp>
      <p:sp>
        <p:nvSpPr>
          <p:cNvPr id="4" name="Oval 3">
            <a:extLst>
              <a:ext uri="{FF2B5EF4-FFF2-40B4-BE49-F238E27FC236}">
                <a16:creationId xmlns:a16="http://schemas.microsoft.com/office/drawing/2014/main" id="{4BB29367-FFF4-4848-B0D7-920B2B1C77C4}"/>
              </a:ext>
            </a:extLst>
          </p:cNvPr>
          <p:cNvSpPr/>
          <p:nvPr/>
        </p:nvSpPr>
        <p:spPr>
          <a:xfrm>
            <a:off x="2631508" y="1528622"/>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Report</a:t>
            </a:r>
          </a:p>
        </p:txBody>
      </p:sp>
      <p:sp>
        <p:nvSpPr>
          <p:cNvPr id="5" name="Oval 4">
            <a:extLst>
              <a:ext uri="{FF2B5EF4-FFF2-40B4-BE49-F238E27FC236}">
                <a16:creationId xmlns:a16="http://schemas.microsoft.com/office/drawing/2014/main" id="{29A981BC-412A-4F89-912D-0B396B993714}"/>
              </a:ext>
            </a:extLst>
          </p:cNvPr>
          <p:cNvSpPr/>
          <p:nvPr/>
        </p:nvSpPr>
        <p:spPr>
          <a:xfrm>
            <a:off x="2631508" y="1528622"/>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Story</a:t>
            </a:r>
          </a:p>
        </p:txBody>
      </p:sp>
    </p:spTree>
    <p:extLst>
      <p:ext uri="{BB962C8B-B14F-4D97-AF65-F5344CB8AC3E}">
        <p14:creationId xmlns:p14="http://schemas.microsoft.com/office/powerpoint/2010/main" val="331375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E5E9-D5B0-40DC-B3B6-85FD2C1F2E14}"/>
              </a:ext>
            </a:extLst>
          </p:cNvPr>
          <p:cNvSpPr>
            <a:spLocks noGrp="1"/>
          </p:cNvSpPr>
          <p:nvPr>
            <p:ph type="title"/>
          </p:nvPr>
        </p:nvSpPr>
        <p:spPr/>
        <p:txBody>
          <a:bodyPr/>
          <a:lstStyle/>
          <a:p>
            <a:r>
              <a:rPr lang="en-GB"/>
              <a:t>Would you eat this mixture?</a:t>
            </a:r>
          </a:p>
        </p:txBody>
      </p:sp>
      <p:pic>
        <p:nvPicPr>
          <p:cNvPr id="5" name="Content Placeholder 4" descr="A close up of a egg&#10;&#10;Description automatically generated">
            <a:extLst>
              <a:ext uri="{FF2B5EF4-FFF2-40B4-BE49-F238E27FC236}">
                <a16:creationId xmlns:a16="http://schemas.microsoft.com/office/drawing/2014/main" id="{E5E2BAAE-7FD5-4886-ADA2-880235233D9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05425" y="2262183"/>
            <a:ext cx="4734777" cy="3144681"/>
          </a:xfrm>
        </p:spPr>
      </p:pic>
      <p:pic>
        <p:nvPicPr>
          <p:cNvPr id="8" name="Picture 7" descr="A close up of food&#10;&#10;Description automatically generated">
            <a:extLst>
              <a:ext uri="{FF2B5EF4-FFF2-40B4-BE49-F238E27FC236}">
                <a16:creationId xmlns:a16="http://schemas.microsoft.com/office/drawing/2014/main" id="{8BAB8498-F0D8-443D-8440-F592CCBB026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01008" y="2262182"/>
            <a:ext cx="4221271" cy="3144681"/>
          </a:xfrm>
          <a:prstGeom prst="rect">
            <a:avLst/>
          </a:prstGeom>
        </p:spPr>
      </p:pic>
      <p:sp>
        <p:nvSpPr>
          <p:cNvPr id="3" name="Rectangle 2">
            <a:extLst>
              <a:ext uri="{FF2B5EF4-FFF2-40B4-BE49-F238E27FC236}">
                <a16:creationId xmlns:a16="http://schemas.microsoft.com/office/drawing/2014/main" id="{ABC16955-9A84-45B7-9EF5-9184FB225A6E}"/>
              </a:ext>
            </a:extLst>
          </p:cNvPr>
          <p:cNvSpPr/>
          <p:nvPr/>
        </p:nvSpPr>
        <p:spPr>
          <a:xfrm>
            <a:off x="5690993" y="2967335"/>
            <a:ext cx="529312" cy="923330"/>
          </a:xfrm>
          <a:prstGeom prst="rect">
            <a:avLst/>
          </a:prstGeom>
          <a:noFill/>
        </p:spPr>
        <p:txBody>
          <a:bodyPr wrap="none" lIns="91440" tIns="45720" rIns="91440" bIns="45720">
            <a:spAutoFit/>
          </a:bodyPr>
          <a:lstStyle/>
          <a:p>
            <a:pPr algn="ctr"/>
            <a:r>
              <a:rPr lang="en-GB" sz="5400" b="0" cap="none" spc="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497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A8BD4-FCD4-4D25-8884-722B52D274F3}"/>
              </a:ext>
            </a:extLst>
          </p:cNvPr>
          <p:cNvSpPr>
            <a:spLocks noGrp="1"/>
          </p:cNvSpPr>
          <p:nvPr>
            <p:ph type="title"/>
          </p:nvPr>
        </p:nvSpPr>
        <p:spPr>
          <a:xfrm>
            <a:off x="587679" y="139656"/>
            <a:ext cx="10515600" cy="398963"/>
          </a:xfrm>
        </p:spPr>
        <p:txBody>
          <a:bodyPr>
            <a:normAutofit fontScale="90000"/>
          </a:bodyPr>
          <a:lstStyle/>
          <a:p>
            <a:pPr algn="ctr"/>
            <a:r>
              <a:rPr lang="en-GB"/>
              <a:t>Author’s Purpose (PIE)</a:t>
            </a:r>
          </a:p>
        </p:txBody>
      </p:sp>
      <p:pic>
        <p:nvPicPr>
          <p:cNvPr id="5" name="Content Placeholder 4" descr="A close up of a logo&#10;&#10;Description automatically generated">
            <a:extLst>
              <a:ext uri="{FF2B5EF4-FFF2-40B4-BE49-F238E27FC236}">
                <a16:creationId xmlns:a16="http://schemas.microsoft.com/office/drawing/2014/main" id="{D1AC58EF-4E3A-4AFB-8534-081EB455924F}"/>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037556" y="648755"/>
            <a:ext cx="2826707" cy="1819693"/>
          </a:xfrm>
        </p:spPr>
      </p:pic>
      <p:sp>
        <p:nvSpPr>
          <p:cNvPr id="8" name="Rectangle 7">
            <a:extLst>
              <a:ext uri="{FF2B5EF4-FFF2-40B4-BE49-F238E27FC236}">
                <a16:creationId xmlns:a16="http://schemas.microsoft.com/office/drawing/2014/main" id="{BAD4BA4E-7CF2-46EE-A1FA-83D47495D207}"/>
              </a:ext>
            </a:extLst>
          </p:cNvPr>
          <p:cNvSpPr/>
          <p:nvPr/>
        </p:nvSpPr>
        <p:spPr>
          <a:xfrm>
            <a:off x="1390388" y="2743199"/>
            <a:ext cx="2129425" cy="638828"/>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rgbClr val="FF0000"/>
                </a:solidFill>
                <a:latin typeface="Aharoni" panose="02010803020104030203" pitchFamily="2" charset="-79"/>
                <a:cs typeface="Aharoni" panose="02010803020104030203" pitchFamily="2" charset="-79"/>
              </a:rPr>
              <a:t>P</a:t>
            </a:r>
            <a:r>
              <a:rPr lang="en-GB" sz="3200">
                <a:solidFill>
                  <a:schemeClr val="tx1"/>
                </a:solidFill>
                <a:latin typeface="Aharoni" panose="02010803020104030203" pitchFamily="2" charset="-79"/>
                <a:cs typeface="Aharoni" panose="02010803020104030203" pitchFamily="2" charset="-79"/>
              </a:rPr>
              <a:t>ersuade</a:t>
            </a:r>
          </a:p>
        </p:txBody>
      </p:sp>
      <p:sp>
        <p:nvSpPr>
          <p:cNvPr id="9" name="Rectangle 8">
            <a:extLst>
              <a:ext uri="{FF2B5EF4-FFF2-40B4-BE49-F238E27FC236}">
                <a16:creationId xmlns:a16="http://schemas.microsoft.com/office/drawing/2014/main" id="{22A87D9E-AC4B-4FF7-ADEF-14EBB9A09122}"/>
              </a:ext>
            </a:extLst>
          </p:cNvPr>
          <p:cNvSpPr/>
          <p:nvPr/>
        </p:nvSpPr>
        <p:spPr>
          <a:xfrm>
            <a:off x="4611665" y="2743199"/>
            <a:ext cx="2129425" cy="638828"/>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rgbClr val="FF0000"/>
                </a:solidFill>
                <a:latin typeface="Aharoni" panose="02010803020104030203" pitchFamily="2" charset="-79"/>
                <a:cs typeface="Aharoni" panose="02010803020104030203" pitchFamily="2" charset="-79"/>
              </a:rPr>
              <a:t>I</a:t>
            </a:r>
            <a:r>
              <a:rPr lang="en-GB" sz="3200">
                <a:solidFill>
                  <a:schemeClr val="tx1"/>
                </a:solidFill>
                <a:latin typeface="Aharoni" panose="02010803020104030203" pitchFamily="2" charset="-79"/>
                <a:cs typeface="Aharoni" panose="02010803020104030203" pitchFamily="2" charset="-79"/>
              </a:rPr>
              <a:t>nform</a:t>
            </a:r>
          </a:p>
        </p:txBody>
      </p:sp>
      <p:sp>
        <p:nvSpPr>
          <p:cNvPr id="10" name="Rectangle 9">
            <a:extLst>
              <a:ext uri="{FF2B5EF4-FFF2-40B4-BE49-F238E27FC236}">
                <a16:creationId xmlns:a16="http://schemas.microsoft.com/office/drawing/2014/main" id="{5BD68B23-43FF-482F-9C37-9ED96E3807DD}"/>
              </a:ext>
            </a:extLst>
          </p:cNvPr>
          <p:cNvSpPr/>
          <p:nvPr/>
        </p:nvSpPr>
        <p:spPr>
          <a:xfrm>
            <a:off x="7607476" y="2743199"/>
            <a:ext cx="2129425" cy="638828"/>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rgbClr val="FF0000"/>
                </a:solidFill>
                <a:latin typeface="Aharoni" panose="02010803020104030203" pitchFamily="2" charset="-79"/>
                <a:cs typeface="Aharoni" panose="02010803020104030203" pitchFamily="2" charset="-79"/>
              </a:rPr>
              <a:t>E</a:t>
            </a:r>
            <a:r>
              <a:rPr lang="en-GB" sz="3200">
                <a:solidFill>
                  <a:schemeClr val="tx1"/>
                </a:solidFill>
                <a:latin typeface="Aharoni" panose="02010803020104030203" pitchFamily="2" charset="-79"/>
                <a:cs typeface="Aharoni" panose="02010803020104030203" pitchFamily="2" charset="-79"/>
              </a:rPr>
              <a:t>ntertain</a:t>
            </a:r>
          </a:p>
        </p:txBody>
      </p:sp>
      <p:cxnSp>
        <p:nvCxnSpPr>
          <p:cNvPr id="12" name="Straight Connector 11">
            <a:extLst>
              <a:ext uri="{FF2B5EF4-FFF2-40B4-BE49-F238E27FC236}">
                <a16:creationId xmlns:a16="http://schemas.microsoft.com/office/drawing/2014/main" id="{BAE328D4-A749-4D0C-8098-F8FEDB4E1BCE}"/>
              </a:ext>
            </a:extLst>
          </p:cNvPr>
          <p:cNvCxnSpPr>
            <a:stCxn id="8" idx="2"/>
          </p:cNvCxnSpPr>
          <p:nvPr/>
        </p:nvCxnSpPr>
        <p:spPr>
          <a:xfrm flipH="1">
            <a:off x="2430049" y="3382027"/>
            <a:ext cx="25052" cy="1039661"/>
          </a:xfrm>
          <a:prstGeom prst="line">
            <a:avLst/>
          </a:prstGeom>
          <a:ln w="28575"/>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8DBEC595-2116-464B-9853-E4CB08638F40}"/>
              </a:ext>
            </a:extLst>
          </p:cNvPr>
          <p:cNvSpPr/>
          <p:nvPr/>
        </p:nvSpPr>
        <p:spPr>
          <a:xfrm>
            <a:off x="1365336" y="4421688"/>
            <a:ext cx="2129425" cy="1991638"/>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haroni" panose="02010803020104030203" pitchFamily="2" charset="-79"/>
                <a:cs typeface="Aharoni" panose="02010803020104030203" pitchFamily="2" charset="-79"/>
              </a:rPr>
              <a:t>To convince someone</a:t>
            </a:r>
          </a:p>
        </p:txBody>
      </p:sp>
      <p:cxnSp>
        <p:nvCxnSpPr>
          <p:cNvPr id="14" name="Straight Connector 13">
            <a:extLst>
              <a:ext uri="{FF2B5EF4-FFF2-40B4-BE49-F238E27FC236}">
                <a16:creationId xmlns:a16="http://schemas.microsoft.com/office/drawing/2014/main" id="{63701F01-858C-428D-BE04-512636921621}"/>
              </a:ext>
            </a:extLst>
          </p:cNvPr>
          <p:cNvCxnSpPr/>
          <p:nvPr/>
        </p:nvCxnSpPr>
        <p:spPr>
          <a:xfrm flipH="1">
            <a:off x="5676378" y="3359063"/>
            <a:ext cx="25052" cy="1039661"/>
          </a:xfrm>
          <a:prstGeom prst="line">
            <a:avLst/>
          </a:prstGeom>
          <a:ln w="28575"/>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9141D86B-602E-446D-8AA6-32471F2C6E96}"/>
              </a:ext>
            </a:extLst>
          </p:cNvPr>
          <p:cNvSpPr/>
          <p:nvPr/>
        </p:nvSpPr>
        <p:spPr>
          <a:xfrm>
            <a:off x="4611665" y="4398724"/>
            <a:ext cx="2129425" cy="1991638"/>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haroni" panose="02010803020104030203" pitchFamily="2" charset="-79"/>
                <a:cs typeface="Aharoni" panose="02010803020104030203" pitchFamily="2" charset="-79"/>
              </a:rPr>
              <a:t>To teach or share information</a:t>
            </a:r>
          </a:p>
        </p:txBody>
      </p:sp>
      <p:cxnSp>
        <p:nvCxnSpPr>
          <p:cNvPr id="16" name="Straight Connector 15">
            <a:extLst>
              <a:ext uri="{FF2B5EF4-FFF2-40B4-BE49-F238E27FC236}">
                <a16:creationId xmlns:a16="http://schemas.microsoft.com/office/drawing/2014/main" id="{39CC421D-2B40-4B9B-804E-F4DBE930E87E}"/>
              </a:ext>
            </a:extLst>
          </p:cNvPr>
          <p:cNvCxnSpPr/>
          <p:nvPr/>
        </p:nvCxnSpPr>
        <p:spPr>
          <a:xfrm flipH="1">
            <a:off x="8672189" y="3382027"/>
            <a:ext cx="25052" cy="1039661"/>
          </a:xfrm>
          <a:prstGeom prst="line">
            <a:avLst/>
          </a:prstGeom>
          <a:ln w="28575"/>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8253726D-472B-4255-8B02-0796C6B92973}"/>
              </a:ext>
            </a:extLst>
          </p:cNvPr>
          <p:cNvSpPr/>
          <p:nvPr/>
        </p:nvSpPr>
        <p:spPr>
          <a:xfrm>
            <a:off x="7607476" y="4421688"/>
            <a:ext cx="2129425" cy="1991638"/>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haroni" panose="02010803020104030203" pitchFamily="2" charset="-79"/>
                <a:cs typeface="Aharoni" panose="02010803020104030203" pitchFamily="2" charset="-79"/>
              </a:rPr>
              <a:t>To provide amusement or enjoyment</a:t>
            </a:r>
          </a:p>
        </p:txBody>
      </p:sp>
      <p:grpSp>
        <p:nvGrpSpPr>
          <p:cNvPr id="30" name="Group 29">
            <a:extLst>
              <a:ext uri="{FF2B5EF4-FFF2-40B4-BE49-F238E27FC236}">
                <a16:creationId xmlns:a16="http://schemas.microsoft.com/office/drawing/2014/main" id="{D4924559-6FE6-4B9D-ABF6-A9C8390367BD}"/>
              </a:ext>
            </a:extLst>
          </p:cNvPr>
          <p:cNvGrpSpPr/>
          <p:nvPr/>
        </p:nvGrpSpPr>
        <p:grpSpPr>
          <a:xfrm>
            <a:off x="3068877" y="2170544"/>
            <a:ext cx="5411244" cy="572655"/>
            <a:chOff x="3068877" y="2170544"/>
            <a:chExt cx="5411244" cy="572655"/>
          </a:xfrm>
        </p:grpSpPr>
        <p:grpSp>
          <p:nvGrpSpPr>
            <p:cNvPr id="29" name="Group 28">
              <a:extLst>
                <a:ext uri="{FF2B5EF4-FFF2-40B4-BE49-F238E27FC236}">
                  <a16:creationId xmlns:a16="http://schemas.microsoft.com/office/drawing/2014/main" id="{A1CD4ADB-5923-44B3-80B8-11606881C770}"/>
                </a:ext>
              </a:extLst>
            </p:cNvPr>
            <p:cNvGrpSpPr/>
            <p:nvPr/>
          </p:nvGrpSpPr>
          <p:grpSpPr>
            <a:xfrm>
              <a:off x="3068877" y="2217107"/>
              <a:ext cx="2607501" cy="526092"/>
              <a:chOff x="3068877" y="2217107"/>
              <a:chExt cx="2607501" cy="526092"/>
            </a:xfrm>
          </p:grpSpPr>
          <p:cxnSp>
            <p:nvCxnSpPr>
              <p:cNvPr id="18" name="Straight Connector 17">
                <a:extLst>
                  <a:ext uri="{FF2B5EF4-FFF2-40B4-BE49-F238E27FC236}">
                    <a16:creationId xmlns:a16="http://schemas.microsoft.com/office/drawing/2014/main" id="{6E1A8FF8-5932-4427-85B3-43015F99B6D6}"/>
                  </a:ext>
                </a:extLst>
              </p:cNvPr>
              <p:cNvCxnSpPr>
                <a:cxnSpLocks/>
              </p:cNvCxnSpPr>
              <p:nvPr/>
            </p:nvCxnSpPr>
            <p:spPr>
              <a:xfrm flipH="1">
                <a:off x="3068877" y="2217107"/>
                <a:ext cx="1542788" cy="526092"/>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B376C68-40C4-41BA-BF9A-FD2601C27FB7}"/>
                  </a:ext>
                </a:extLst>
              </p:cNvPr>
              <p:cNvCxnSpPr>
                <a:cxnSpLocks/>
                <a:endCxn id="9" idx="0"/>
              </p:cNvCxnSpPr>
              <p:nvPr/>
            </p:nvCxnSpPr>
            <p:spPr>
              <a:xfrm>
                <a:off x="5676378" y="2305516"/>
                <a:ext cx="0" cy="437683"/>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26" name="Straight Connector 25">
              <a:extLst>
                <a:ext uri="{FF2B5EF4-FFF2-40B4-BE49-F238E27FC236}">
                  <a16:creationId xmlns:a16="http://schemas.microsoft.com/office/drawing/2014/main" id="{C3CF2D92-C6FB-40BF-931D-A11600DF2D6B}"/>
                </a:ext>
              </a:extLst>
            </p:cNvPr>
            <p:cNvCxnSpPr>
              <a:cxnSpLocks/>
            </p:cNvCxnSpPr>
            <p:nvPr/>
          </p:nvCxnSpPr>
          <p:spPr>
            <a:xfrm>
              <a:off x="6864263" y="2170544"/>
              <a:ext cx="1615858" cy="551966"/>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6962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5"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619DCF-3604-4BFF-BD86-CF3DB5D91EA7}"/>
              </a:ext>
            </a:extLst>
          </p:cNvPr>
          <p:cNvSpPr/>
          <p:nvPr/>
        </p:nvSpPr>
        <p:spPr>
          <a:xfrm>
            <a:off x="0" y="130017"/>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 name="Title 1">
            <a:extLst>
              <a:ext uri="{FF2B5EF4-FFF2-40B4-BE49-F238E27FC236}">
                <a16:creationId xmlns:a16="http://schemas.microsoft.com/office/drawing/2014/main" id="{7BB5464D-EA40-499E-BCC1-19F6622A5E01}"/>
              </a:ext>
            </a:extLst>
          </p:cNvPr>
          <p:cNvSpPr>
            <a:spLocks noGrp="1"/>
          </p:cNvSpPr>
          <p:nvPr>
            <p:ph type="title"/>
          </p:nvPr>
        </p:nvSpPr>
        <p:spPr/>
        <p:txBody>
          <a:bodyPr>
            <a:normAutofit/>
          </a:bodyPr>
          <a:lstStyle/>
          <a:p>
            <a:r>
              <a:rPr lang="en-GB"/>
              <a:t>Let’s not confuse reports and stories</a:t>
            </a:r>
          </a:p>
        </p:txBody>
      </p:sp>
      <p:pic>
        <p:nvPicPr>
          <p:cNvPr id="6" name="Content Placeholder 5" descr="A picture containing sign&#10;&#10;Description automatically generated">
            <a:extLst>
              <a:ext uri="{FF2B5EF4-FFF2-40B4-BE49-F238E27FC236}">
                <a16:creationId xmlns:a16="http://schemas.microsoft.com/office/drawing/2014/main" id="{BD6ED5DC-8AE4-410D-9C36-109C7757ACE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827462" y="1816100"/>
            <a:ext cx="4537075" cy="4537075"/>
          </a:xfrm>
        </p:spPr>
      </p:pic>
    </p:spTree>
    <p:extLst>
      <p:ext uri="{BB962C8B-B14F-4D97-AF65-F5344CB8AC3E}">
        <p14:creationId xmlns:p14="http://schemas.microsoft.com/office/powerpoint/2010/main" val="2777082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A918-F72E-4E7B-B266-9A31189A9D12}"/>
              </a:ext>
            </a:extLst>
          </p:cNvPr>
          <p:cNvSpPr>
            <a:spLocks noGrp="1"/>
          </p:cNvSpPr>
          <p:nvPr>
            <p:ph type="title"/>
          </p:nvPr>
        </p:nvSpPr>
        <p:spPr>
          <a:xfrm>
            <a:off x="481017" y="136279"/>
            <a:ext cx="11229965" cy="878330"/>
          </a:xfrm>
        </p:spPr>
        <p:txBody>
          <a:bodyPr>
            <a:noAutofit/>
          </a:bodyPr>
          <a:lstStyle/>
          <a:p>
            <a:r>
              <a:rPr lang="en-GB" sz="4400"/>
              <a:t>Read the following “report” on a visit to the zoo.</a:t>
            </a:r>
            <a:r>
              <a:rPr lang="en-GB" sz="4400">
                <a:solidFill>
                  <a:srgbClr val="FF0000"/>
                </a:solidFill>
              </a:rPr>
              <a:t> </a:t>
            </a:r>
            <a:endParaRPr lang="en-GB" sz="4400"/>
          </a:p>
        </p:txBody>
      </p:sp>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156754" y="888274"/>
            <a:ext cx="11868232" cy="5969726"/>
          </a:xfrm>
        </p:spPr>
        <p:txBody>
          <a:bodyPr>
            <a:normAutofit lnSpcReduction="10000"/>
          </a:bodyPr>
          <a:lstStyle/>
          <a:p>
            <a:pPr marL="0" indent="0">
              <a:buNone/>
            </a:pPr>
            <a:r>
              <a:rPr lang="en-US" sz="3200"/>
              <a:t>	One lovely day, I woke up and dressed for school. I was going on a field trip to the zoo. I ran outside fast as I could while telling Mummy and Daddy goodbye.</a:t>
            </a:r>
          </a:p>
          <a:p>
            <a:pPr marL="0" indent="0">
              <a:buNone/>
            </a:pPr>
            <a:r>
              <a:rPr lang="en-US" sz="3200"/>
              <a:t>	When I reached to school, my friends told me to get ready the bus was coming. I said okay. I went to the shop and bought water, juice and food. Soon the bus arrived, and everybody entered the bus and sat.</a:t>
            </a:r>
          </a:p>
          <a:p>
            <a:pPr marL="0" indent="0">
              <a:buNone/>
            </a:pPr>
            <a:r>
              <a:rPr lang="en-US" sz="3200"/>
              <a:t>	 When we reached the zoo, I ran to see the lion, but the teacher told us not to touch. I ask my friend if he wanted to see the lions. We ran and saw a big one and a small one. Afterwards, we saw monkeys eating bananas and playing. Afterwards, we saw beautiful green and blue fishes.</a:t>
            </a:r>
          </a:p>
          <a:p>
            <a:pPr marL="0" indent="0">
              <a:buNone/>
            </a:pPr>
            <a:r>
              <a:rPr lang="en-US" sz="3200"/>
              <a:t>	Finally, it was time to return to school. When I got home, I told my mother and father about it.</a:t>
            </a:r>
          </a:p>
          <a:p>
            <a:endParaRPr lang="en-GB"/>
          </a:p>
        </p:txBody>
      </p:sp>
    </p:spTree>
    <p:extLst>
      <p:ext uri="{BB962C8B-B14F-4D97-AF65-F5344CB8AC3E}">
        <p14:creationId xmlns:p14="http://schemas.microsoft.com/office/powerpoint/2010/main" val="53623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125260" y="237996"/>
            <a:ext cx="11899726" cy="5830864"/>
          </a:xfrm>
        </p:spPr>
        <p:txBody>
          <a:bodyPr>
            <a:normAutofit fontScale="70000" lnSpcReduction="20000"/>
          </a:bodyPr>
          <a:lstStyle/>
          <a:p>
            <a:pPr marL="0" indent="0">
              <a:lnSpc>
                <a:spcPct val="160000"/>
              </a:lnSpc>
              <a:spcBef>
                <a:spcPts val="0"/>
              </a:spcBef>
              <a:buNone/>
            </a:pPr>
            <a:r>
              <a:rPr lang="en-US" sz="3200"/>
              <a:t>	</a:t>
            </a:r>
            <a:r>
              <a:rPr lang="en-US" sz="3400"/>
              <a:t>One lovely day, I woke up and dressed for school. I was going on a field trip to the zoo. I ran outside fast as I could while telling Mummy and Daddy goodbye.</a:t>
            </a:r>
          </a:p>
          <a:p>
            <a:pPr marL="0" indent="0">
              <a:lnSpc>
                <a:spcPct val="160000"/>
              </a:lnSpc>
              <a:spcBef>
                <a:spcPts val="0"/>
              </a:spcBef>
              <a:buNone/>
            </a:pPr>
            <a:r>
              <a:rPr lang="en-US" sz="3400"/>
              <a:t>	When I reached to school, my friends told me get ready the bus was coming. I said okay. I went to the shop and bought water, juice and food. Soon the bus arrived, and everybody entered the bus and sat.</a:t>
            </a:r>
          </a:p>
          <a:p>
            <a:pPr marL="0" indent="0">
              <a:lnSpc>
                <a:spcPct val="160000"/>
              </a:lnSpc>
              <a:spcBef>
                <a:spcPts val="0"/>
              </a:spcBef>
              <a:buNone/>
            </a:pPr>
            <a:r>
              <a:rPr lang="en-US" sz="3400"/>
              <a:t>	 When we reached the zoo, I ran to see the lion, but the teacher told us not to touch. I asked my friend if he wanted to see the lions. We ran and saw a big one and a small one. Afterwards, we saw monkeys eating bananas and playing. Then, we saw beautiful green and blue fishes.</a:t>
            </a:r>
          </a:p>
          <a:p>
            <a:pPr marL="0" indent="0">
              <a:lnSpc>
                <a:spcPct val="160000"/>
              </a:lnSpc>
              <a:spcBef>
                <a:spcPts val="0"/>
              </a:spcBef>
              <a:buNone/>
            </a:pPr>
            <a:r>
              <a:rPr lang="en-US" sz="3400"/>
              <a:t>	Finally, it was time to return to school. When I got home, I told my mother and father about it.</a:t>
            </a:r>
          </a:p>
          <a:p>
            <a:endParaRPr lang="en-GB"/>
          </a:p>
        </p:txBody>
      </p:sp>
      <p:sp>
        <p:nvSpPr>
          <p:cNvPr id="4" name="Content Placeholder 2">
            <a:extLst>
              <a:ext uri="{FF2B5EF4-FFF2-40B4-BE49-F238E27FC236}">
                <a16:creationId xmlns:a16="http://schemas.microsoft.com/office/drawing/2014/main" id="{6E93C6F7-6850-4B13-9543-063E0EA980B2}"/>
              </a:ext>
            </a:extLst>
          </p:cNvPr>
          <p:cNvSpPr txBox="1">
            <a:spLocks/>
          </p:cNvSpPr>
          <p:nvPr/>
        </p:nvSpPr>
        <p:spPr>
          <a:xfrm>
            <a:off x="129436" y="245037"/>
            <a:ext cx="11899726" cy="583086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0"/>
              </a:spcBef>
              <a:buFont typeface="Arial" panose="020B0604020202020204" pitchFamily="34" charset="0"/>
              <a:buNone/>
            </a:pPr>
            <a:r>
              <a:rPr lang="en-US" sz="3200"/>
              <a:t>	</a:t>
            </a:r>
            <a:r>
              <a:rPr lang="en-US" sz="3400"/>
              <a:t>One lovely day, I woke up and dressed for school. I was going on a field trip to the zoo. I ran outside fast as I could while telling Mummy and Daddy goodbye.</a:t>
            </a:r>
          </a:p>
          <a:p>
            <a:pPr marL="0" indent="0">
              <a:lnSpc>
                <a:spcPct val="160000"/>
              </a:lnSpc>
              <a:spcBef>
                <a:spcPts val="0"/>
              </a:spcBef>
              <a:buFont typeface="Arial" panose="020B0604020202020204" pitchFamily="34" charset="0"/>
              <a:buNone/>
            </a:pPr>
            <a:r>
              <a:rPr lang="en-US" sz="3400"/>
              <a:t>	</a:t>
            </a:r>
            <a:r>
              <a:rPr lang="en-US" sz="3400">
                <a:highlight>
                  <a:srgbClr val="00FF00"/>
                </a:highlight>
              </a:rPr>
              <a:t>When</a:t>
            </a:r>
            <a:r>
              <a:rPr lang="en-US" sz="3400"/>
              <a:t> I reached to school, my friends told me get ready the bus was coming. I said okay. I went to the shop and bought water, juice and food. </a:t>
            </a:r>
            <a:r>
              <a:rPr lang="en-US" sz="3400">
                <a:highlight>
                  <a:srgbClr val="00FF00"/>
                </a:highlight>
              </a:rPr>
              <a:t>Soon</a:t>
            </a:r>
            <a:r>
              <a:rPr lang="en-US" sz="3400"/>
              <a:t> the bus arrived, and everybody entered the bus and sat.</a:t>
            </a:r>
          </a:p>
          <a:p>
            <a:pPr marL="0" indent="0">
              <a:lnSpc>
                <a:spcPct val="160000"/>
              </a:lnSpc>
              <a:spcBef>
                <a:spcPts val="0"/>
              </a:spcBef>
              <a:buFont typeface="Arial" panose="020B0604020202020204" pitchFamily="34" charset="0"/>
              <a:buNone/>
            </a:pPr>
            <a:r>
              <a:rPr lang="en-US" sz="3400"/>
              <a:t>	 </a:t>
            </a:r>
            <a:r>
              <a:rPr lang="en-US" sz="3400">
                <a:highlight>
                  <a:srgbClr val="00FF00"/>
                </a:highlight>
              </a:rPr>
              <a:t>When</a:t>
            </a:r>
            <a:r>
              <a:rPr lang="en-US" sz="3400"/>
              <a:t> we reached the zoo, I ran to see the lion, but the teacher told us not to touch. I asked my friend if he wanted to see the lions. We ran and saw a big one and a small one. </a:t>
            </a:r>
            <a:r>
              <a:rPr lang="en-US" sz="3400">
                <a:highlight>
                  <a:srgbClr val="00FF00"/>
                </a:highlight>
              </a:rPr>
              <a:t>Afterwards</a:t>
            </a:r>
            <a:r>
              <a:rPr lang="en-US" sz="3400"/>
              <a:t>, we saw monkeys eating bananas and playing. </a:t>
            </a:r>
            <a:r>
              <a:rPr lang="en-US" sz="3400">
                <a:highlight>
                  <a:srgbClr val="00FF00"/>
                </a:highlight>
              </a:rPr>
              <a:t>Then</a:t>
            </a:r>
            <a:r>
              <a:rPr lang="en-US" sz="3400"/>
              <a:t>, we saw beautiful green and blue fishes.</a:t>
            </a:r>
          </a:p>
          <a:p>
            <a:pPr marL="0" indent="0">
              <a:lnSpc>
                <a:spcPct val="160000"/>
              </a:lnSpc>
              <a:spcBef>
                <a:spcPts val="0"/>
              </a:spcBef>
              <a:buFont typeface="Arial" panose="020B0604020202020204" pitchFamily="34" charset="0"/>
              <a:buNone/>
            </a:pPr>
            <a:r>
              <a:rPr lang="en-US" sz="3400"/>
              <a:t>	</a:t>
            </a:r>
            <a:r>
              <a:rPr lang="en-US" sz="3400">
                <a:highlight>
                  <a:srgbClr val="00FF00"/>
                </a:highlight>
              </a:rPr>
              <a:t>Finally</a:t>
            </a:r>
            <a:r>
              <a:rPr lang="en-US" sz="3400"/>
              <a:t>, it was time to return to school. When I got home, I told my mother and father about it.</a:t>
            </a:r>
          </a:p>
          <a:p>
            <a:endParaRPr lang="en-GB"/>
          </a:p>
        </p:txBody>
      </p:sp>
      <p:sp>
        <p:nvSpPr>
          <p:cNvPr id="7" name="TextBox 6">
            <a:extLst>
              <a:ext uri="{FF2B5EF4-FFF2-40B4-BE49-F238E27FC236}">
                <a16:creationId xmlns:a16="http://schemas.microsoft.com/office/drawing/2014/main" id="{430FA31A-7A49-4419-AA4D-10AC3B90D10B}"/>
              </a:ext>
            </a:extLst>
          </p:cNvPr>
          <p:cNvSpPr txBox="1"/>
          <p:nvPr/>
        </p:nvSpPr>
        <p:spPr>
          <a:xfrm>
            <a:off x="740931" y="5904215"/>
            <a:ext cx="5949863" cy="461665"/>
          </a:xfrm>
          <a:prstGeom prst="rect">
            <a:avLst/>
          </a:prstGeom>
          <a:noFill/>
        </p:spPr>
        <p:txBody>
          <a:bodyPr wrap="square" rtlCol="0">
            <a:spAutoFit/>
          </a:bodyPr>
          <a:lstStyle/>
          <a:p>
            <a:r>
              <a:rPr lang="en-GB" sz="2400">
                <a:solidFill>
                  <a:schemeClr val="accent1"/>
                </a:solidFill>
              </a:rPr>
              <a:t>Fairly good use of transitional words</a:t>
            </a:r>
          </a:p>
        </p:txBody>
      </p:sp>
      <p:pic>
        <p:nvPicPr>
          <p:cNvPr id="9" name="Picture 8" descr="A picture containing tree, flower&#10;&#10;Description automatically generated">
            <a:extLst>
              <a:ext uri="{FF2B5EF4-FFF2-40B4-BE49-F238E27FC236}">
                <a16:creationId xmlns:a16="http://schemas.microsoft.com/office/drawing/2014/main" id="{33D409AC-BE30-466D-AC80-AF0F8E1A6C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93331" y="6135047"/>
            <a:ext cx="572405" cy="655113"/>
          </a:xfrm>
          <a:prstGeom prst="rect">
            <a:avLst/>
          </a:prstGeom>
        </p:spPr>
      </p:pic>
      <p:sp>
        <p:nvSpPr>
          <p:cNvPr id="10" name="TextBox 9">
            <a:extLst>
              <a:ext uri="{FF2B5EF4-FFF2-40B4-BE49-F238E27FC236}">
                <a16:creationId xmlns:a16="http://schemas.microsoft.com/office/drawing/2014/main" id="{29072B10-B5E1-4170-A786-18C825CA18B3}"/>
              </a:ext>
            </a:extLst>
          </p:cNvPr>
          <p:cNvSpPr txBox="1"/>
          <p:nvPr/>
        </p:nvSpPr>
        <p:spPr>
          <a:xfrm>
            <a:off x="772245" y="6291915"/>
            <a:ext cx="3507289" cy="461665"/>
          </a:xfrm>
          <a:prstGeom prst="rect">
            <a:avLst/>
          </a:prstGeom>
          <a:noFill/>
        </p:spPr>
        <p:txBody>
          <a:bodyPr wrap="square" rtlCol="0">
            <a:spAutoFit/>
          </a:bodyPr>
          <a:lstStyle/>
          <a:p>
            <a:r>
              <a:rPr lang="en-GB" sz="2400">
                <a:solidFill>
                  <a:schemeClr val="accent1"/>
                </a:solidFill>
              </a:rPr>
              <a:t>Some details are present.</a:t>
            </a:r>
          </a:p>
        </p:txBody>
      </p:sp>
      <p:pic>
        <p:nvPicPr>
          <p:cNvPr id="11" name="Picture 10" descr="A picture containing tree, flower&#10;&#10;Description automatically generated">
            <a:extLst>
              <a:ext uri="{FF2B5EF4-FFF2-40B4-BE49-F238E27FC236}">
                <a16:creationId xmlns:a16="http://schemas.microsoft.com/office/drawing/2014/main" id="{43586765-653B-4CAD-B6AD-5213E137064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15200" y="5710767"/>
            <a:ext cx="572405" cy="655113"/>
          </a:xfrm>
          <a:prstGeom prst="rect">
            <a:avLst/>
          </a:prstGeom>
        </p:spPr>
      </p:pic>
      <p:sp>
        <p:nvSpPr>
          <p:cNvPr id="12" name="TextBox 11">
            <a:extLst>
              <a:ext uri="{FF2B5EF4-FFF2-40B4-BE49-F238E27FC236}">
                <a16:creationId xmlns:a16="http://schemas.microsoft.com/office/drawing/2014/main" id="{1FCCC827-E68F-4BA4-BDF7-37577542563A}"/>
              </a:ext>
            </a:extLst>
          </p:cNvPr>
          <p:cNvSpPr txBox="1"/>
          <p:nvPr/>
        </p:nvSpPr>
        <p:spPr>
          <a:xfrm>
            <a:off x="6604060" y="5819335"/>
            <a:ext cx="2365524" cy="461665"/>
          </a:xfrm>
          <a:prstGeom prst="rect">
            <a:avLst/>
          </a:prstGeom>
          <a:noFill/>
        </p:spPr>
        <p:txBody>
          <a:bodyPr wrap="square" rtlCol="0">
            <a:spAutoFit/>
          </a:bodyPr>
          <a:lstStyle/>
          <a:p>
            <a:r>
              <a:rPr lang="en-GB" sz="2400">
                <a:solidFill>
                  <a:schemeClr val="accent1"/>
                </a:solidFill>
              </a:rPr>
              <a:t>Missing details?</a:t>
            </a:r>
          </a:p>
        </p:txBody>
      </p:sp>
    </p:spTree>
    <p:extLst>
      <p:ext uri="{BB962C8B-B14F-4D97-AF65-F5344CB8AC3E}">
        <p14:creationId xmlns:p14="http://schemas.microsoft.com/office/powerpoint/2010/main" val="209580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A918-F72E-4E7B-B266-9A31189A9D12}"/>
              </a:ext>
            </a:extLst>
          </p:cNvPr>
          <p:cNvSpPr>
            <a:spLocks noGrp="1"/>
          </p:cNvSpPr>
          <p:nvPr>
            <p:ph type="title"/>
          </p:nvPr>
        </p:nvSpPr>
        <p:spPr>
          <a:xfrm>
            <a:off x="481017" y="136279"/>
            <a:ext cx="11229965" cy="878330"/>
          </a:xfrm>
        </p:spPr>
        <p:txBody>
          <a:bodyPr>
            <a:noAutofit/>
          </a:bodyPr>
          <a:lstStyle/>
          <a:p>
            <a:pPr algn="ctr"/>
            <a:r>
              <a:rPr lang="en-GB" sz="4400"/>
              <a:t>Unnecessary details?</a:t>
            </a:r>
          </a:p>
        </p:txBody>
      </p:sp>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292274" y="890857"/>
            <a:ext cx="11899726" cy="5830864"/>
          </a:xfrm>
        </p:spPr>
        <p:txBody>
          <a:bodyPr>
            <a:normAutofit lnSpcReduction="10000"/>
          </a:bodyPr>
          <a:lstStyle/>
          <a:p>
            <a:pPr marL="0" indent="0">
              <a:buNone/>
            </a:pPr>
            <a:r>
              <a:rPr lang="en-US" sz="3200"/>
              <a:t>	One lovely day, I woke up and dressed for school. I was going on a field trip to the zoo. I ran outside fast as I could while telling Mummy and Daddy goodbye</a:t>
            </a:r>
            <a:r>
              <a:rPr lang="en-US" sz="3200" strike="sngStrike"/>
              <a:t>.</a:t>
            </a:r>
          </a:p>
          <a:p>
            <a:pPr marL="0" indent="0">
              <a:buNone/>
            </a:pPr>
            <a:r>
              <a:rPr lang="en-US" sz="3200"/>
              <a:t>	When I reached to school my friends told me get ready the bus was coming. I said okay. I went to the shop and bought water, juice and food. Soon the bus arrived, and everybody entered the bus and sat.</a:t>
            </a:r>
          </a:p>
          <a:p>
            <a:pPr marL="0" indent="0">
              <a:buNone/>
            </a:pPr>
            <a:r>
              <a:rPr lang="en-US" sz="3200"/>
              <a:t>	 When we reached the zoo, I ran to see the lions, but the teacher told us not to touch. I ask my friend if he wanted to see the lions. We ran and saw a big one and a small one. Afterwards, we saw monkeys eating bananas and playing. Afterwards, we saw beautiful green and blue fishes.</a:t>
            </a:r>
          </a:p>
          <a:p>
            <a:pPr marL="0" indent="0">
              <a:buNone/>
            </a:pPr>
            <a:r>
              <a:rPr lang="en-US" sz="3200"/>
              <a:t>	Finally, it was time to return to school. When I got home, I told my mother and father about it.</a:t>
            </a:r>
          </a:p>
          <a:p>
            <a:endParaRPr lang="en-GB"/>
          </a:p>
        </p:txBody>
      </p:sp>
      <p:sp>
        <p:nvSpPr>
          <p:cNvPr id="5" name="Content Placeholder 2">
            <a:extLst>
              <a:ext uri="{FF2B5EF4-FFF2-40B4-BE49-F238E27FC236}">
                <a16:creationId xmlns:a16="http://schemas.microsoft.com/office/drawing/2014/main" id="{83441F6F-5401-41AD-87F7-C630D8CAF356}"/>
              </a:ext>
            </a:extLst>
          </p:cNvPr>
          <p:cNvSpPr txBox="1">
            <a:spLocks/>
          </p:cNvSpPr>
          <p:nvPr/>
        </p:nvSpPr>
        <p:spPr>
          <a:xfrm>
            <a:off x="292274" y="890857"/>
            <a:ext cx="11899726" cy="58308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t>	</a:t>
            </a:r>
            <a:r>
              <a:rPr lang="en-US" sz="3200" strike="sngStrike"/>
              <a:t>One lovely day, I woke up and dressed for school</a:t>
            </a:r>
            <a:r>
              <a:rPr lang="en-US" sz="3200"/>
              <a:t>.</a:t>
            </a:r>
            <a:r>
              <a:rPr lang="en-US" sz="3200" strike="sngStrike"/>
              <a:t> I </a:t>
            </a:r>
            <a:r>
              <a:rPr lang="en-US" sz="3200"/>
              <a:t>was going on a field trip to the zoo. </a:t>
            </a:r>
            <a:r>
              <a:rPr lang="en-US" sz="3200" strike="sngStrike"/>
              <a:t>I ran outside fast as I could while telling Mummy and Daddy goodbye.</a:t>
            </a:r>
          </a:p>
          <a:p>
            <a:pPr marL="0" indent="0">
              <a:buFont typeface="Arial" panose="020B0604020202020204" pitchFamily="34" charset="0"/>
              <a:buNone/>
            </a:pPr>
            <a:r>
              <a:rPr lang="en-US" sz="3200"/>
              <a:t>	When I reached to school my friends told me get ready the bus was coming. I said okay. I went to the shop and bought water, juice and food. Soon the bus arrived, and everybody entered the bus and sat.</a:t>
            </a:r>
          </a:p>
          <a:p>
            <a:pPr marL="0" indent="0">
              <a:buFont typeface="Arial" panose="020B0604020202020204" pitchFamily="34" charset="0"/>
              <a:buNone/>
            </a:pPr>
            <a:r>
              <a:rPr lang="en-US" sz="3200"/>
              <a:t>	 When we reached the zoo, I ran to see the lions, but the teacher told us not to touch. I ask my friend if he wanted to see the lions. We ran and saw a big one and a small one. Afterwards, we saw monkeys eating bananas and playing. Afterwards, we saw beautiful green and blue fishes.</a:t>
            </a:r>
          </a:p>
          <a:p>
            <a:pPr marL="0" indent="0">
              <a:buFont typeface="Arial" panose="020B0604020202020204" pitchFamily="34" charset="0"/>
              <a:buNone/>
            </a:pPr>
            <a:r>
              <a:rPr lang="en-US" sz="3200"/>
              <a:t>	Finally, it was time to return to school. When I got home, I told my mother and father about it.</a:t>
            </a:r>
          </a:p>
          <a:p>
            <a:endParaRPr lang="en-GB"/>
          </a:p>
        </p:txBody>
      </p:sp>
      <p:sp>
        <p:nvSpPr>
          <p:cNvPr id="6" name="Content Placeholder 2">
            <a:extLst>
              <a:ext uri="{FF2B5EF4-FFF2-40B4-BE49-F238E27FC236}">
                <a16:creationId xmlns:a16="http://schemas.microsoft.com/office/drawing/2014/main" id="{CDD92149-AC70-42C2-A59C-EECB1A456704}"/>
              </a:ext>
            </a:extLst>
          </p:cNvPr>
          <p:cNvSpPr txBox="1">
            <a:spLocks/>
          </p:cNvSpPr>
          <p:nvPr/>
        </p:nvSpPr>
        <p:spPr>
          <a:xfrm>
            <a:off x="292274" y="890857"/>
            <a:ext cx="11899726" cy="58308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t>	</a:t>
            </a:r>
            <a:r>
              <a:rPr lang="en-US" sz="3200" strike="sngStrike"/>
              <a:t>One lovely day, I woke up and dressed for school</a:t>
            </a:r>
            <a:r>
              <a:rPr lang="en-US" sz="3200"/>
              <a:t>.</a:t>
            </a:r>
            <a:r>
              <a:rPr lang="en-US" sz="3200" strike="sngStrike"/>
              <a:t> I </a:t>
            </a:r>
            <a:r>
              <a:rPr lang="en-US" sz="3200"/>
              <a:t>was going on a field trip to the zoo. </a:t>
            </a:r>
            <a:r>
              <a:rPr lang="en-US" sz="3200" strike="sngStrike"/>
              <a:t>I ran outside fast as I could while telling Mummy and Daddy goodbye.</a:t>
            </a:r>
          </a:p>
          <a:p>
            <a:pPr marL="0" indent="0">
              <a:buFont typeface="Arial" panose="020B0604020202020204" pitchFamily="34" charset="0"/>
              <a:buNone/>
            </a:pPr>
            <a:r>
              <a:rPr lang="en-US" sz="3200"/>
              <a:t>	</a:t>
            </a:r>
            <a:r>
              <a:rPr lang="en-US" sz="3200" strike="sngStrike"/>
              <a:t>When I reached to school my friends told me get ready the bus was coming. I said okay. I went to the shop and bought water, juice and food. </a:t>
            </a:r>
            <a:r>
              <a:rPr lang="en-US" sz="3200"/>
              <a:t>Soon the bus arrived, and everybody entered the bus and sat.</a:t>
            </a:r>
          </a:p>
          <a:p>
            <a:pPr marL="0" indent="0">
              <a:buFont typeface="Arial" panose="020B0604020202020204" pitchFamily="34" charset="0"/>
              <a:buNone/>
            </a:pPr>
            <a:r>
              <a:rPr lang="en-US" sz="3200"/>
              <a:t>	 When we reached the zoo, I ran to see the lions, but the teacher told us not to touch. I ask my friend if he wanted to see the lions. We ran and saw a big one and a small one. Afterwards, we saw monkeys eating bananas and playing. Afterwards, we saw beautiful green and blue fishes.</a:t>
            </a:r>
          </a:p>
          <a:p>
            <a:pPr marL="0" indent="0">
              <a:buFont typeface="Arial" panose="020B0604020202020204" pitchFamily="34" charset="0"/>
              <a:buNone/>
            </a:pPr>
            <a:r>
              <a:rPr lang="en-US" sz="3200"/>
              <a:t>	Finally, it was time to return to school. When I got home, I told my mother and father about it.</a:t>
            </a:r>
          </a:p>
          <a:p>
            <a:endParaRPr lang="en-GB"/>
          </a:p>
        </p:txBody>
      </p:sp>
      <p:sp>
        <p:nvSpPr>
          <p:cNvPr id="7" name="Content Placeholder 2">
            <a:extLst>
              <a:ext uri="{FF2B5EF4-FFF2-40B4-BE49-F238E27FC236}">
                <a16:creationId xmlns:a16="http://schemas.microsoft.com/office/drawing/2014/main" id="{2EF5CCD0-8A44-4122-98CE-29FCF0EBB13B}"/>
              </a:ext>
            </a:extLst>
          </p:cNvPr>
          <p:cNvSpPr txBox="1">
            <a:spLocks/>
          </p:cNvSpPr>
          <p:nvPr/>
        </p:nvSpPr>
        <p:spPr>
          <a:xfrm>
            <a:off x="292274" y="890857"/>
            <a:ext cx="11899726" cy="58308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t>	</a:t>
            </a:r>
            <a:r>
              <a:rPr lang="en-US" sz="3200" strike="sngStrike"/>
              <a:t>One lovely day, I woke up and dressed for school</a:t>
            </a:r>
            <a:r>
              <a:rPr lang="en-US" sz="3200"/>
              <a:t>.</a:t>
            </a:r>
            <a:r>
              <a:rPr lang="en-US" sz="3200" strike="sngStrike"/>
              <a:t> I </a:t>
            </a:r>
            <a:r>
              <a:rPr lang="en-US" sz="3200"/>
              <a:t>was going on a field trip to the zoo. </a:t>
            </a:r>
            <a:r>
              <a:rPr lang="en-US" sz="3200" strike="sngStrike"/>
              <a:t>I ran outside fast as I could while telling Mummy and Daddy goodbye.</a:t>
            </a:r>
          </a:p>
          <a:p>
            <a:pPr marL="0" indent="0">
              <a:buFont typeface="Arial" panose="020B0604020202020204" pitchFamily="34" charset="0"/>
              <a:buNone/>
            </a:pPr>
            <a:r>
              <a:rPr lang="en-US" sz="3200"/>
              <a:t>	</a:t>
            </a:r>
            <a:r>
              <a:rPr lang="en-US" sz="3200" strike="sngStrike"/>
              <a:t>When I reached to school my friends told me get ready the bus was coming. I said okay. I went to the shop and bought water, juice and food. </a:t>
            </a:r>
            <a:r>
              <a:rPr lang="en-US" sz="3200"/>
              <a:t>Soon the bus arrived, and everybody entered the bus and sat.</a:t>
            </a:r>
          </a:p>
          <a:p>
            <a:pPr marL="0" indent="0">
              <a:buFont typeface="Arial" panose="020B0604020202020204" pitchFamily="34" charset="0"/>
              <a:buNone/>
            </a:pPr>
            <a:r>
              <a:rPr lang="en-US" sz="3200"/>
              <a:t>	 When we reached the zoo, I ran to see the lions, but the teacher told us not to touch. I ask my friend if he wanted to see the lions. We</a:t>
            </a:r>
            <a:r>
              <a:rPr lang="en-US" sz="3200" strike="sngStrike"/>
              <a:t> </a:t>
            </a:r>
            <a:r>
              <a:rPr lang="en-US" sz="3200"/>
              <a:t>ran and saw a big one and a small one. Afterwards, we saw monkeys eating bananas and playing. Afterwards, we saw </a:t>
            </a:r>
            <a:r>
              <a:rPr lang="en-US" sz="3200" strike="sngStrike"/>
              <a:t>beautiful</a:t>
            </a:r>
            <a:r>
              <a:rPr lang="en-US" sz="3200"/>
              <a:t> green and blue fishes.</a:t>
            </a:r>
          </a:p>
          <a:p>
            <a:pPr marL="0" indent="0">
              <a:buFont typeface="Arial" panose="020B0604020202020204" pitchFamily="34" charset="0"/>
              <a:buNone/>
            </a:pPr>
            <a:r>
              <a:rPr lang="en-US" sz="3200"/>
              <a:t>	Finally, it was time to return to school. </a:t>
            </a:r>
            <a:r>
              <a:rPr lang="en-US" sz="3200" strike="sngStrike"/>
              <a:t>When I got home, I told my mother and father about it.</a:t>
            </a:r>
          </a:p>
          <a:p>
            <a:endParaRPr lang="en-GB"/>
          </a:p>
        </p:txBody>
      </p:sp>
    </p:spTree>
    <p:extLst>
      <p:ext uri="{BB962C8B-B14F-4D97-AF65-F5344CB8AC3E}">
        <p14:creationId xmlns:p14="http://schemas.microsoft.com/office/powerpoint/2010/main" val="33936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413D-7BB0-47F4-90B2-2BF15B950A6A}"/>
              </a:ext>
            </a:extLst>
          </p:cNvPr>
          <p:cNvSpPr>
            <a:spLocks noGrp="1"/>
          </p:cNvSpPr>
          <p:nvPr>
            <p:ph type="title"/>
          </p:nvPr>
        </p:nvSpPr>
        <p:spPr/>
        <p:txBody>
          <a:bodyPr/>
          <a:lstStyle/>
          <a:p>
            <a:r>
              <a:rPr lang="en-GB"/>
              <a:t>Missing details?</a:t>
            </a:r>
          </a:p>
        </p:txBody>
      </p:sp>
      <p:sp>
        <p:nvSpPr>
          <p:cNvPr id="3" name="Content Placeholder 2">
            <a:extLst>
              <a:ext uri="{FF2B5EF4-FFF2-40B4-BE49-F238E27FC236}">
                <a16:creationId xmlns:a16="http://schemas.microsoft.com/office/drawing/2014/main" id="{0D34B099-8389-46E4-91EC-5A36A9FC003D}"/>
              </a:ext>
            </a:extLst>
          </p:cNvPr>
          <p:cNvSpPr>
            <a:spLocks noGrp="1"/>
          </p:cNvSpPr>
          <p:nvPr>
            <p:ph idx="1"/>
          </p:nvPr>
        </p:nvSpPr>
        <p:spPr/>
        <p:txBody>
          <a:bodyPr/>
          <a:lstStyle/>
          <a:p>
            <a:r>
              <a:rPr lang="en-GB"/>
              <a:t>What was the report about? </a:t>
            </a:r>
          </a:p>
          <a:p>
            <a:r>
              <a:rPr lang="en-GB"/>
              <a:t>Where did the visit take place? </a:t>
            </a:r>
          </a:p>
          <a:p>
            <a:r>
              <a:rPr lang="en-GB"/>
              <a:t>When did the field trip take place?</a:t>
            </a:r>
          </a:p>
          <a:p>
            <a:r>
              <a:rPr lang="en-GB"/>
              <a:t>Who went on the field trip?</a:t>
            </a:r>
          </a:p>
          <a:p>
            <a:r>
              <a:rPr lang="en-GB"/>
              <a:t>What was seen during the field trip? (in order)</a:t>
            </a:r>
          </a:p>
          <a:p>
            <a:r>
              <a:rPr lang="en-GB"/>
              <a:t>How did the field trip end?</a:t>
            </a:r>
          </a:p>
          <a:p>
            <a:endParaRPr lang="en-GB"/>
          </a:p>
        </p:txBody>
      </p:sp>
      <p:sp>
        <p:nvSpPr>
          <p:cNvPr id="4" name="TextBox 3">
            <a:extLst>
              <a:ext uri="{FF2B5EF4-FFF2-40B4-BE49-F238E27FC236}">
                <a16:creationId xmlns:a16="http://schemas.microsoft.com/office/drawing/2014/main" id="{A75A0D3A-98B5-4231-88C1-193373073F63}"/>
              </a:ext>
            </a:extLst>
          </p:cNvPr>
          <p:cNvSpPr txBox="1"/>
          <p:nvPr/>
        </p:nvSpPr>
        <p:spPr>
          <a:xfrm>
            <a:off x="5511453" y="1825625"/>
            <a:ext cx="3231714" cy="461665"/>
          </a:xfrm>
          <a:prstGeom prst="rect">
            <a:avLst/>
          </a:prstGeom>
          <a:noFill/>
        </p:spPr>
        <p:txBody>
          <a:bodyPr wrap="square" rtlCol="0">
            <a:spAutoFit/>
          </a:bodyPr>
          <a:lstStyle/>
          <a:p>
            <a:r>
              <a:rPr lang="en-GB" sz="2400">
                <a:solidFill>
                  <a:schemeClr val="accent1"/>
                </a:solidFill>
              </a:rPr>
              <a:t>A visit to the zoo</a:t>
            </a:r>
          </a:p>
        </p:txBody>
      </p:sp>
      <p:sp>
        <p:nvSpPr>
          <p:cNvPr id="6" name="TextBox 5">
            <a:extLst>
              <a:ext uri="{FF2B5EF4-FFF2-40B4-BE49-F238E27FC236}">
                <a16:creationId xmlns:a16="http://schemas.microsoft.com/office/drawing/2014/main" id="{5A866E4E-69EC-4BFB-BCA9-24DBD6D7E7DE}"/>
              </a:ext>
            </a:extLst>
          </p:cNvPr>
          <p:cNvSpPr txBox="1"/>
          <p:nvPr/>
        </p:nvSpPr>
        <p:spPr>
          <a:xfrm>
            <a:off x="5626274" y="2339583"/>
            <a:ext cx="4557385" cy="461665"/>
          </a:xfrm>
          <a:prstGeom prst="rect">
            <a:avLst/>
          </a:prstGeom>
          <a:noFill/>
        </p:spPr>
        <p:txBody>
          <a:bodyPr wrap="square" rtlCol="0">
            <a:spAutoFit/>
          </a:bodyPr>
          <a:lstStyle/>
          <a:p>
            <a:r>
              <a:rPr lang="en-GB" sz="2400">
                <a:solidFill>
                  <a:srgbClr val="FF0000"/>
                </a:solidFill>
              </a:rPr>
              <a:t>Name of the zoo not given</a:t>
            </a:r>
          </a:p>
        </p:txBody>
      </p:sp>
      <p:sp>
        <p:nvSpPr>
          <p:cNvPr id="7" name="TextBox 6">
            <a:extLst>
              <a:ext uri="{FF2B5EF4-FFF2-40B4-BE49-F238E27FC236}">
                <a16:creationId xmlns:a16="http://schemas.microsoft.com/office/drawing/2014/main" id="{F151AB72-2761-438D-9EA2-CD9E3062D77E}"/>
              </a:ext>
            </a:extLst>
          </p:cNvPr>
          <p:cNvSpPr txBox="1"/>
          <p:nvPr/>
        </p:nvSpPr>
        <p:spPr>
          <a:xfrm>
            <a:off x="6096000" y="2801248"/>
            <a:ext cx="4557385" cy="461665"/>
          </a:xfrm>
          <a:prstGeom prst="rect">
            <a:avLst/>
          </a:prstGeom>
          <a:noFill/>
        </p:spPr>
        <p:txBody>
          <a:bodyPr wrap="square" rtlCol="0">
            <a:spAutoFit/>
          </a:bodyPr>
          <a:lstStyle/>
          <a:p>
            <a:r>
              <a:rPr lang="en-GB" sz="2400">
                <a:solidFill>
                  <a:srgbClr val="FF0000"/>
                </a:solidFill>
              </a:rPr>
              <a:t>No date given, no time given</a:t>
            </a:r>
          </a:p>
        </p:txBody>
      </p:sp>
      <p:sp>
        <p:nvSpPr>
          <p:cNvPr id="8" name="TextBox 7">
            <a:extLst>
              <a:ext uri="{FF2B5EF4-FFF2-40B4-BE49-F238E27FC236}">
                <a16:creationId xmlns:a16="http://schemas.microsoft.com/office/drawing/2014/main" id="{29A1D21B-C1CA-43B3-8F79-7C43F7227597}"/>
              </a:ext>
            </a:extLst>
          </p:cNvPr>
          <p:cNvSpPr txBox="1"/>
          <p:nvPr/>
        </p:nvSpPr>
        <p:spPr>
          <a:xfrm>
            <a:off x="5127320" y="3179589"/>
            <a:ext cx="7064680" cy="830997"/>
          </a:xfrm>
          <a:prstGeom prst="rect">
            <a:avLst/>
          </a:prstGeom>
          <a:noFill/>
        </p:spPr>
        <p:txBody>
          <a:bodyPr wrap="square" rtlCol="0">
            <a:spAutoFit/>
          </a:bodyPr>
          <a:lstStyle/>
          <a:p>
            <a:r>
              <a:rPr lang="en-GB" sz="2400">
                <a:solidFill>
                  <a:srgbClr val="FF0000"/>
                </a:solidFill>
              </a:rPr>
              <a:t>Class wasn’t given, name of accompanying teacher was not given</a:t>
            </a:r>
          </a:p>
        </p:txBody>
      </p:sp>
      <p:sp>
        <p:nvSpPr>
          <p:cNvPr id="9" name="TextBox 8">
            <a:extLst>
              <a:ext uri="{FF2B5EF4-FFF2-40B4-BE49-F238E27FC236}">
                <a16:creationId xmlns:a16="http://schemas.microsoft.com/office/drawing/2014/main" id="{0C3C6B53-38D6-4A70-A4A1-27AA88070064}"/>
              </a:ext>
            </a:extLst>
          </p:cNvPr>
          <p:cNvSpPr txBox="1"/>
          <p:nvPr/>
        </p:nvSpPr>
        <p:spPr>
          <a:xfrm>
            <a:off x="7800463" y="3862438"/>
            <a:ext cx="4557385" cy="461665"/>
          </a:xfrm>
          <a:prstGeom prst="rect">
            <a:avLst/>
          </a:prstGeom>
          <a:noFill/>
        </p:spPr>
        <p:txBody>
          <a:bodyPr wrap="square" rtlCol="0">
            <a:spAutoFit/>
          </a:bodyPr>
          <a:lstStyle/>
          <a:p>
            <a:r>
              <a:rPr lang="en-GB" sz="2400">
                <a:solidFill>
                  <a:schemeClr val="accent1"/>
                </a:solidFill>
              </a:rPr>
              <a:t>Lions, monkeys and fish</a:t>
            </a:r>
          </a:p>
        </p:txBody>
      </p:sp>
      <p:sp>
        <p:nvSpPr>
          <p:cNvPr id="10" name="TextBox 9">
            <a:extLst>
              <a:ext uri="{FF2B5EF4-FFF2-40B4-BE49-F238E27FC236}">
                <a16:creationId xmlns:a16="http://schemas.microsoft.com/office/drawing/2014/main" id="{571EFC64-D156-4570-AF54-65A6D84CB9E2}"/>
              </a:ext>
            </a:extLst>
          </p:cNvPr>
          <p:cNvSpPr txBox="1"/>
          <p:nvPr/>
        </p:nvSpPr>
        <p:spPr>
          <a:xfrm>
            <a:off x="5071998" y="4342726"/>
            <a:ext cx="4557385" cy="461665"/>
          </a:xfrm>
          <a:prstGeom prst="rect">
            <a:avLst/>
          </a:prstGeom>
          <a:noFill/>
        </p:spPr>
        <p:txBody>
          <a:bodyPr wrap="square" rtlCol="0">
            <a:spAutoFit/>
          </a:bodyPr>
          <a:lstStyle/>
          <a:p>
            <a:r>
              <a:rPr lang="en-GB" sz="2400">
                <a:solidFill>
                  <a:srgbClr val="FF0000"/>
                </a:solidFill>
              </a:rPr>
              <a:t>Unclear</a:t>
            </a:r>
          </a:p>
        </p:txBody>
      </p:sp>
    </p:spTree>
    <p:extLst>
      <p:ext uri="{BB962C8B-B14F-4D97-AF65-F5344CB8AC3E}">
        <p14:creationId xmlns:p14="http://schemas.microsoft.com/office/powerpoint/2010/main" val="39329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66E92A-244A-4B4E-9185-5480612B6A01}"/>
              </a:ext>
            </a:extLst>
          </p:cNvPr>
          <p:cNvSpPr>
            <a:spLocks noGrp="1"/>
          </p:cNvSpPr>
          <p:nvPr>
            <p:ph type="title"/>
          </p:nvPr>
        </p:nvSpPr>
        <p:spPr/>
        <p:txBody>
          <a:bodyPr/>
          <a:lstStyle/>
          <a:p>
            <a:pPr algn="ctr"/>
            <a:r>
              <a:rPr lang="en-GB"/>
              <a:t>Examine the introduction. What can we keep?</a:t>
            </a:r>
          </a:p>
        </p:txBody>
      </p:sp>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1577235" y="1690688"/>
            <a:ext cx="7666973" cy="4351338"/>
          </a:xfrm>
        </p:spPr>
        <p:txBody>
          <a:bodyPr>
            <a:normAutofit fontScale="85000" lnSpcReduction="20000"/>
          </a:bodyPr>
          <a:lstStyle/>
          <a:p>
            <a:pPr marL="0" indent="0">
              <a:buNone/>
            </a:pPr>
            <a:r>
              <a:rPr lang="en-US" sz="3200"/>
              <a:t>	</a:t>
            </a:r>
          </a:p>
          <a:p>
            <a:pPr marL="0" indent="0">
              <a:lnSpc>
                <a:spcPct val="200000"/>
              </a:lnSpc>
              <a:buNone/>
            </a:pPr>
            <a:r>
              <a:rPr lang="en-US" sz="3200"/>
              <a:t>	One lovely day, I woke up and dressed for school. I was going on a field trip to the zoo. I ran outside fast as I could while telling Mummy and Daddy goodbye.</a:t>
            </a:r>
          </a:p>
          <a:p>
            <a:pPr marL="0" indent="0">
              <a:lnSpc>
                <a:spcPct val="200000"/>
              </a:lnSpc>
              <a:buNone/>
            </a:pPr>
            <a:r>
              <a:rPr lang="en-US" sz="3200"/>
              <a:t>	</a:t>
            </a:r>
            <a:endParaRPr lang="en-GB"/>
          </a:p>
        </p:txBody>
      </p:sp>
      <p:sp>
        <p:nvSpPr>
          <p:cNvPr id="9" name="Content Placeholder 2">
            <a:extLst>
              <a:ext uri="{FF2B5EF4-FFF2-40B4-BE49-F238E27FC236}">
                <a16:creationId xmlns:a16="http://schemas.microsoft.com/office/drawing/2014/main" id="{B6635767-94A5-48C6-AD25-0C53E1E1660F}"/>
              </a:ext>
            </a:extLst>
          </p:cNvPr>
          <p:cNvSpPr txBox="1">
            <a:spLocks/>
          </p:cNvSpPr>
          <p:nvPr/>
        </p:nvSpPr>
        <p:spPr>
          <a:xfrm>
            <a:off x="1577234" y="1690688"/>
            <a:ext cx="7666973"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t>	</a:t>
            </a:r>
          </a:p>
          <a:p>
            <a:pPr marL="0" indent="0">
              <a:lnSpc>
                <a:spcPct val="200000"/>
              </a:lnSpc>
              <a:buFont typeface="Arial" panose="020B0604020202020204" pitchFamily="34" charset="0"/>
              <a:buNone/>
            </a:pPr>
            <a:r>
              <a:rPr lang="en-US" sz="3200"/>
              <a:t>	</a:t>
            </a:r>
            <a:r>
              <a:rPr lang="en-US" sz="3200" strike="sngStrike"/>
              <a:t>One lovely day, I woke up and dressed for school.</a:t>
            </a:r>
            <a:r>
              <a:rPr lang="en-US" sz="3200"/>
              <a:t> </a:t>
            </a:r>
            <a:r>
              <a:rPr lang="en-US" sz="3200" strike="sngStrike"/>
              <a:t>I was going on a </a:t>
            </a:r>
            <a:r>
              <a:rPr lang="en-US" sz="3200"/>
              <a:t>field trip to the zoo</a:t>
            </a:r>
            <a:r>
              <a:rPr lang="en-US" sz="3200" strike="sngStrike"/>
              <a:t>. </a:t>
            </a:r>
            <a:r>
              <a:rPr lang="en-US" sz="3200"/>
              <a:t>I</a:t>
            </a:r>
            <a:r>
              <a:rPr lang="en-US" sz="3200" strike="sngStrike"/>
              <a:t> ran outside fast as I could while telling Mummy and Daddy goodbye.</a:t>
            </a:r>
          </a:p>
          <a:p>
            <a:pPr marL="0" indent="0">
              <a:lnSpc>
                <a:spcPct val="200000"/>
              </a:lnSpc>
              <a:buFont typeface="Arial" panose="020B0604020202020204" pitchFamily="34" charset="0"/>
              <a:buNone/>
            </a:pPr>
            <a:r>
              <a:rPr lang="en-US" sz="3200"/>
              <a:t>	</a:t>
            </a:r>
            <a:endParaRPr lang="en-GB"/>
          </a:p>
        </p:txBody>
      </p:sp>
      <p:sp>
        <p:nvSpPr>
          <p:cNvPr id="2" name="TextBox 1">
            <a:extLst>
              <a:ext uri="{FF2B5EF4-FFF2-40B4-BE49-F238E27FC236}">
                <a16:creationId xmlns:a16="http://schemas.microsoft.com/office/drawing/2014/main" id="{221118E4-05EE-4C49-A3F6-FCCE6E87155C}"/>
              </a:ext>
            </a:extLst>
          </p:cNvPr>
          <p:cNvSpPr txBox="1"/>
          <p:nvPr/>
        </p:nvSpPr>
        <p:spPr>
          <a:xfrm>
            <a:off x="4784809" y="1995993"/>
            <a:ext cx="3980367" cy="461665"/>
          </a:xfrm>
          <a:prstGeom prst="rect">
            <a:avLst/>
          </a:prstGeom>
          <a:noFill/>
        </p:spPr>
        <p:txBody>
          <a:bodyPr wrap="square" rtlCol="0">
            <a:spAutoFit/>
          </a:bodyPr>
          <a:lstStyle/>
          <a:p>
            <a:r>
              <a:rPr lang="en-GB" sz="2400">
                <a:solidFill>
                  <a:srgbClr val="FF0000"/>
                </a:solidFill>
              </a:rPr>
              <a:t>Who went on the field trip?</a:t>
            </a:r>
          </a:p>
        </p:txBody>
      </p:sp>
      <p:sp>
        <p:nvSpPr>
          <p:cNvPr id="6" name="TextBox 5">
            <a:extLst>
              <a:ext uri="{FF2B5EF4-FFF2-40B4-BE49-F238E27FC236}">
                <a16:creationId xmlns:a16="http://schemas.microsoft.com/office/drawing/2014/main" id="{897724F8-089B-4318-87BF-8D5E6160E97C}"/>
              </a:ext>
            </a:extLst>
          </p:cNvPr>
          <p:cNvSpPr txBox="1"/>
          <p:nvPr/>
        </p:nvSpPr>
        <p:spPr>
          <a:xfrm>
            <a:off x="5170688" y="2801510"/>
            <a:ext cx="1201783" cy="461665"/>
          </a:xfrm>
          <a:prstGeom prst="rect">
            <a:avLst/>
          </a:prstGeom>
          <a:noFill/>
        </p:spPr>
        <p:txBody>
          <a:bodyPr wrap="square" rtlCol="0">
            <a:spAutoFit/>
          </a:bodyPr>
          <a:lstStyle/>
          <a:p>
            <a:r>
              <a:rPr lang="en-GB" sz="2400" dirty="0">
                <a:solidFill>
                  <a:srgbClr val="0070C0"/>
                </a:solidFill>
              </a:rPr>
              <a:t>What</a:t>
            </a:r>
          </a:p>
        </p:txBody>
      </p:sp>
      <p:sp>
        <p:nvSpPr>
          <p:cNvPr id="7" name="TextBox 6">
            <a:extLst>
              <a:ext uri="{FF2B5EF4-FFF2-40B4-BE49-F238E27FC236}">
                <a16:creationId xmlns:a16="http://schemas.microsoft.com/office/drawing/2014/main" id="{3BD764C0-2282-4DC9-B321-29E23F74F1A1}"/>
              </a:ext>
            </a:extLst>
          </p:cNvPr>
          <p:cNvSpPr txBox="1"/>
          <p:nvPr/>
        </p:nvSpPr>
        <p:spPr>
          <a:xfrm>
            <a:off x="6774992" y="2807569"/>
            <a:ext cx="3133985" cy="461665"/>
          </a:xfrm>
          <a:prstGeom prst="rect">
            <a:avLst/>
          </a:prstGeom>
          <a:noFill/>
        </p:spPr>
        <p:txBody>
          <a:bodyPr wrap="square" rtlCol="0">
            <a:spAutoFit/>
          </a:bodyPr>
          <a:lstStyle/>
          <a:p>
            <a:r>
              <a:rPr lang="en-GB" sz="2400" dirty="0">
                <a:solidFill>
                  <a:srgbClr val="0070C0"/>
                </a:solidFill>
              </a:rPr>
              <a:t>Name of zoo? Address?</a:t>
            </a:r>
          </a:p>
        </p:txBody>
      </p:sp>
      <p:sp>
        <p:nvSpPr>
          <p:cNvPr id="10" name="TextBox 9">
            <a:extLst>
              <a:ext uri="{FF2B5EF4-FFF2-40B4-BE49-F238E27FC236}">
                <a16:creationId xmlns:a16="http://schemas.microsoft.com/office/drawing/2014/main" id="{55CD0938-FD7D-40B2-90C9-F9F55598EE10}"/>
              </a:ext>
            </a:extLst>
          </p:cNvPr>
          <p:cNvSpPr txBox="1"/>
          <p:nvPr/>
        </p:nvSpPr>
        <p:spPr>
          <a:xfrm>
            <a:off x="2675217" y="2007220"/>
            <a:ext cx="1201783" cy="461665"/>
          </a:xfrm>
          <a:prstGeom prst="rect">
            <a:avLst/>
          </a:prstGeom>
          <a:noFill/>
        </p:spPr>
        <p:txBody>
          <a:bodyPr wrap="square" rtlCol="0">
            <a:spAutoFit/>
          </a:bodyPr>
          <a:lstStyle/>
          <a:p>
            <a:r>
              <a:rPr lang="en-GB" sz="2400">
                <a:solidFill>
                  <a:srgbClr val="FF0000"/>
                </a:solidFill>
              </a:rPr>
              <a:t>Date?</a:t>
            </a:r>
          </a:p>
        </p:txBody>
      </p:sp>
    </p:spTree>
    <p:extLst>
      <p:ext uri="{BB962C8B-B14F-4D97-AF65-F5344CB8AC3E}">
        <p14:creationId xmlns:p14="http://schemas.microsoft.com/office/powerpoint/2010/main" val="166133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AD2E-3A4B-4F90-BE8A-3599DAA222D8}"/>
              </a:ext>
            </a:extLst>
          </p:cNvPr>
          <p:cNvSpPr>
            <a:spLocks noGrp="1"/>
          </p:cNvSpPr>
          <p:nvPr>
            <p:ph type="title"/>
          </p:nvPr>
        </p:nvSpPr>
        <p:spPr/>
        <p:txBody>
          <a:bodyPr/>
          <a:lstStyle/>
          <a:p>
            <a:r>
              <a:rPr lang="en-GB"/>
              <a:t>Introduction</a:t>
            </a:r>
          </a:p>
        </p:txBody>
      </p:sp>
      <p:sp>
        <p:nvSpPr>
          <p:cNvPr id="3" name="Content Placeholder 2">
            <a:extLst>
              <a:ext uri="{FF2B5EF4-FFF2-40B4-BE49-F238E27FC236}">
                <a16:creationId xmlns:a16="http://schemas.microsoft.com/office/drawing/2014/main" id="{7490EB06-D68E-4C6C-8242-40018A4C784E}"/>
              </a:ext>
            </a:extLst>
          </p:cNvPr>
          <p:cNvSpPr>
            <a:spLocks noGrp="1"/>
          </p:cNvSpPr>
          <p:nvPr>
            <p:ph idx="1"/>
          </p:nvPr>
        </p:nvSpPr>
        <p:spPr/>
        <p:txBody>
          <a:bodyPr/>
          <a:lstStyle/>
          <a:p>
            <a:pPr marL="0" indent="0">
              <a:buNone/>
            </a:pPr>
            <a:r>
              <a:rPr lang="en-US" b="1" dirty="0"/>
              <a:t>ONE PARAGRAPH</a:t>
            </a:r>
            <a:r>
              <a:rPr lang="en-US" dirty="0"/>
              <a:t>: Summary of 4 W’s</a:t>
            </a:r>
          </a:p>
          <a:p>
            <a:pPr marL="0" indent="0">
              <a:buNone/>
            </a:pPr>
            <a:endParaRPr lang="en-US" b="1" dirty="0"/>
          </a:p>
          <a:p>
            <a:r>
              <a:rPr lang="en-US" b="1" dirty="0"/>
              <a:t>What</a:t>
            </a:r>
            <a:r>
              <a:rPr lang="en-US" dirty="0"/>
              <a:t> happened</a:t>
            </a:r>
          </a:p>
          <a:p>
            <a:r>
              <a:rPr lang="en-US" dirty="0"/>
              <a:t>Involving </a:t>
            </a:r>
            <a:r>
              <a:rPr lang="en-US" b="1" dirty="0"/>
              <a:t>whom </a:t>
            </a:r>
            <a:r>
              <a:rPr lang="en-US" dirty="0"/>
              <a:t>(the people involved)</a:t>
            </a:r>
          </a:p>
          <a:p>
            <a:r>
              <a:rPr lang="en-US" b="1" dirty="0"/>
              <a:t>Where</a:t>
            </a:r>
            <a:r>
              <a:rPr lang="en-US" dirty="0"/>
              <a:t> (location)</a:t>
            </a:r>
          </a:p>
          <a:p>
            <a:r>
              <a:rPr lang="en-US" b="1" dirty="0"/>
              <a:t>When </a:t>
            </a:r>
            <a:r>
              <a:rPr lang="en-US" dirty="0"/>
              <a:t>(date and time)</a:t>
            </a:r>
          </a:p>
          <a:p>
            <a:endParaRPr lang="en-GB" dirty="0"/>
          </a:p>
        </p:txBody>
      </p:sp>
    </p:spTree>
    <p:extLst>
      <p:ext uri="{BB962C8B-B14F-4D97-AF65-F5344CB8AC3E}">
        <p14:creationId xmlns:p14="http://schemas.microsoft.com/office/powerpoint/2010/main" val="882407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62BBA-5A79-44EE-8DD9-5BE25E331174}"/>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descr="A screenshot of a cell phone&#10;&#10;Description automatically generated">
            <a:extLst>
              <a:ext uri="{FF2B5EF4-FFF2-40B4-BE49-F238E27FC236}">
                <a16:creationId xmlns:a16="http://schemas.microsoft.com/office/drawing/2014/main" id="{AA320563-27FE-471E-8649-5AF7A2ACCF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910" y="0"/>
            <a:ext cx="10305649" cy="6920147"/>
          </a:xfrm>
        </p:spPr>
      </p:pic>
    </p:spTree>
    <p:extLst>
      <p:ext uri="{BB962C8B-B14F-4D97-AF65-F5344CB8AC3E}">
        <p14:creationId xmlns:p14="http://schemas.microsoft.com/office/powerpoint/2010/main" val="858178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62BBA-5A79-44EE-8DD9-5BE25E331174}"/>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descr="A screenshot of a cell phone&#10;&#10;Description automatically generated">
            <a:extLst>
              <a:ext uri="{FF2B5EF4-FFF2-40B4-BE49-F238E27FC236}">
                <a16:creationId xmlns:a16="http://schemas.microsoft.com/office/drawing/2014/main" id="{AA320563-27FE-471E-8649-5AF7A2ACCF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910" y="0"/>
            <a:ext cx="10305649" cy="6920147"/>
          </a:xfrm>
        </p:spPr>
      </p:pic>
      <p:sp>
        <p:nvSpPr>
          <p:cNvPr id="4" name="TextBox 3">
            <a:extLst>
              <a:ext uri="{FF2B5EF4-FFF2-40B4-BE49-F238E27FC236}">
                <a16:creationId xmlns:a16="http://schemas.microsoft.com/office/drawing/2014/main" id="{16C03D53-7C8B-462D-85EB-9FF8A09824E2}"/>
              </a:ext>
            </a:extLst>
          </p:cNvPr>
          <p:cNvSpPr txBox="1"/>
          <p:nvPr/>
        </p:nvSpPr>
        <p:spPr>
          <a:xfrm>
            <a:off x="2705621" y="610550"/>
            <a:ext cx="29185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Friday</a:t>
            </a:r>
          </a:p>
        </p:txBody>
      </p:sp>
      <p:sp>
        <p:nvSpPr>
          <p:cNvPr id="6" name="TextBox 5">
            <a:extLst>
              <a:ext uri="{FF2B5EF4-FFF2-40B4-BE49-F238E27FC236}">
                <a16:creationId xmlns:a16="http://schemas.microsoft.com/office/drawing/2014/main" id="{10DE25E3-BADD-4633-B85E-7B04C13E10C9}"/>
              </a:ext>
            </a:extLst>
          </p:cNvPr>
          <p:cNvSpPr txBox="1"/>
          <p:nvPr/>
        </p:nvSpPr>
        <p:spPr>
          <a:xfrm>
            <a:off x="5814614" y="580475"/>
            <a:ext cx="29185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a:solidFill>
                  <a:srgbClr val="0070C0"/>
                </a:solidFill>
                <a:latin typeface="Arial" panose="020B0604020202020204" pitchFamily="34" charset="0"/>
                <a:cs typeface="Arial" panose="020B0604020202020204" pitchFamily="34" charset="0"/>
              </a:rPr>
              <a:t>7th </a:t>
            </a: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04D0373-81E8-40E4-B5A3-084A4BB161DF}"/>
              </a:ext>
            </a:extLst>
          </p:cNvPr>
          <p:cNvSpPr txBox="1"/>
          <p:nvPr/>
        </p:nvSpPr>
        <p:spPr>
          <a:xfrm>
            <a:off x="8329806" y="533334"/>
            <a:ext cx="29185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February</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6433336-6AF8-4CDF-8FD6-15FA06AD85CB}"/>
              </a:ext>
            </a:extLst>
          </p:cNvPr>
          <p:cNvSpPr txBox="1"/>
          <p:nvPr/>
        </p:nvSpPr>
        <p:spPr>
          <a:xfrm>
            <a:off x="1793309" y="1451932"/>
            <a:ext cx="29185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2020</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0C35EB0-13E2-4509-9BC4-035F4950C50D}"/>
              </a:ext>
            </a:extLst>
          </p:cNvPr>
          <p:cNvSpPr txBox="1"/>
          <p:nvPr/>
        </p:nvSpPr>
        <p:spPr>
          <a:xfrm>
            <a:off x="5749989" y="1451932"/>
            <a:ext cx="17301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Five </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173DD53-3745-4128-8B21-CB6CCFCCC41B}"/>
              </a:ext>
            </a:extLst>
          </p:cNvPr>
          <p:cNvSpPr txBox="1"/>
          <p:nvPr/>
        </p:nvSpPr>
        <p:spPr>
          <a:xfrm>
            <a:off x="8733178" y="1451932"/>
            <a:ext cx="29185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Central Primary</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0D5E8EAB-0CF7-4D8F-9AA5-571CCE3F7F8D}"/>
              </a:ext>
            </a:extLst>
          </p:cNvPr>
          <p:cNvSpPr txBox="1"/>
          <p:nvPr/>
        </p:nvSpPr>
        <p:spPr>
          <a:xfrm>
            <a:off x="2542783" y="2396796"/>
            <a:ext cx="29185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School</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229D21F-466D-4077-85B6-235E98451812}"/>
              </a:ext>
            </a:extLst>
          </p:cNvPr>
          <p:cNvSpPr txBox="1"/>
          <p:nvPr/>
        </p:nvSpPr>
        <p:spPr>
          <a:xfrm>
            <a:off x="8029634" y="2396795"/>
            <a:ext cx="36221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a:solidFill>
                  <a:srgbClr val="0070C0"/>
                </a:solidFill>
                <a:latin typeface="Arial" panose="020B0604020202020204" pitchFamily="34" charset="0"/>
                <a:cs typeface="Arial" panose="020B0604020202020204" pitchFamily="34" charset="0"/>
              </a:rPr>
              <a:t>t</a:t>
            </a: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he Emperor Valley Zoo, </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374CD979-516C-45E8-8C26-9ECAAF3B11C5}"/>
              </a:ext>
            </a:extLst>
          </p:cNvPr>
          <p:cNvSpPr txBox="1"/>
          <p:nvPr/>
        </p:nvSpPr>
        <p:spPr>
          <a:xfrm>
            <a:off x="2226102" y="3313584"/>
            <a:ext cx="55426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Zoo Road, Port of Spain</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59E6B54-97C6-41A9-81FC-5ACBB85DBE6D}"/>
              </a:ext>
            </a:extLst>
          </p:cNvPr>
          <p:cNvSpPr txBox="1"/>
          <p:nvPr/>
        </p:nvSpPr>
        <p:spPr>
          <a:xfrm>
            <a:off x="3605282" y="4154966"/>
            <a:ext cx="30097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Mr. Marvin Lee</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29D96258-CF99-4029-A65B-2112A345AF43}"/>
              </a:ext>
            </a:extLst>
          </p:cNvPr>
          <p:cNvSpPr txBox="1"/>
          <p:nvPr/>
        </p:nvSpPr>
        <p:spPr>
          <a:xfrm>
            <a:off x="2526081" y="5227181"/>
            <a:ext cx="2918564" cy="461665"/>
          </a:xfrm>
          <a:prstGeom prst="rect">
            <a:avLst/>
          </a:prstGeom>
          <a:noFill/>
        </p:spPr>
        <p:txBody>
          <a:bodyPr wrap="square" rtlCol="0">
            <a:spAutoFit/>
          </a:bodyPr>
          <a:lstStyle/>
          <a:p>
            <a:r>
              <a:rPr lang="en-GB" sz="2400">
                <a:solidFill>
                  <a:srgbClr val="0070C0"/>
                </a:solidFill>
                <a:latin typeface="Arial" panose="020B0604020202020204" pitchFamily="34" charset="0"/>
                <a:cs typeface="Arial" panose="020B0604020202020204" pitchFamily="34" charset="0"/>
              </a:rPr>
              <a:t>8:30 a.m.</a:t>
            </a:r>
            <a:endParaRPr lang="en-GB">
              <a:solidFill>
                <a:srgbClr val="0070C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5A22BAF-3F53-43E2-955B-4FCE97B81B55}"/>
              </a:ext>
            </a:extLst>
          </p:cNvPr>
          <p:cNvSpPr txBox="1"/>
          <p:nvPr/>
        </p:nvSpPr>
        <p:spPr>
          <a:xfrm>
            <a:off x="2078868" y="6068563"/>
            <a:ext cx="29185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2:30 pm</a:t>
            </a:r>
            <a:endParaRPr kumimoji="0" lang="en-GB" sz="1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02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FDDE-C28F-4596-985E-B7F091511CD6}"/>
              </a:ext>
            </a:extLst>
          </p:cNvPr>
          <p:cNvSpPr>
            <a:spLocks noGrp="1"/>
          </p:cNvSpPr>
          <p:nvPr>
            <p:ph type="title"/>
          </p:nvPr>
        </p:nvSpPr>
        <p:spPr/>
        <p:txBody>
          <a:bodyPr/>
          <a:lstStyle/>
          <a:p>
            <a:pPr algn="ctr"/>
            <a:r>
              <a:rPr lang="en-GB"/>
              <a:t>Do not mix!</a:t>
            </a:r>
          </a:p>
        </p:txBody>
      </p:sp>
      <p:sp>
        <p:nvSpPr>
          <p:cNvPr id="4" name="Oval 3">
            <a:extLst>
              <a:ext uri="{FF2B5EF4-FFF2-40B4-BE49-F238E27FC236}">
                <a16:creationId xmlns:a16="http://schemas.microsoft.com/office/drawing/2014/main" id="{4BB29367-FFF4-4848-B0D7-920B2B1C77C4}"/>
              </a:ext>
            </a:extLst>
          </p:cNvPr>
          <p:cNvSpPr/>
          <p:nvPr/>
        </p:nvSpPr>
        <p:spPr>
          <a:xfrm>
            <a:off x="2631508" y="1528622"/>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Report</a:t>
            </a:r>
          </a:p>
        </p:txBody>
      </p:sp>
      <p:sp>
        <p:nvSpPr>
          <p:cNvPr id="5" name="Oval 4">
            <a:extLst>
              <a:ext uri="{FF2B5EF4-FFF2-40B4-BE49-F238E27FC236}">
                <a16:creationId xmlns:a16="http://schemas.microsoft.com/office/drawing/2014/main" id="{29A981BC-412A-4F89-912D-0B396B993714}"/>
              </a:ext>
            </a:extLst>
          </p:cNvPr>
          <p:cNvSpPr/>
          <p:nvPr/>
        </p:nvSpPr>
        <p:spPr>
          <a:xfrm>
            <a:off x="2631508" y="1528622"/>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Story</a:t>
            </a:r>
          </a:p>
        </p:txBody>
      </p:sp>
    </p:spTree>
    <p:extLst>
      <p:ext uri="{BB962C8B-B14F-4D97-AF65-F5344CB8AC3E}">
        <p14:creationId xmlns:p14="http://schemas.microsoft.com/office/powerpoint/2010/main" val="250505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FB93-F899-4C28-95D1-B01E824CB90B}"/>
              </a:ext>
            </a:extLst>
          </p:cNvPr>
          <p:cNvSpPr>
            <a:spLocks noGrp="1"/>
          </p:cNvSpPr>
          <p:nvPr>
            <p:ph type="title"/>
          </p:nvPr>
        </p:nvSpPr>
        <p:spPr>
          <a:xfrm>
            <a:off x="695739" y="65339"/>
            <a:ext cx="10058400" cy="732355"/>
          </a:xfrm>
        </p:spPr>
        <p:txBody>
          <a:bodyPr>
            <a:normAutofit/>
          </a:bodyPr>
          <a:lstStyle/>
          <a:p>
            <a:pPr algn="ctr"/>
            <a:r>
              <a:rPr lang="en-GB" sz="3600" b="1"/>
              <a:t>English Language Arts Writing in the SEA</a:t>
            </a:r>
          </a:p>
        </p:txBody>
      </p:sp>
      <p:pic>
        <p:nvPicPr>
          <p:cNvPr id="11" name="Content Placeholder 10" descr="A picture containing drawing&#10;&#10;Description automatically generated">
            <a:extLst>
              <a:ext uri="{FF2B5EF4-FFF2-40B4-BE49-F238E27FC236}">
                <a16:creationId xmlns:a16="http://schemas.microsoft.com/office/drawing/2014/main" id="{9EA0242D-17A3-457A-B7E3-6CD60F967C7A}"/>
              </a:ext>
            </a:extLst>
          </p:cNvPr>
          <p:cNvPicPr>
            <a:picLocks noGrp="1" noChangeAspect="1"/>
          </p:cNvPicPr>
          <p:nvPr>
            <p:ph idx="1"/>
          </p:nvPr>
        </p:nvPicPr>
        <p:blipFill>
          <a:blip r:embed="rId2"/>
          <a:stretch>
            <a:fillRect/>
          </a:stretch>
        </p:blipFill>
        <p:spPr>
          <a:xfrm>
            <a:off x="1790960" y="1758808"/>
            <a:ext cx="2566305" cy="2487515"/>
          </a:xfrm>
        </p:spPr>
      </p:pic>
      <p:pic>
        <p:nvPicPr>
          <p:cNvPr id="13" name="Picture 12" descr="A picture containing room, drawing&#10;&#10;Description automatically generated">
            <a:extLst>
              <a:ext uri="{FF2B5EF4-FFF2-40B4-BE49-F238E27FC236}">
                <a16:creationId xmlns:a16="http://schemas.microsoft.com/office/drawing/2014/main" id="{7C254E0A-FB99-46A8-80C9-3680532114C5}"/>
              </a:ext>
            </a:extLst>
          </p:cNvPr>
          <p:cNvPicPr>
            <a:picLocks noChangeAspect="1"/>
          </p:cNvPicPr>
          <p:nvPr/>
        </p:nvPicPr>
        <p:blipFill>
          <a:blip r:embed="rId3"/>
          <a:stretch>
            <a:fillRect/>
          </a:stretch>
        </p:blipFill>
        <p:spPr>
          <a:xfrm>
            <a:off x="7736583" y="1692133"/>
            <a:ext cx="2411143" cy="2487514"/>
          </a:xfrm>
          <a:prstGeom prst="rect">
            <a:avLst/>
          </a:prstGeom>
        </p:spPr>
      </p:pic>
      <p:sp>
        <p:nvSpPr>
          <p:cNvPr id="14" name="TextBox 13">
            <a:extLst>
              <a:ext uri="{FF2B5EF4-FFF2-40B4-BE49-F238E27FC236}">
                <a16:creationId xmlns:a16="http://schemas.microsoft.com/office/drawing/2014/main" id="{44965F8D-5851-47A4-861F-FDEA17C5E8EF}"/>
              </a:ext>
            </a:extLst>
          </p:cNvPr>
          <p:cNvSpPr txBox="1"/>
          <p:nvPr/>
        </p:nvSpPr>
        <p:spPr>
          <a:xfrm>
            <a:off x="1246348" y="4718791"/>
            <a:ext cx="4008328" cy="954107"/>
          </a:xfrm>
          <a:prstGeom prst="rect">
            <a:avLst/>
          </a:prstGeom>
          <a:noFill/>
        </p:spPr>
        <p:txBody>
          <a:bodyPr wrap="square" rtlCol="0">
            <a:spAutoFit/>
          </a:bodyPr>
          <a:lstStyle/>
          <a:p>
            <a:pPr algn="ctr"/>
            <a:r>
              <a:rPr lang="en-GB" sz="2800" b="1" dirty="0"/>
              <a:t>Writing to inform</a:t>
            </a:r>
          </a:p>
          <a:p>
            <a:pPr algn="ctr"/>
            <a:r>
              <a:rPr lang="en-GB" sz="2800" b="1" dirty="0"/>
              <a:t>(Reports)</a:t>
            </a:r>
          </a:p>
        </p:txBody>
      </p:sp>
      <p:sp>
        <p:nvSpPr>
          <p:cNvPr id="15" name="TextBox 14">
            <a:extLst>
              <a:ext uri="{FF2B5EF4-FFF2-40B4-BE49-F238E27FC236}">
                <a16:creationId xmlns:a16="http://schemas.microsoft.com/office/drawing/2014/main" id="{475355A7-0291-48DF-AD19-EE62886FD203}"/>
              </a:ext>
            </a:extLst>
          </p:cNvPr>
          <p:cNvSpPr txBox="1"/>
          <p:nvPr/>
        </p:nvSpPr>
        <p:spPr>
          <a:xfrm>
            <a:off x="7357760" y="4718792"/>
            <a:ext cx="4008328" cy="954107"/>
          </a:xfrm>
          <a:prstGeom prst="rect">
            <a:avLst/>
          </a:prstGeom>
          <a:noFill/>
        </p:spPr>
        <p:txBody>
          <a:bodyPr wrap="square" rtlCol="0">
            <a:spAutoFit/>
          </a:bodyPr>
          <a:lstStyle/>
          <a:p>
            <a:pPr algn="ctr"/>
            <a:r>
              <a:rPr lang="en-GB" sz="2800" b="1" dirty="0"/>
              <a:t>Writing to entertain</a:t>
            </a:r>
          </a:p>
          <a:p>
            <a:pPr algn="ctr"/>
            <a:r>
              <a:rPr lang="en-GB" sz="2800" b="1" dirty="0"/>
              <a:t>(Stories)</a:t>
            </a:r>
          </a:p>
        </p:txBody>
      </p:sp>
    </p:spTree>
    <p:extLst>
      <p:ext uri="{BB962C8B-B14F-4D97-AF65-F5344CB8AC3E}">
        <p14:creationId xmlns:p14="http://schemas.microsoft.com/office/powerpoint/2010/main" val="3761718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356D-4438-42F4-9D84-12B99F82071B}"/>
              </a:ext>
            </a:extLst>
          </p:cNvPr>
          <p:cNvSpPr>
            <a:spLocks noGrp="1"/>
          </p:cNvSpPr>
          <p:nvPr>
            <p:ph type="title"/>
          </p:nvPr>
        </p:nvSpPr>
        <p:spPr/>
        <p:txBody>
          <a:bodyPr/>
          <a:lstStyle/>
          <a:p>
            <a:r>
              <a:rPr lang="en-GB"/>
              <a:t>Body of Report</a:t>
            </a:r>
          </a:p>
        </p:txBody>
      </p:sp>
      <p:sp>
        <p:nvSpPr>
          <p:cNvPr id="3" name="Content Placeholder 2">
            <a:extLst>
              <a:ext uri="{FF2B5EF4-FFF2-40B4-BE49-F238E27FC236}">
                <a16:creationId xmlns:a16="http://schemas.microsoft.com/office/drawing/2014/main" id="{8FBA7472-1F35-458C-B2D9-1B8E05EE5F2D}"/>
              </a:ext>
            </a:extLst>
          </p:cNvPr>
          <p:cNvSpPr>
            <a:spLocks noGrp="1"/>
          </p:cNvSpPr>
          <p:nvPr>
            <p:ph idx="1"/>
          </p:nvPr>
        </p:nvSpPr>
        <p:spPr>
          <a:xfrm>
            <a:off x="838200" y="1825625"/>
            <a:ext cx="10515600" cy="942627"/>
          </a:xfrm>
        </p:spPr>
        <p:txBody>
          <a:bodyPr/>
          <a:lstStyle/>
          <a:p>
            <a:r>
              <a:rPr lang="en-GB"/>
              <a:t>Discussion of different stalls visited at the zoo in logical order.</a:t>
            </a:r>
          </a:p>
        </p:txBody>
      </p:sp>
      <p:sp>
        <p:nvSpPr>
          <p:cNvPr id="4" name="Title 1">
            <a:extLst>
              <a:ext uri="{FF2B5EF4-FFF2-40B4-BE49-F238E27FC236}">
                <a16:creationId xmlns:a16="http://schemas.microsoft.com/office/drawing/2014/main" id="{4B8B9A61-67E5-4826-B267-6C8620596C48}"/>
              </a:ext>
            </a:extLst>
          </p:cNvPr>
          <p:cNvSpPr txBox="1">
            <a:spLocks/>
          </p:cNvSpPr>
          <p:nvPr/>
        </p:nvSpPr>
        <p:spPr>
          <a:xfrm>
            <a:off x="838200" y="29196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Conclusion of Report</a:t>
            </a:r>
          </a:p>
        </p:txBody>
      </p:sp>
      <p:sp>
        <p:nvSpPr>
          <p:cNvPr id="5" name="Content Placeholder 2">
            <a:extLst>
              <a:ext uri="{FF2B5EF4-FFF2-40B4-BE49-F238E27FC236}">
                <a16:creationId xmlns:a16="http://schemas.microsoft.com/office/drawing/2014/main" id="{C286968C-0F30-4A5B-B95E-B77266F40D3F}"/>
              </a:ext>
            </a:extLst>
          </p:cNvPr>
          <p:cNvSpPr txBox="1">
            <a:spLocks/>
          </p:cNvSpPr>
          <p:nvPr/>
        </p:nvSpPr>
        <p:spPr>
          <a:xfrm>
            <a:off x="838200" y="4545861"/>
            <a:ext cx="10515600" cy="942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How the trip ended (time they left the zoo, time they returned to school.)</a:t>
            </a:r>
          </a:p>
        </p:txBody>
      </p:sp>
    </p:spTree>
    <p:extLst>
      <p:ext uri="{BB962C8B-B14F-4D97-AF65-F5344CB8AC3E}">
        <p14:creationId xmlns:p14="http://schemas.microsoft.com/office/powerpoint/2010/main" val="4183013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p:cNvGraphicFramePr>
            <a:graphicFrameLocks noGrp="1"/>
          </p:cNvGraphicFramePr>
          <p:nvPr>
            <p:ph type="pic" sz="quarter" idx="10"/>
            <p:extLst>
              <p:ext uri="{D42A27DB-BD31-4B8C-83A1-F6EECF244321}">
                <p14:modId xmlns:p14="http://schemas.microsoft.com/office/powerpoint/2010/main" val="3924051803"/>
              </p:ext>
            </p:extLst>
          </p:nvPr>
        </p:nvGraphicFramePr>
        <p:xfrm>
          <a:off x="272113" y="717114"/>
          <a:ext cx="11647774" cy="6140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353491" y="132339"/>
            <a:ext cx="7051765" cy="584775"/>
          </a:xfrm>
          <a:prstGeom prst="rect">
            <a:avLst/>
          </a:prstGeom>
        </p:spPr>
        <p:txBody>
          <a:bodyPr wrap="square">
            <a:spAutoFit/>
          </a:bodyPr>
          <a:lstStyle/>
          <a:p>
            <a:pPr algn="ctr"/>
            <a:r>
              <a:rPr lang="en-US" sz="3200" b="1" dirty="0"/>
              <a:t>Remember the Structure of a Report</a:t>
            </a:r>
          </a:p>
        </p:txBody>
      </p:sp>
    </p:spTree>
    <p:extLst>
      <p:ext uri="{BB962C8B-B14F-4D97-AF65-F5344CB8AC3E}">
        <p14:creationId xmlns:p14="http://schemas.microsoft.com/office/powerpoint/2010/main" val="3952276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286968C-0F30-4A5B-B95E-B77266F40D3F}"/>
              </a:ext>
            </a:extLst>
          </p:cNvPr>
          <p:cNvSpPr txBox="1">
            <a:spLocks/>
          </p:cNvSpPr>
          <p:nvPr/>
        </p:nvSpPr>
        <p:spPr>
          <a:xfrm>
            <a:off x="1412966" y="1227895"/>
            <a:ext cx="10515600" cy="942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Let’s examine another example.</a:t>
            </a:r>
          </a:p>
        </p:txBody>
      </p:sp>
      <p:pic>
        <p:nvPicPr>
          <p:cNvPr id="10" name="Picture 9" descr="A picture containing mirror, man, holding, white&#10;&#10;Description automatically generated">
            <a:extLst>
              <a:ext uri="{FF2B5EF4-FFF2-40B4-BE49-F238E27FC236}">
                <a16:creationId xmlns:a16="http://schemas.microsoft.com/office/drawing/2014/main" id="{E2BD6F38-B69B-46F4-9E2B-420BC6261C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19794" y="2170522"/>
            <a:ext cx="3892731" cy="3892731"/>
          </a:xfrm>
          <a:prstGeom prst="rect">
            <a:avLst/>
          </a:prstGeom>
        </p:spPr>
      </p:pic>
      <p:sp>
        <p:nvSpPr>
          <p:cNvPr id="11" name="Content Placeholder 2">
            <a:extLst>
              <a:ext uri="{FF2B5EF4-FFF2-40B4-BE49-F238E27FC236}">
                <a16:creationId xmlns:a16="http://schemas.microsoft.com/office/drawing/2014/main" id="{66AF9FE1-D5B9-4B97-BDAE-18AB38467E7A}"/>
              </a:ext>
            </a:extLst>
          </p:cNvPr>
          <p:cNvSpPr txBox="1">
            <a:spLocks/>
          </p:cNvSpPr>
          <p:nvPr/>
        </p:nvSpPr>
        <p:spPr>
          <a:xfrm>
            <a:off x="7195458" y="4920330"/>
            <a:ext cx="4273731" cy="942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Stay tuned…</a:t>
            </a:r>
          </a:p>
        </p:txBody>
      </p:sp>
    </p:spTree>
    <p:extLst>
      <p:ext uri="{BB962C8B-B14F-4D97-AF65-F5344CB8AC3E}">
        <p14:creationId xmlns:p14="http://schemas.microsoft.com/office/powerpoint/2010/main" val="4141733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3E72C-D35F-466E-BB87-2BDFD1A94A88}"/>
              </a:ext>
            </a:extLst>
          </p:cNvPr>
          <p:cNvSpPr>
            <a:spLocks noGrp="1"/>
          </p:cNvSpPr>
          <p:nvPr>
            <p:ph type="ctrTitle"/>
          </p:nvPr>
        </p:nvSpPr>
        <p:spPr>
          <a:xfrm>
            <a:off x="609601" y="4385066"/>
            <a:ext cx="10923638" cy="1317643"/>
          </a:xfrm>
        </p:spPr>
        <p:txBody>
          <a:bodyPr>
            <a:normAutofit/>
          </a:bodyPr>
          <a:lstStyle/>
          <a:p>
            <a:pPr algn="l"/>
            <a:r>
              <a:rPr lang="en-GB" sz="4200" dirty="0"/>
              <a:t>Distinguishing Reports from Stories (Example 2)</a:t>
            </a:r>
            <a:br>
              <a:rPr lang="en-GB" sz="4200" dirty="0"/>
            </a:br>
            <a:endParaRPr lang="en-GB" sz="4200" dirty="0"/>
          </a:p>
        </p:txBody>
      </p:sp>
      <p:pic>
        <p:nvPicPr>
          <p:cNvPr id="7" name="Picture 6">
            <a:extLst>
              <a:ext uri="{FF2B5EF4-FFF2-40B4-BE49-F238E27FC236}">
                <a16:creationId xmlns:a16="http://schemas.microsoft.com/office/drawing/2014/main" id="{8C0291B5-47F7-4463-B500-D5B22B1C487B}"/>
              </a:ext>
            </a:extLst>
          </p:cNvPr>
          <p:cNvPicPr>
            <a:picLocks noChangeAspect="1"/>
          </p:cNvPicPr>
          <p:nvPr/>
        </p:nvPicPr>
        <p:blipFill rotWithShape="1">
          <a:blip r:embed="rId2">
            <a:extLst>
              <a:ext uri="{28A0092B-C50C-407E-A947-70E740481C1C}">
                <a14:useLocalDpi xmlns:a14="http://schemas.microsoft.com/office/drawing/2010/main" val="0"/>
              </a:ext>
            </a:extLst>
          </a:blip>
          <a:srcRect r="-1" b="30240"/>
          <a:stretch/>
        </p:blipFill>
        <p:spPr>
          <a:xfrm>
            <a:off x="20" y="10"/>
            <a:ext cx="6095974" cy="4252522"/>
          </a:xfrm>
          <a:prstGeom prst="rect">
            <a:avLst/>
          </a:prstGeom>
        </p:spPr>
      </p:pic>
      <p:pic>
        <p:nvPicPr>
          <p:cNvPr id="6" name="Content Placeholder 3">
            <a:extLst>
              <a:ext uri="{FF2B5EF4-FFF2-40B4-BE49-F238E27FC236}">
                <a16:creationId xmlns:a16="http://schemas.microsoft.com/office/drawing/2014/main" id="{89297B30-7DE6-4C4B-834A-6929598523A7}"/>
              </a:ext>
            </a:extLst>
          </p:cNvPr>
          <p:cNvPicPr>
            <a:picLocks noChangeAspect="1"/>
          </p:cNvPicPr>
          <p:nvPr/>
        </p:nvPicPr>
        <p:blipFill rotWithShape="1">
          <a:blip r:embed="rId3">
            <a:extLst>
              <a:ext uri="{28A0092B-C50C-407E-A947-70E740481C1C}">
                <a14:useLocalDpi xmlns:a14="http://schemas.microsoft.com/office/drawing/2010/main" val="0"/>
              </a:ext>
            </a:extLst>
          </a:blip>
          <a:srcRect t="1295" r="-2" b="10792"/>
          <a:stretch/>
        </p:blipFill>
        <p:spPr>
          <a:xfrm>
            <a:off x="6095999" y="-681"/>
            <a:ext cx="6096001" cy="4253215"/>
          </a:xfrm>
          <a:prstGeom prst="rect">
            <a:avLst/>
          </a:prstGeom>
        </p:spPr>
      </p:pic>
    </p:spTree>
    <p:extLst>
      <p:ext uri="{BB962C8B-B14F-4D97-AF65-F5344CB8AC3E}">
        <p14:creationId xmlns:p14="http://schemas.microsoft.com/office/powerpoint/2010/main" val="6502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FDDE-C28F-4596-985E-B7F091511CD6}"/>
              </a:ext>
            </a:extLst>
          </p:cNvPr>
          <p:cNvSpPr>
            <a:spLocks noGrp="1"/>
          </p:cNvSpPr>
          <p:nvPr>
            <p:ph type="title"/>
          </p:nvPr>
        </p:nvSpPr>
        <p:spPr/>
        <p:txBody>
          <a:bodyPr/>
          <a:lstStyle/>
          <a:p>
            <a:pPr algn="ctr"/>
            <a:r>
              <a:rPr lang="en-GB"/>
              <a:t>SEA Writing</a:t>
            </a:r>
          </a:p>
        </p:txBody>
      </p:sp>
      <p:sp>
        <p:nvSpPr>
          <p:cNvPr id="4" name="Oval 3">
            <a:extLst>
              <a:ext uri="{FF2B5EF4-FFF2-40B4-BE49-F238E27FC236}">
                <a16:creationId xmlns:a16="http://schemas.microsoft.com/office/drawing/2014/main" id="{4BB29367-FFF4-4848-B0D7-920B2B1C77C4}"/>
              </a:ext>
            </a:extLst>
          </p:cNvPr>
          <p:cNvSpPr/>
          <p:nvPr/>
        </p:nvSpPr>
        <p:spPr>
          <a:xfrm>
            <a:off x="514610" y="1478518"/>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Report</a:t>
            </a:r>
          </a:p>
        </p:txBody>
      </p:sp>
      <p:sp>
        <p:nvSpPr>
          <p:cNvPr id="5" name="Oval 4">
            <a:extLst>
              <a:ext uri="{FF2B5EF4-FFF2-40B4-BE49-F238E27FC236}">
                <a16:creationId xmlns:a16="http://schemas.microsoft.com/office/drawing/2014/main" id="{29A981BC-412A-4F89-912D-0B396B993714}"/>
              </a:ext>
            </a:extLst>
          </p:cNvPr>
          <p:cNvSpPr/>
          <p:nvPr/>
        </p:nvSpPr>
        <p:spPr>
          <a:xfrm>
            <a:off x="6111658" y="1365784"/>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Story</a:t>
            </a:r>
          </a:p>
        </p:txBody>
      </p:sp>
    </p:spTree>
    <p:extLst>
      <p:ext uri="{BB962C8B-B14F-4D97-AF65-F5344CB8AC3E}">
        <p14:creationId xmlns:p14="http://schemas.microsoft.com/office/powerpoint/2010/main" val="34190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FDDE-C28F-4596-985E-B7F091511CD6}"/>
              </a:ext>
            </a:extLst>
          </p:cNvPr>
          <p:cNvSpPr>
            <a:spLocks noGrp="1"/>
          </p:cNvSpPr>
          <p:nvPr>
            <p:ph type="title"/>
          </p:nvPr>
        </p:nvSpPr>
        <p:spPr/>
        <p:txBody>
          <a:bodyPr/>
          <a:lstStyle/>
          <a:p>
            <a:r>
              <a:rPr lang="en-GB"/>
              <a:t>What happens if they get mixed up?</a:t>
            </a:r>
          </a:p>
        </p:txBody>
      </p:sp>
      <p:sp>
        <p:nvSpPr>
          <p:cNvPr id="4" name="Oval 3">
            <a:extLst>
              <a:ext uri="{FF2B5EF4-FFF2-40B4-BE49-F238E27FC236}">
                <a16:creationId xmlns:a16="http://schemas.microsoft.com/office/drawing/2014/main" id="{4BB29367-FFF4-4848-B0D7-920B2B1C77C4}"/>
              </a:ext>
            </a:extLst>
          </p:cNvPr>
          <p:cNvSpPr/>
          <p:nvPr/>
        </p:nvSpPr>
        <p:spPr>
          <a:xfrm>
            <a:off x="2764076" y="1617075"/>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Report</a:t>
            </a:r>
          </a:p>
        </p:txBody>
      </p:sp>
      <p:sp>
        <p:nvSpPr>
          <p:cNvPr id="5" name="Oval 4">
            <a:extLst>
              <a:ext uri="{FF2B5EF4-FFF2-40B4-BE49-F238E27FC236}">
                <a16:creationId xmlns:a16="http://schemas.microsoft.com/office/drawing/2014/main" id="{29A981BC-412A-4F89-912D-0B396B993714}"/>
              </a:ext>
            </a:extLst>
          </p:cNvPr>
          <p:cNvSpPr/>
          <p:nvPr/>
        </p:nvSpPr>
        <p:spPr>
          <a:xfrm>
            <a:off x="2764076" y="1690688"/>
            <a:ext cx="5273458" cy="487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rPr>
              <a:t>Story</a:t>
            </a:r>
          </a:p>
        </p:txBody>
      </p:sp>
    </p:spTree>
    <p:extLst>
      <p:ext uri="{BB962C8B-B14F-4D97-AF65-F5344CB8AC3E}">
        <p14:creationId xmlns:p14="http://schemas.microsoft.com/office/powerpoint/2010/main" val="178814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E5E9-D5B0-40DC-B3B6-85FD2C1F2E14}"/>
              </a:ext>
            </a:extLst>
          </p:cNvPr>
          <p:cNvSpPr>
            <a:spLocks noGrp="1"/>
          </p:cNvSpPr>
          <p:nvPr>
            <p:ph type="title"/>
          </p:nvPr>
        </p:nvSpPr>
        <p:spPr>
          <a:xfrm>
            <a:off x="2541740" y="80838"/>
            <a:ext cx="7666973" cy="611905"/>
          </a:xfrm>
        </p:spPr>
        <p:txBody>
          <a:bodyPr>
            <a:normAutofit fontScale="90000"/>
          </a:bodyPr>
          <a:lstStyle/>
          <a:p>
            <a:r>
              <a:rPr lang="en-GB"/>
              <a:t>Would you wear these together?</a:t>
            </a:r>
          </a:p>
        </p:txBody>
      </p:sp>
      <p:pic>
        <p:nvPicPr>
          <p:cNvPr id="4" name="Picture 3" descr="A person wearing a suit and tie&#10;&#10;Description automatically generated">
            <a:extLst>
              <a:ext uri="{FF2B5EF4-FFF2-40B4-BE49-F238E27FC236}">
                <a16:creationId xmlns:a16="http://schemas.microsoft.com/office/drawing/2014/main" id="{B41EAC1A-081B-408A-AB2A-AFE21732E42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64277" y="2789792"/>
            <a:ext cx="2855078" cy="2855078"/>
          </a:xfrm>
          <a:prstGeom prst="rect">
            <a:avLst/>
          </a:prstGeom>
        </p:spPr>
      </p:pic>
      <p:pic>
        <p:nvPicPr>
          <p:cNvPr id="14" name="Picture 13" descr="A large blue hat&#10;&#10;Description automatically generated">
            <a:extLst>
              <a:ext uri="{FF2B5EF4-FFF2-40B4-BE49-F238E27FC236}">
                <a16:creationId xmlns:a16="http://schemas.microsoft.com/office/drawing/2014/main" id="{1C9FB3CB-3CCB-4C19-8F55-907922C4D43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814543" y="692743"/>
            <a:ext cx="3711085" cy="2190978"/>
          </a:xfrm>
          <a:prstGeom prst="rect">
            <a:avLst/>
          </a:prstGeom>
        </p:spPr>
      </p:pic>
      <p:pic>
        <p:nvPicPr>
          <p:cNvPr id="8" name="Picture 7" descr="A pair of shoes&#10;&#10;Description automatically generated">
            <a:extLst>
              <a:ext uri="{FF2B5EF4-FFF2-40B4-BE49-F238E27FC236}">
                <a16:creationId xmlns:a16="http://schemas.microsoft.com/office/drawing/2014/main" id="{9168D0CB-06EB-4FB7-BB81-1A23D3D4484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865924" y="4816272"/>
            <a:ext cx="1759906" cy="1759906"/>
          </a:xfrm>
          <a:prstGeom prst="rect">
            <a:avLst/>
          </a:prstGeom>
        </p:spPr>
      </p:pic>
      <p:sp>
        <p:nvSpPr>
          <p:cNvPr id="9" name="TextBox 8">
            <a:extLst>
              <a:ext uri="{FF2B5EF4-FFF2-40B4-BE49-F238E27FC236}">
                <a16:creationId xmlns:a16="http://schemas.microsoft.com/office/drawing/2014/main" id="{DC3A47E3-9CC0-43C5-9C9A-197CC62BBCA5}"/>
              </a:ext>
            </a:extLst>
          </p:cNvPr>
          <p:cNvSpPr txBox="1"/>
          <p:nvPr/>
        </p:nvSpPr>
        <p:spPr>
          <a:xfrm>
            <a:off x="7033582" y="7007250"/>
            <a:ext cx="2491417" cy="369332"/>
          </a:xfrm>
          <a:prstGeom prst="rect">
            <a:avLst/>
          </a:prstGeom>
          <a:noFill/>
        </p:spPr>
        <p:txBody>
          <a:bodyPr wrap="square" rtlCol="0">
            <a:spAutoFit/>
          </a:bodyPr>
          <a:lstStyle/>
          <a:p>
            <a:r>
              <a:rPr lang="en-GB" sz="900">
                <a:hlinkClick r:id="rId7" tooltip="https://birthdayshoes.com/hail-yes-timothy-has-black-kso-fivefingers"/>
              </a:rPr>
              <a:t>This Photo</a:t>
            </a:r>
            <a:r>
              <a:rPr lang="en-GB" sz="900"/>
              <a:t> by Unknown Author is licensed under </a:t>
            </a:r>
            <a:r>
              <a:rPr lang="en-GB" sz="900">
                <a:hlinkClick r:id="rId8" tooltip="https://creativecommons.org/licenses/by-nc/3.0/"/>
              </a:rPr>
              <a:t>CC BY-NC</a:t>
            </a:r>
            <a:endParaRPr lang="en-GB" sz="900"/>
          </a:p>
        </p:txBody>
      </p:sp>
    </p:spTree>
    <p:extLst>
      <p:ext uri="{BB962C8B-B14F-4D97-AF65-F5344CB8AC3E}">
        <p14:creationId xmlns:p14="http://schemas.microsoft.com/office/powerpoint/2010/main" val="3205803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619DCF-3604-4BFF-BD86-CF3DB5D91EA7}"/>
              </a:ext>
            </a:extLst>
          </p:cNvPr>
          <p:cNvSpPr/>
          <p:nvPr/>
        </p:nvSpPr>
        <p:spPr>
          <a:xfrm>
            <a:off x="0" y="130017"/>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 name="Title 1">
            <a:extLst>
              <a:ext uri="{FF2B5EF4-FFF2-40B4-BE49-F238E27FC236}">
                <a16:creationId xmlns:a16="http://schemas.microsoft.com/office/drawing/2014/main" id="{7BB5464D-EA40-499E-BCC1-19F6622A5E01}"/>
              </a:ext>
            </a:extLst>
          </p:cNvPr>
          <p:cNvSpPr>
            <a:spLocks noGrp="1"/>
          </p:cNvSpPr>
          <p:nvPr>
            <p:ph type="title"/>
          </p:nvPr>
        </p:nvSpPr>
        <p:spPr/>
        <p:txBody>
          <a:bodyPr>
            <a:normAutofit/>
          </a:bodyPr>
          <a:lstStyle/>
          <a:p>
            <a:r>
              <a:rPr lang="en-GB"/>
              <a:t>Let’s not confuse stories and reports</a:t>
            </a:r>
          </a:p>
        </p:txBody>
      </p:sp>
      <p:pic>
        <p:nvPicPr>
          <p:cNvPr id="6" name="Content Placeholder 5" descr="A picture containing sign&#10;&#10;Description automatically generated">
            <a:extLst>
              <a:ext uri="{FF2B5EF4-FFF2-40B4-BE49-F238E27FC236}">
                <a16:creationId xmlns:a16="http://schemas.microsoft.com/office/drawing/2014/main" id="{BD6ED5DC-8AE4-410D-9C36-109C7757ACE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827462" y="1816100"/>
            <a:ext cx="4537075" cy="4537075"/>
          </a:xfrm>
        </p:spPr>
      </p:pic>
    </p:spTree>
    <p:extLst>
      <p:ext uri="{BB962C8B-B14F-4D97-AF65-F5344CB8AC3E}">
        <p14:creationId xmlns:p14="http://schemas.microsoft.com/office/powerpoint/2010/main" val="1795869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A918-F72E-4E7B-B266-9A31189A9D12}"/>
              </a:ext>
            </a:extLst>
          </p:cNvPr>
          <p:cNvSpPr>
            <a:spLocks noGrp="1"/>
          </p:cNvSpPr>
          <p:nvPr>
            <p:ph type="title"/>
          </p:nvPr>
        </p:nvSpPr>
        <p:spPr>
          <a:xfrm>
            <a:off x="481017" y="136279"/>
            <a:ext cx="11229965" cy="878330"/>
          </a:xfrm>
        </p:spPr>
        <p:txBody>
          <a:bodyPr>
            <a:noAutofit/>
          </a:bodyPr>
          <a:lstStyle/>
          <a:p>
            <a:r>
              <a:rPr lang="en-GB" sz="4400"/>
              <a:t>Read the following “story”. </a:t>
            </a:r>
          </a:p>
        </p:txBody>
      </p:sp>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125260" y="1027136"/>
            <a:ext cx="11899726" cy="5830864"/>
          </a:xfrm>
        </p:spPr>
        <p:txBody>
          <a:bodyPr>
            <a:normAutofit fontScale="85000" lnSpcReduction="10000"/>
          </a:bodyPr>
          <a:lstStyle/>
          <a:p>
            <a:pPr marL="0" indent="0">
              <a:lnSpc>
                <a:spcPct val="150000"/>
              </a:lnSpc>
              <a:spcBef>
                <a:spcPts val="0"/>
              </a:spcBef>
              <a:buNone/>
            </a:pPr>
            <a:r>
              <a:rPr lang="en-US" sz="3200"/>
              <a:t>	On Monday 23rd March, </a:t>
            </a:r>
            <a:r>
              <a:rPr lang="en-TT" sz="3200"/>
              <a:t>I was returning home from school when I was distracted by my neighbour’s dog. I was not paying attention and was not in a proper position to move. A car was coming towards me and I felt someone pick  me up and throw me on the pavement.</a:t>
            </a:r>
            <a:endParaRPr lang="en-US" sz="3200"/>
          </a:p>
          <a:p>
            <a:pPr marL="0" indent="0">
              <a:lnSpc>
                <a:spcPct val="150000"/>
              </a:lnSpc>
              <a:spcBef>
                <a:spcPts val="0"/>
              </a:spcBef>
              <a:buNone/>
            </a:pPr>
            <a:r>
              <a:rPr lang="en-TT" sz="3200"/>
              <a:t>	I got up and in pain looked at the person who saved me. It was my Uncle Paul. He was angry and worried at the same time.  “How did this happen?” he asked. I was scared to tell him the truth because I thought I was going to be in trouble. </a:t>
            </a:r>
          </a:p>
          <a:p>
            <a:pPr marL="0" indent="0">
              <a:lnSpc>
                <a:spcPct val="150000"/>
              </a:lnSpc>
              <a:spcBef>
                <a:spcPts val="0"/>
              </a:spcBef>
              <a:buNone/>
            </a:pPr>
            <a:r>
              <a:rPr lang="en-TT" sz="3200"/>
              <a:t>	Eventually, I told the truth and he forgave me. I decided that I would always pay more attention when walking on the street</a:t>
            </a:r>
            <a:r>
              <a:rPr lang="en-TT"/>
              <a:t>.</a:t>
            </a:r>
            <a:endParaRPr lang="en-GB"/>
          </a:p>
        </p:txBody>
      </p:sp>
    </p:spTree>
    <p:extLst>
      <p:ext uri="{BB962C8B-B14F-4D97-AF65-F5344CB8AC3E}">
        <p14:creationId xmlns:p14="http://schemas.microsoft.com/office/powerpoint/2010/main" val="1053395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1DC7-B14A-47D4-AE3E-85F152642FDF}"/>
              </a:ext>
            </a:extLst>
          </p:cNvPr>
          <p:cNvSpPr>
            <a:spLocks noGrp="1"/>
          </p:cNvSpPr>
          <p:nvPr>
            <p:ph type="title"/>
          </p:nvPr>
        </p:nvSpPr>
        <p:spPr>
          <a:xfrm>
            <a:off x="988512" y="239865"/>
            <a:ext cx="10515600" cy="315912"/>
          </a:xfrm>
        </p:spPr>
        <p:txBody>
          <a:bodyPr>
            <a:normAutofit fontScale="90000"/>
          </a:bodyPr>
          <a:lstStyle/>
          <a:p>
            <a:pPr algn="ctr"/>
            <a:r>
              <a:rPr lang="en-GB"/>
              <a:t>Story checklist</a:t>
            </a:r>
          </a:p>
        </p:txBody>
      </p:sp>
      <p:sp>
        <p:nvSpPr>
          <p:cNvPr id="7" name="Content Placeholder 6">
            <a:extLst>
              <a:ext uri="{FF2B5EF4-FFF2-40B4-BE49-F238E27FC236}">
                <a16:creationId xmlns:a16="http://schemas.microsoft.com/office/drawing/2014/main" id="{2BE0D2A0-AA92-45E5-9814-9CBDE586C80F}"/>
              </a:ext>
            </a:extLst>
          </p:cNvPr>
          <p:cNvSpPr>
            <a:spLocks noGrp="1"/>
          </p:cNvSpPr>
          <p:nvPr>
            <p:ph idx="1"/>
          </p:nvPr>
        </p:nvSpPr>
        <p:spPr>
          <a:xfrm>
            <a:off x="325676" y="726510"/>
            <a:ext cx="11178436" cy="5891625"/>
          </a:xfrm>
        </p:spPr>
        <p:txBody>
          <a:bodyPr>
            <a:normAutofit fontScale="77500" lnSpcReduction="20000"/>
          </a:bodyPr>
          <a:lstStyle/>
          <a:p>
            <a:pPr marL="0" indent="0">
              <a:lnSpc>
                <a:spcPct val="150000"/>
              </a:lnSpc>
              <a:buNone/>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I have described the time </a:t>
            </a:r>
            <a:r>
              <a:rPr lang="en-GB" sz="2600" b="1">
                <a:latin typeface="Arial" panose="020B0604020202020204" pitchFamily="34" charset="0"/>
                <a:ea typeface="Calibri" panose="020F0502020204030204" pitchFamily="34" charset="0"/>
                <a:cs typeface="Arial" panose="020B0604020202020204" pitchFamily="34" charset="0"/>
              </a:rPr>
              <a:t>and</a:t>
            </a:r>
            <a:r>
              <a:rPr lang="en-GB" sz="2600">
                <a:latin typeface="Arial" panose="020B0604020202020204" pitchFamily="34" charset="0"/>
                <a:ea typeface="Calibri" panose="020F0502020204030204" pitchFamily="34" charset="0"/>
                <a:cs typeface="Arial" panose="020B0604020202020204" pitchFamily="34" charset="0"/>
              </a:rPr>
              <a:t> place so that my reader can clearly picture them.</a:t>
            </a:r>
            <a:endParaRPr lang="en-US" sz="2600">
              <a:latin typeface="Arial" panose="020B0604020202020204" pitchFamily="34" charset="0"/>
              <a:ea typeface="Calibri" panose="020F0502020204030204" pitchFamily="34" charset="0"/>
              <a:cs typeface="Times New Roman" panose="02020603050405020304" pitchFamily="18" charset="0"/>
            </a:endParaRPr>
          </a:p>
          <a:p>
            <a:pPr marL="0" indent="0">
              <a:lnSpc>
                <a:spcPct val="150000"/>
              </a:lnSpc>
              <a:buNone/>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I developed characters through:</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Physical descriptions</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 Action</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Dialogue </a:t>
            </a:r>
          </a:p>
          <a:p>
            <a:pPr marL="0" indent="0">
              <a:lnSpc>
                <a:spcPct val="150000"/>
              </a:lnSpc>
              <a:buNone/>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My story has an:</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 Exposition</a:t>
            </a: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 Rising action</a:t>
            </a: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Climax </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Falling Action</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Resolution</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tabLst>
                <a:tab pos="475615" algn="l"/>
              </a:tabLst>
            </a:pPr>
            <a:endParaRPr lang="en-US" sz="2400">
              <a:latin typeface="Arial" panose="020B0604020202020204" pitchFamily="34" charset="0"/>
              <a:ea typeface="Calibri" panose="020F050202020403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169277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D4CDCD-2210-425D-BDAA-DB1168B21F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967" y="950462"/>
            <a:ext cx="4167652" cy="3829734"/>
          </a:xfrm>
          <a:prstGeom prst="rect">
            <a:avLst/>
          </a:prstGeom>
        </p:spPr>
      </p:pic>
      <p:pic>
        <p:nvPicPr>
          <p:cNvPr id="5" name="Picture 4" descr="A close up of a logo&#10;&#10;Description automatically generated">
            <a:extLst>
              <a:ext uri="{FF2B5EF4-FFF2-40B4-BE49-F238E27FC236}">
                <a16:creationId xmlns:a16="http://schemas.microsoft.com/office/drawing/2014/main" id="{C3EA35BD-405A-48C9-B6E6-A7F81920A34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24599" y="766817"/>
            <a:ext cx="4601912" cy="4197023"/>
          </a:xfrm>
          <a:prstGeom prst="rect">
            <a:avLst/>
          </a:prstGeom>
        </p:spPr>
      </p:pic>
      <p:sp>
        <p:nvSpPr>
          <p:cNvPr id="6" name="TextBox 5">
            <a:extLst>
              <a:ext uri="{FF2B5EF4-FFF2-40B4-BE49-F238E27FC236}">
                <a16:creationId xmlns:a16="http://schemas.microsoft.com/office/drawing/2014/main" id="{1A8382DD-129E-4EBC-B890-0433AF37BBE6}"/>
              </a:ext>
            </a:extLst>
          </p:cNvPr>
          <p:cNvSpPr txBox="1"/>
          <p:nvPr/>
        </p:nvSpPr>
        <p:spPr>
          <a:xfrm>
            <a:off x="900724" y="5151422"/>
            <a:ext cx="4718137" cy="830997"/>
          </a:xfrm>
          <a:prstGeom prst="rect">
            <a:avLst/>
          </a:prstGeom>
          <a:noFill/>
        </p:spPr>
        <p:txBody>
          <a:bodyPr wrap="square" rtlCol="0">
            <a:spAutoFit/>
          </a:bodyPr>
          <a:lstStyle/>
          <a:p>
            <a:r>
              <a:rPr lang="en-GB" sz="2400"/>
              <a:t>Construction workers use tools to build different structures.</a:t>
            </a:r>
          </a:p>
        </p:txBody>
      </p:sp>
      <p:sp>
        <p:nvSpPr>
          <p:cNvPr id="7" name="TextBox 6">
            <a:extLst>
              <a:ext uri="{FF2B5EF4-FFF2-40B4-BE49-F238E27FC236}">
                <a16:creationId xmlns:a16="http://schemas.microsoft.com/office/drawing/2014/main" id="{A0672721-8412-4D1C-8E72-CBC319180C98}"/>
              </a:ext>
            </a:extLst>
          </p:cNvPr>
          <p:cNvSpPr txBox="1"/>
          <p:nvPr/>
        </p:nvSpPr>
        <p:spPr>
          <a:xfrm>
            <a:off x="6752466" y="5129903"/>
            <a:ext cx="4718137" cy="830997"/>
          </a:xfrm>
          <a:prstGeom prst="rect">
            <a:avLst/>
          </a:prstGeom>
          <a:noFill/>
        </p:spPr>
        <p:txBody>
          <a:bodyPr wrap="square" rtlCol="0">
            <a:spAutoFit/>
          </a:bodyPr>
          <a:lstStyle/>
          <a:p>
            <a:r>
              <a:rPr lang="en-GB" sz="2400"/>
              <a:t>Writers use tools to create different types of writing.</a:t>
            </a:r>
          </a:p>
        </p:txBody>
      </p:sp>
    </p:spTree>
    <p:extLst>
      <p:ext uri="{BB962C8B-B14F-4D97-AF65-F5344CB8AC3E}">
        <p14:creationId xmlns:p14="http://schemas.microsoft.com/office/powerpoint/2010/main" val="3828940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146137" y="0"/>
            <a:ext cx="11899726" cy="6720214"/>
          </a:xfrm>
        </p:spPr>
        <p:txBody>
          <a:bodyPr>
            <a:normAutofit fontScale="92500" lnSpcReduction="20000"/>
          </a:bodyPr>
          <a:lstStyle/>
          <a:p>
            <a:pPr marL="0" indent="0">
              <a:lnSpc>
                <a:spcPct val="150000"/>
              </a:lnSpc>
              <a:spcBef>
                <a:spcPts val="0"/>
              </a:spcBef>
              <a:buNone/>
            </a:pPr>
            <a:r>
              <a:rPr lang="en-US" sz="3200"/>
              <a:t>	</a:t>
            </a:r>
          </a:p>
          <a:p>
            <a:pPr marL="0" indent="0">
              <a:lnSpc>
                <a:spcPct val="150000"/>
              </a:lnSpc>
              <a:spcBef>
                <a:spcPts val="0"/>
              </a:spcBef>
              <a:buNone/>
            </a:pPr>
            <a:r>
              <a:rPr lang="en-US" sz="3200"/>
              <a:t>	On Monday 23rd March, </a:t>
            </a:r>
            <a:r>
              <a:rPr lang="en-TT" sz="3200"/>
              <a:t>I was returning home from school when I was distracted by my neighbour’s dog. I was not paying attention and was not in a proper position to move. A car was coming towards me and I felt someone pick  me up and throw me on the pavement.</a:t>
            </a:r>
            <a:endParaRPr lang="en-US" sz="3200"/>
          </a:p>
          <a:p>
            <a:pPr marL="0" indent="0">
              <a:lnSpc>
                <a:spcPct val="150000"/>
              </a:lnSpc>
              <a:spcBef>
                <a:spcPts val="0"/>
              </a:spcBef>
              <a:buNone/>
            </a:pPr>
            <a:r>
              <a:rPr lang="en-TT" sz="3200"/>
              <a:t>	I got up and in pain looked at the person who saved me. It was my Uncle Paul. He was angry and worried at the same time.  “How did this happen?” he asked. I was scared to tell him the truth because I thought I was going to be in trouble. </a:t>
            </a:r>
          </a:p>
          <a:p>
            <a:pPr marL="0" indent="0">
              <a:lnSpc>
                <a:spcPct val="150000"/>
              </a:lnSpc>
              <a:spcBef>
                <a:spcPts val="0"/>
              </a:spcBef>
              <a:buNone/>
            </a:pPr>
            <a:r>
              <a:rPr lang="en-TT" sz="3200"/>
              <a:t>	Eventually I told the truth and he forgave me. I decided that I would always pay more attention when walking on the street</a:t>
            </a:r>
            <a:r>
              <a:rPr lang="en-TT"/>
              <a:t>.</a:t>
            </a:r>
            <a:endParaRPr lang="en-GB"/>
          </a:p>
        </p:txBody>
      </p:sp>
      <p:sp>
        <p:nvSpPr>
          <p:cNvPr id="7" name="TextBox 6">
            <a:extLst>
              <a:ext uri="{FF2B5EF4-FFF2-40B4-BE49-F238E27FC236}">
                <a16:creationId xmlns:a16="http://schemas.microsoft.com/office/drawing/2014/main" id="{B6B78867-BF81-4E23-BC63-2F684BC4500B}"/>
              </a:ext>
            </a:extLst>
          </p:cNvPr>
          <p:cNvSpPr txBox="1"/>
          <p:nvPr/>
        </p:nvSpPr>
        <p:spPr>
          <a:xfrm>
            <a:off x="2521906" y="410134"/>
            <a:ext cx="2726499" cy="369332"/>
          </a:xfrm>
          <a:prstGeom prst="rect">
            <a:avLst/>
          </a:prstGeom>
          <a:noFill/>
        </p:spPr>
        <p:txBody>
          <a:bodyPr wrap="square" rtlCol="0">
            <a:spAutoFit/>
          </a:bodyPr>
          <a:lstStyle/>
          <a:p>
            <a:r>
              <a:rPr lang="en-GB">
                <a:solidFill>
                  <a:srgbClr val="0070C0"/>
                </a:solidFill>
              </a:rPr>
              <a:t>Exposition</a:t>
            </a:r>
          </a:p>
        </p:txBody>
      </p:sp>
      <p:sp>
        <p:nvSpPr>
          <p:cNvPr id="8" name="TextBox 7">
            <a:extLst>
              <a:ext uri="{FF2B5EF4-FFF2-40B4-BE49-F238E27FC236}">
                <a16:creationId xmlns:a16="http://schemas.microsoft.com/office/drawing/2014/main" id="{86AC3D11-E72D-4437-9C73-9FE2311EE89F}"/>
              </a:ext>
            </a:extLst>
          </p:cNvPr>
          <p:cNvSpPr txBox="1"/>
          <p:nvPr/>
        </p:nvSpPr>
        <p:spPr>
          <a:xfrm>
            <a:off x="4966569" y="1689877"/>
            <a:ext cx="2726499" cy="369332"/>
          </a:xfrm>
          <a:prstGeom prst="rect">
            <a:avLst/>
          </a:prstGeom>
          <a:noFill/>
        </p:spPr>
        <p:txBody>
          <a:bodyPr wrap="square" rtlCol="0">
            <a:spAutoFit/>
          </a:bodyPr>
          <a:lstStyle/>
          <a:p>
            <a:r>
              <a:rPr lang="en-GB">
                <a:solidFill>
                  <a:srgbClr val="0070C0"/>
                </a:solidFill>
              </a:rPr>
              <a:t>Rising action</a:t>
            </a:r>
          </a:p>
        </p:txBody>
      </p:sp>
      <p:sp>
        <p:nvSpPr>
          <p:cNvPr id="9" name="TextBox 8">
            <a:extLst>
              <a:ext uri="{FF2B5EF4-FFF2-40B4-BE49-F238E27FC236}">
                <a16:creationId xmlns:a16="http://schemas.microsoft.com/office/drawing/2014/main" id="{8F22B0CF-5658-4438-9D19-2A13BEAD5071}"/>
              </a:ext>
            </a:extLst>
          </p:cNvPr>
          <p:cNvSpPr txBox="1"/>
          <p:nvPr/>
        </p:nvSpPr>
        <p:spPr>
          <a:xfrm>
            <a:off x="1872640" y="2959274"/>
            <a:ext cx="2726499" cy="369332"/>
          </a:xfrm>
          <a:prstGeom prst="rect">
            <a:avLst/>
          </a:prstGeom>
          <a:noFill/>
        </p:spPr>
        <p:txBody>
          <a:bodyPr wrap="square" rtlCol="0">
            <a:spAutoFit/>
          </a:bodyPr>
          <a:lstStyle/>
          <a:p>
            <a:r>
              <a:rPr lang="en-GB">
                <a:solidFill>
                  <a:srgbClr val="0070C0"/>
                </a:solidFill>
              </a:rPr>
              <a:t>Falling action</a:t>
            </a:r>
          </a:p>
        </p:txBody>
      </p:sp>
      <p:sp>
        <p:nvSpPr>
          <p:cNvPr id="10" name="TextBox 9">
            <a:extLst>
              <a:ext uri="{FF2B5EF4-FFF2-40B4-BE49-F238E27FC236}">
                <a16:creationId xmlns:a16="http://schemas.microsoft.com/office/drawing/2014/main" id="{0F337400-64B8-4427-9DB7-1F386DBEDE65}"/>
              </a:ext>
            </a:extLst>
          </p:cNvPr>
          <p:cNvSpPr txBox="1"/>
          <p:nvPr/>
        </p:nvSpPr>
        <p:spPr>
          <a:xfrm>
            <a:off x="7148185" y="4167374"/>
            <a:ext cx="2726499" cy="369332"/>
          </a:xfrm>
          <a:prstGeom prst="rect">
            <a:avLst/>
          </a:prstGeom>
          <a:noFill/>
        </p:spPr>
        <p:txBody>
          <a:bodyPr wrap="square" rtlCol="0">
            <a:spAutoFit/>
          </a:bodyPr>
          <a:lstStyle/>
          <a:p>
            <a:r>
              <a:rPr lang="en-GB">
                <a:solidFill>
                  <a:srgbClr val="0070C0"/>
                </a:solidFill>
              </a:rPr>
              <a:t>Falling action</a:t>
            </a:r>
          </a:p>
        </p:txBody>
      </p:sp>
      <p:sp>
        <p:nvSpPr>
          <p:cNvPr id="11" name="TextBox 10">
            <a:extLst>
              <a:ext uri="{FF2B5EF4-FFF2-40B4-BE49-F238E27FC236}">
                <a16:creationId xmlns:a16="http://schemas.microsoft.com/office/drawing/2014/main" id="{61A85F3A-48F7-41A5-B709-C924D5ED1514}"/>
              </a:ext>
            </a:extLst>
          </p:cNvPr>
          <p:cNvSpPr txBox="1"/>
          <p:nvPr/>
        </p:nvSpPr>
        <p:spPr>
          <a:xfrm>
            <a:off x="348443" y="5273644"/>
            <a:ext cx="2726499" cy="369332"/>
          </a:xfrm>
          <a:prstGeom prst="rect">
            <a:avLst/>
          </a:prstGeom>
          <a:noFill/>
        </p:spPr>
        <p:txBody>
          <a:bodyPr wrap="square" rtlCol="0">
            <a:spAutoFit/>
          </a:bodyPr>
          <a:lstStyle/>
          <a:p>
            <a:r>
              <a:rPr lang="en-GB">
                <a:solidFill>
                  <a:srgbClr val="0070C0"/>
                </a:solidFill>
              </a:rPr>
              <a:t>Resolution</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E36F36EE-43C0-4A0D-BC45-FE1BA96C3C12}"/>
                  </a:ext>
                </a:extLst>
              </p14:cNvPr>
              <p14:cNvContentPartPr/>
              <p14:nvPr/>
            </p14:nvContentPartPr>
            <p14:xfrm>
              <a:off x="1114382" y="676110"/>
              <a:ext cx="3921120" cy="633240"/>
            </p14:xfrm>
          </p:contentPart>
        </mc:Choice>
        <mc:Fallback xmlns="">
          <p:pic>
            <p:nvPicPr>
              <p:cNvPr id="15" name="Ink 14">
                <a:extLst>
                  <a:ext uri="{FF2B5EF4-FFF2-40B4-BE49-F238E27FC236}">
                    <a16:creationId xmlns:a16="http://schemas.microsoft.com/office/drawing/2014/main" id="{E36F36EE-43C0-4A0D-BC45-FE1BA96C3C12}"/>
                  </a:ext>
                </a:extLst>
              </p:cNvPr>
              <p:cNvPicPr/>
              <p:nvPr/>
            </p:nvPicPr>
            <p:blipFill>
              <a:blip r:embed="rId3"/>
              <a:stretch>
                <a:fillRect/>
              </a:stretch>
            </p:blipFill>
            <p:spPr>
              <a:xfrm>
                <a:off x="1105382" y="667110"/>
                <a:ext cx="3938760" cy="650880"/>
              </a:xfrm>
              <a:prstGeom prst="rect">
                <a:avLst/>
              </a:prstGeom>
            </p:spPr>
          </p:pic>
        </mc:Fallback>
      </mc:AlternateContent>
      <p:grpSp>
        <p:nvGrpSpPr>
          <p:cNvPr id="21" name="Group 20">
            <a:extLst>
              <a:ext uri="{FF2B5EF4-FFF2-40B4-BE49-F238E27FC236}">
                <a16:creationId xmlns:a16="http://schemas.microsoft.com/office/drawing/2014/main" id="{1746DA06-6B89-4B9F-8CAE-AE5C9E8FEB13}"/>
              </a:ext>
            </a:extLst>
          </p:cNvPr>
          <p:cNvGrpSpPr/>
          <p:nvPr/>
        </p:nvGrpSpPr>
        <p:grpSpPr>
          <a:xfrm>
            <a:off x="4599139" y="225468"/>
            <a:ext cx="2549046" cy="553998"/>
            <a:chOff x="4599139" y="225468"/>
            <a:chExt cx="2549046" cy="553998"/>
          </a:xfrm>
        </p:grpSpPr>
        <p:cxnSp>
          <p:nvCxnSpPr>
            <p:cNvPr id="17" name="Straight Arrow Connector 16">
              <a:extLst>
                <a:ext uri="{FF2B5EF4-FFF2-40B4-BE49-F238E27FC236}">
                  <a16:creationId xmlns:a16="http://schemas.microsoft.com/office/drawing/2014/main" id="{7DE06678-5084-4A0C-862A-BDC9696BB453}"/>
                </a:ext>
              </a:extLst>
            </p:cNvPr>
            <p:cNvCxnSpPr>
              <a:cxnSpLocks/>
            </p:cNvCxnSpPr>
            <p:nvPr/>
          </p:nvCxnSpPr>
          <p:spPr>
            <a:xfrm flipH="1">
              <a:off x="4599139" y="410134"/>
              <a:ext cx="837158" cy="369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B5EF3F9-58CC-4234-B3B1-AE0E6B3FE692}"/>
                </a:ext>
              </a:extLst>
            </p:cNvPr>
            <p:cNvSpPr txBox="1"/>
            <p:nvPr/>
          </p:nvSpPr>
          <p:spPr>
            <a:xfrm>
              <a:off x="5423810" y="225468"/>
              <a:ext cx="1724375" cy="369332"/>
            </a:xfrm>
            <a:prstGeom prst="rect">
              <a:avLst/>
            </a:prstGeom>
            <a:noFill/>
          </p:spPr>
          <p:txBody>
            <a:bodyPr wrap="square" rtlCol="0">
              <a:spAutoFit/>
            </a:bodyPr>
            <a:lstStyle/>
            <a:p>
              <a:r>
                <a:rPr lang="en-GB">
                  <a:solidFill>
                    <a:srgbClr val="FF0000"/>
                  </a:solidFill>
                </a:rPr>
                <a:t>Not for stories!</a:t>
              </a:r>
            </a:p>
          </p:txBody>
        </p:sp>
      </p:grpSp>
    </p:spTree>
    <p:extLst>
      <p:ext uri="{BB962C8B-B14F-4D97-AF65-F5344CB8AC3E}">
        <p14:creationId xmlns:p14="http://schemas.microsoft.com/office/powerpoint/2010/main" val="727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1DC7-B14A-47D4-AE3E-85F152642FDF}"/>
              </a:ext>
            </a:extLst>
          </p:cNvPr>
          <p:cNvSpPr>
            <a:spLocks noGrp="1"/>
          </p:cNvSpPr>
          <p:nvPr>
            <p:ph type="title"/>
          </p:nvPr>
        </p:nvSpPr>
        <p:spPr>
          <a:xfrm>
            <a:off x="988512" y="239865"/>
            <a:ext cx="10515600" cy="315912"/>
          </a:xfrm>
        </p:spPr>
        <p:txBody>
          <a:bodyPr>
            <a:normAutofit fontScale="90000"/>
          </a:bodyPr>
          <a:lstStyle/>
          <a:p>
            <a:pPr algn="ctr"/>
            <a:r>
              <a:rPr lang="en-GB"/>
              <a:t>Story checklist</a:t>
            </a:r>
          </a:p>
        </p:txBody>
      </p:sp>
      <p:sp>
        <p:nvSpPr>
          <p:cNvPr id="7" name="Content Placeholder 6">
            <a:extLst>
              <a:ext uri="{FF2B5EF4-FFF2-40B4-BE49-F238E27FC236}">
                <a16:creationId xmlns:a16="http://schemas.microsoft.com/office/drawing/2014/main" id="{2BE0D2A0-AA92-45E5-9814-9CBDE586C80F}"/>
              </a:ext>
            </a:extLst>
          </p:cNvPr>
          <p:cNvSpPr>
            <a:spLocks noGrp="1"/>
          </p:cNvSpPr>
          <p:nvPr>
            <p:ph idx="1"/>
          </p:nvPr>
        </p:nvSpPr>
        <p:spPr>
          <a:xfrm>
            <a:off x="325676" y="726510"/>
            <a:ext cx="11178436" cy="5891625"/>
          </a:xfrm>
        </p:spPr>
        <p:txBody>
          <a:bodyPr>
            <a:normAutofit fontScale="70000" lnSpcReduction="20000"/>
          </a:bodyPr>
          <a:lstStyle/>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I have described the time </a:t>
            </a:r>
            <a:r>
              <a:rPr lang="en-GB" sz="2600" b="1">
                <a:latin typeface="Arial" panose="020B0604020202020204" pitchFamily="34" charset="0"/>
                <a:ea typeface="Calibri" panose="020F0502020204030204" pitchFamily="34" charset="0"/>
                <a:cs typeface="Arial" panose="020B0604020202020204" pitchFamily="34" charset="0"/>
              </a:rPr>
              <a:t>and</a:t>
            </a:r>
            <a:r>
              <a:rPr lang="en-GB" sz="2600">
                <a:latin typeface="Arial" panose="020B0604020202020204" pitchFamily="34" charset="0"/>
                <a:ea typeface="Calibri" panose="020F0502020204030204" pitchFamily="34" charset="0"/>
                <a:cs typeface="Arial" panose="020B0604020202020204" pitchFamily="34" charset="0"/>
              </a:rPr>
              <a:t> place so that my reader can clearly picture them.</a:t>
            </a:r>
            <a:endParaRPr lang="en-US" sz="2600">
              <a:latin typeface="Arial" panose="020B0604020202020204" pitchFamily="34" charset="0"/>
              <a:ea typeface="Calibri" panose="020F0502020204030204" pitchFamily="34" charset="0"/>
              <a:cs typeface="Times New Roman" panose="02020603050405020304" pitchFamily="18" charset="0"/>
            </a:endParaRPr>
          </a:p>
          <a:p>
            <a:pPr marL="0" indent="0">
              <a:lnSpc>
                <a:spcPct val="150000"/>
              </a:lnSpc>
              <a:buNone/>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I developed characters through:</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Physical description </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 Action</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Dialogue </a:t>
            </a:r>
          </a:p>
          <a:p>
            <a:pPr marL="0" indent="0">
              <a:lnSpc>
                <a:spcPct val="150000"/>
              </a:lnSpc>
              <a:buNone/>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My story has an:</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 Exposition</a:t>
            </a: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 Rising action </a:t>
            </a: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Climax </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Falling Action</a:t>
            </a:r>
            <a:endParaRPr lang="en-US" sz="2600">
              <a:latin typeface="Arial" panose="020B0604020202020204" pitchFamily="34" charset="0"/>
              <a:ea typeface="Calibri" panose="020F0502020204030204" pitchFamily="34" charset="0"/>
              <a:cs typeface="Times New Roman" panose="02020603050405020304" pitchFamily="18" charset="0"/>
            </a:endParaRPr>
          </a:p>
          <a:p>
            <a:pPr>
              <a:lnSpc>
                <a:spcPct val="150000"/>
              </a:lnSpc>
              <a:buFont typeface="Wingdings" panose="05000000000000000000" pitchFamily="2" charset="2"/>
              <a:buChar char="q"/>
              <a:tabLst>
                <a:tab pos="475615" algn="l"/>
              </a:tabLst>
            </a:pPr>
            <a:r>
              <a:rPr lang="en-GB" sz="2600">
                <a:latin typeface="Arial" panose="020B0604020202020204" pitchFamily="34" charset="0"/>
                <a:ea typeface="Calibri" panose="020F0502020204030204" pitchFamily="34" charset="0"/>
                <a:cs typeface="Arial" panose="020B0604020202020204" pitchFamily="34" charset="0"/>
              </a:rPr>
              <a:t>Resolution</a:t>
            </a:r>
          </a:p>
          <a:p>
            <a:pPr>
              <a:lnSpc>
                <a:spcPct val="150000"/>
              </a:lnSpc>
              <a:buFont typeface="Wingdings" panose="05000000000000000000" pitchFamily="2" charset="2"/>
              <a:buChar char="q"/>
              <a:tabLst>
                <a:tab pos="475615" algn="l"/>
              </a:tabLst>
            </a:pPr>
            <a:r>
              <a:rPr lang="en-US" sz="2600">
                <a:latin typeface="Arial" panose="020B0604020202020204" pitchFamily="34" charset="0"/>
                <a:ea typeface="Calibri" panose="020F0502020204030204" pitchFamily="34" charset="0"/>
                <a:cs typeface="Times New Roman" panose="02020603050405020304" pitchFamily="18" charset="0"/>
              </a:rPr>
              <a:t>I have used descriptive and figurative language to appeal to my reader’s senses.</a:t>
            </a:r>
          </a:p>
          <a:p>
            <a:pPr>
              <a:lnSpc>
                <a:spcPct val="150000"/>
              </a:lnSpc>
              <a:tabLst>
                <a:tab pos="475615" algn="l"/>
              </a:tabLst>
            </a:pPr>
            <a:endParaRPr lang="en-US" sz="2400">
              <a:latin typeface="Arial" panose="020B0604020202020204" pitchFamily="34" charset="0"/>
              <a:ea typeface="Calibri" panose="020F0502020204030204" pitchFamily="34" charset="0"/>
              <a:cs typeface="Times New Roman" panose="02020603050405020304" pitchFamily="18" charset="0"/>
            </a:endParaRPr>
          </a:p>
          <a:p>
            <a:endParaRPr lang="en-GB"/>
          </a:p>
        </p:txBody>
      </p:sp>
      <p:pic>
        <p:nvPicPr>
          <p:cNvPr id="4" name="Picture 3" descr="A close up of a logo&#10;&#10;Description automatically generated">
            <a:extLst>
              <a:ext uri="{FF2B5EF4-FFF2-40B4-BE49-F238E27FC236}">
                <a16:creationId xmlns:a16="http://schemas.microsoft.com/office/drawing/2014/main" id="{422ABC3F-492F-4593-987C-83FE77F93BD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4632" y="1740500"/>
            <a:ext cx="363255" cy="334876"/>
          </a:xfrm>
          <a:prstGeom prst="rect">
            <a:avLst/>
          </a:prstGeom>
        </p:spPr>
      </p:pic>
      <p:pic>
        <p:nvPicPr>
          <p:cNvPr id="6" name="Picture 5" descr="A close up of a logo&#10;&#10;Description automatically generated">
            <a:extLst>
              <a:ext uri="{FF2B5EF4-FFF2-40B4-BE49-F238E27FC236}">
                <a16:creationId xmlns:a16="http://schemas.microsoft.com/office/drawing/2014/main" id="{656A26A2-B3E5-4A3F-9005-B4415A9DF4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4631" y="4615187"/>
            <a:ext cx="363255" cy="334876"/>
          </a:xfrm>
          <a:prstGeom prst="rect">
            <a:avLst/>
          </a:prstGeom>
        </p:spPr>
      </p:pic>
      <p:pic>
        <p:nvPicPr>
          <p:cNvPr id="8" name="Picture 7" descr="A close up of a logo&#10;&#10;Description automatically generated">
            <a:extLst>
              <a:ext uri="{FF2B5EF4-FFF2-40B4-BE49-F238E27FC236}">
                <a16:creationId xmlns:a16="http://schemas.microsoft.com/office/drawing/2014/main" id="{3ABA915B-7B9D-43BD-9B04-73A98DD18B6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5569" y="731191"/>
            <a:ext cx="363255" cy="334876"/>
          </a:xfrm>
          <a:prstGeom prst="rect">
            <a:avLst/>
          </a:prstGeom>
        </p:spPr>
      </p:pic>
      <p:sp>
        <p:nvSpPr>
          <p:cNvPr id="5" name="TextBox 4">
            <a:extLst>
              <a:ext uri="{FF2B5EF4-FFF2-40B4-BE49-F238E27FC236}">
                <a16:creationId xmlns:a16="http://schemas.microsoft.com/office/drawing/2014/main" id="{02C9A5DD-C643-414B-BA19-C5C0D83D7790}"/>
              </a:ext>
            </a:extLst>
          </p:cNvPr>
          <p:cNvSpPr txBox="1"/>
          <p:nvPr/>
        </p:nvSpPr>
        <p:spPr>
          <a:xfrm>
            <a:off x="1991638" y="4171108"/>
            <a:ext cx="9874686" cy="400110"/>
          </a:xfrm>
          <a:prstGeom prst="rect">
            <a:avLst/>
          </a:prstGeom>
          <a:noFill/>
        </p:spPr>
        <p:txBody>
          <a:bodyPr wrap="square" rtlCol="0">
            <a:spAutoFit/>
          </a:bodyPr>
          <a:lstStyle/>
          <a:p>
            <a:r>
              <a:rPr lang="en-GB" sz="2000">
                <a:solidFill>
                  <a:srgbClr val="0070C0"/>
                </a:solidFill>
              </a:rPr>
              <a:t>Is very rushed: no description of emotions, no reactions to the dramatic events.</a:t>
            </a:r>
          </a:p>
        </p:txBody>
      </p:sp>
      <p:sp>
        <p:nvSpPr>
          <p:cNvPr id="9" name="TextBox 8">
            <a:extLst>
              <a:ext uri="{FF2B5EF4-FFF2-40B4-BE49-F238E27FC236}">
                <a16:creationId xmlns:a16="http://schemas.microsoft.com/office/drawing/2014/main" id="{E3F19D7D-8EAD-4912-A49E-B7096B4910F7}"/>
              </a:ext>
            </a:extLst>
          </p:cNvPr>
          <p:cNvSpPr txBox="1"/>
          <p:nvPr/>
        </p:nvSpPr>
        <p:spPr>
          <a:xfrm>
            <a:off x="1629426" y="2694483"/>
            <a:ext cx="9874686" cy="400110"/>
          </a:xfrm>
          <a:prstGeom prst="rect">
            <a:avLst/>
          </a:prstGeom>
          <a:noFill/>
        </p:spPr>
        <p:txBody>
          <a:bodyPr wrap="square" rtlCol="0">
            <a:spAutoFit/>
          </a:bodyPr>
          <a:lstStyle/>
          <a:p>
            <a:r>
              <a:rPr lang="en-GB" sz="2000">
                <a:solidFill>
                  <a:srgbClr val="0070C0"/>
                </a:solidFill>
              </a:rPr>
              <a:t>A bit more dialogue may have helped the reader to get insight into the narrator’s feelings.</a:t>
            </a:r>
          </a:p>
        </p:txBody>
      </p:sp>
      <p:sp>
        <p:nvSpPr>
          <p:cNvPr id="10" name="TextBox 9">
            <a:extLst>
              <a:ext uri="{FF2B5EF4-FFF2-40B4-BE49-F238E27FC236}">
                <a16:creationId xmlns:a16="http://schemas.microsoft.com/office/drawing/2014/main" id="{69FA71C2-AE86-4C8E-B072-220C36B4062F}"/>
              </a:ext>
            </a:extLst>
          </p:cNvPr>
          <p:cNvSpPr txBox="1"/>
          <p:nvPr/>
        </p:nvSpPr>
        <p:spPr>
          <a:xfrm>
            <a:off x="1820449" y="3664885"/>
            <a:ext cx="3853841" cy="400110"/>
          </a:xfrm>
          <a:prstGeom prst="rect">
            <a:avLst/>
          </a:prstGeom>
          <a:noFill/>
        </p:spPr>
        <p:txBody>
          <a:bodyPr wrap="square" rtlCol="0">
            <a:spAutoFit/>
          </a:bodyPr>
          <a:lstStyle/>
          <a:p>
            <a:r>
              <a:rPr lang="en-GB" sz="2000">
                <a:solidFill>
                  <a:srgbClr val="0070C0"/>
                </a:solidFill>
              </a:rPr>
              <a:t>Avoid starting a story like a report.</a:t>
            </a:r>
          </a:p>
        </p:txBody>
      </p:sp>
      <p:sp>
        <p:nvSpPr>
          <p:cNvPr id="11" name="TextBox 10">
            <a:extLst>
              <a:ext uri="{FF2B5EF4-FFF2-40B4-BE49-F238E27FC236}">
                <a16:creationId xmlns:a16="http://schemas.microsoft.com/office/drawing/2014/main" id="{CD5E9E47-EE61-4578-B2C2-8442D67EA6C5}"/>
              </a:ext>
            </a:extLst>
          </p:cNvPr>
          <p:cNvSpPr txBox="1"/>
          <p:nvPr/>
        </p:nvSpPr>
        <p:spPr>
          <a:xfrm>
            <a:off x="6928981" y="5423604"/>
            <a:ext cx="5158635" cy="707886"/>
          </a:xfrm>
          <a:prstGeom prst="rect">
            <a:avLst/>
          </a:prstGeom>
          <a:noFill/>
        </p:spPr>
        <p:txBody>
          <a:bodyPr wrap="square" rtlCol="0">
            <a:spAutoFit/>
          </a:bodyPr>
          <a:lstStyle/>
          <a:p>
            <a:r>
              <a:rPr lang="en-GB" sz="2000">
                <a:solidFill>
                  <a:srgbClr val="0070C0"/>
                </a:solidFill>
              </a:rPr>
              <a:t>No adjectives or figures of speech present in this story.</a:t>
            </a:r>
          </a:p>
        </p:txBody>
      </p:sp>
      <p:pic>
        <p:nvPicPr>
          <p:cNvPr id="12" name="Picture 11" descr="A close up of a logo&#10;&#10;Description automatically generated">
            <a:extLst>
              <a:ext uri="{FF2B5EF4-FFF2-40B4-BE49-F238E27FC236}">
                <a16:creationId xmlns:a16="http://schemas.microsoft.com/office/drawing/2014/main" id="{ABE606E6-040C-4C0E-A3CC-6B4BFE3B3A7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4631" y="6131490"/>
            <a:ext cx="363255" cy="334876"/>
          </a:xfrm>
          <a:prstGeom prst="rect">
            <a:avLst/>
          </a:prstGeom>
        </p:spPr>
      </p:pic>
      <p:sp>
        <p:nvSpPr>
          <p:cNvPr id="13" name="TextBox 12">
            <a:extLst>
              <a:ext uri="{FF2B5EF4-FFF2-40B4-BE49-F238E27FC236}">
                <a16:creationId xmlns:a16="http://schemas.microsoft.com/office/drawing/2014/main" id="{1CE22525-A6FF-4301-9670-172754A488FB}"/>
              </a:ext>
            </a:extLst>
          </p:cNvPr>
          <p:cNvSpPr txBox="1"/>
          <p:nvPr/>
        </p:nvSpPr>
        <p:spPr>
          <a:xfrm>
            <a:off x="1591848" y="4629874"/>
            <a:ext cx="6455081" cy="400110"/>
          </a:xfrm>
          <a:prstGeom prst="rect">
            <a:avLst/>
          </a:prstGeom>
          <a:noFill/>
        </p:spPr>
        <p:txBody>
          <a:bodyPr wrap="square" rtlCol="0">
            <a:spAutoFit/>
          </a:bodyPr>
          <a:lstStyle/>
          <a:p>
            <a:r>
              <a:rPr lang="en-GB" sz="2000">
                <a:solidFill>
                  <a:srgbClr val="0070C0"/>
                </a:solidFill>
              </a:rPr>
              <a:t>No intense emotions, heightened physical reactions shown.</a:t>
            </a:r>
          </a:p>
        </p:txBody>
      </p:sp>
      <p:sp>
        <p:nvSpPr>
          <p:cNvPr id="14" name="TextBox 13">
            <a:extLst>
              <a:ext uri="{FF2B5EF4-FFF2-40B4-BE49-F238E27FC236}">
                <a16:creationId xmlns:a16="http://schemas.microsoft.com/office/drawing/2014/main" id="{A478E3D0-B8B7-4C97-8CFA-B77E7BEB74A5}"/>
              </a:ext>
            </a:extLst>
          </p:cNvPr>
          <p:cNvSpPr txBox="1"/>
          <p:nvPr/>
        </p:nvSpPr>
        <p:spPr>
          <a:xfrm>
            <a:off x="1308969" y="2196189"/>
            <a:ext cx="9874686" cy="400110"/>
          </a:xfrm>
          <a:prstGeom prst="rect">
            <a:avLst/>
          </a:prstGeom>
          <a:noFill/>
        </p:spPr>
        <p:txBody>
          <a:bodyPr wrap="square" rtlCol="0">
            <a:spAutoFit/>
          </a:bodyPr>
          <a:lstStyle/>
          <a:p>
            <a:r>
              <a:rPr lang="en-GB" sz="2000">
                <a:solidFill>
                  <a:srgbClr val="0070C0"/>
                </a:solidFill>
              </a:rPr>
              <a:t>A few more details were needed to get the reader to visualise what happened.</a:t>
            </a:r>
          </a:p>
        </p:txBody>
      </p:sp>
      <p:sp>
        <p:nvSpPr>
          <p:cNvPr id="15" name="TextBox 14">
            <a:extLst>
              <a:ext uri="{FF2B5EF4-FFF2-40B4-BE49-F238E27FC236}">
                <a16:creationId xmlns:a16="http://schemas.microsoft.com/office/drawing/2014/main" id="{FFE15F15-6C94-4C2C-979D-608C9737457F}"/>
              </a:ext>
            </a:extLst>
          </p:cNvPr>
          <p:cNvSpPr txBox="1"/>
          <p:nvPr/>
        </p:nvSpPr>
        <p:spPr>
          <a:xfrm>
            <a:off x="2601237" y="1737423"/>
            <a:ext cx="9874686" cy="400110"/>
          </a:xfrm>
          <a:prstGeom prst="rect">
            <a:avLst/>
          </a:prstGeom>
          <a:noFill/>
        </p:spPr>
        <p:txBody>
          <a:bodyPr wrap="square" rtlCol="0">
            <a:spAutoFit/>
          </a:bodyPr>
          <a:lstStyle/>
          <a:p>
            <a:r>
              <a:rPr lang="en-GB" sz="2000">
                <a:solidFill>
                  <a:srgbClr val="0070C0"/>
                </a:solidFill>
              </a:rPr>
              <a:t>No description was given of the dog or Uncle Paul.</a:t>
            </a:r>
          </a:p>
        </p:txBody>
      </p:sp>
    </p:spTree>
    <p:extLst>
      <p:ext uri="{BB962C8B-B14F-4D97-AF65-F5344CB8AC3E}">
        <p14:creationId xmlns:p14="http://schemas.microsoft.com/office/powerpoint/2010/main" val="16422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P spid="9" grpId="0"/>
      <p:bldP spid="10" grpId="0"/>
      <p:bldP spid="11" grpId="0"/>
      <p:bldP spid="13" grpId="0"/>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EECA-1E65-4678-B113-DE081DB222E8}"/>
              </a:ext>
            </a:extLst>
          </p:cNvPr>
          <p:cNvSpPr>
            <a:spLocks noGrp="1"/>
          </p:cNvSpPr>
          <p:nvPr>
            <p:ph type="title"/>
          </p:nvPr>
        </p:nvSpPr>
        <p:spPr/>
        <p:txBody>
          <a:bodyPr/>
          <a:lstStyle/>
          <a:p>
            <a:r>
              <a:rPr lang="en-GB"/>
              <a:t>This story can be fixed!</a:t>
            </a:r>
          </a:p>
        </p:txBody>
      </p:sp>
      <p:pic>
        <p:nvPicPr>
          <p:cNvPr id="10" name="Content Placeholder 9" descr="A graffiti covered wall&#10;&#10;Description automatically generated">
            <a:extLst>
              <a:ext uri="{FF2B5EF4-FFF2-40B4-BE49-F238E27FC236}">
                <a16:creationId xmlns:a16="http://schemas.microsoft.com/office/drawing/2014/main" id="{C430D57A-17FF-48C1-ABB3-8567005C23D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081356" y="1662504"/>
            <a:ext cx="5528250" cy="4351338"/>
          </a:xfrm>
        </p:spPr>
      </p:pic>
    </p:spTree>
    <p:extLst>
      <p:ext uri="{BB962C8B-B14F-4D97-AF65-F5344CB8AC3E}">
        <p14:creationId xmlns:p14="http://schemas.microsoft.com/office/powerpoint/2010/main" val="2480007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3C309-FE86-4B87-A257-4504A45B19AB}"/>
              </a:ext>
            </a:extLst>
          </p:cNvPr>
          <p:cNvSpPr>
            <a:spLocks noGrp="1"/>
          </p:cNvSpPr>
          <p:nvPr>
            <p:ph type="title"/>
          </p:nvPr>
        </p:nvSpPr>
        <p:spPr/>
        <p:txBody>
          <a:bodyPr/>
          <a:lstStyle/>
          <a:p>
            <a:r>
              <a:rPr lang="en-GB"/>
              <a:t>Don’t rush your story…</a:t>
            </a:r>
          </a:p>
        </p:txBody>
      </p:sp>
      <p:pic>
        <p:nvPicPr>
          <p:cNvPr id="5" name="Content Placeholder 4" descr="A group of people walking down a dirt road&#10;&#10;Description automatically generated">
            <a:extLst>
              <a:ext uri="{FF2B5EF4-FFF2-40B4-BE49-F238E27FC236}">
                <a16:creationId xmlns:a16="http://schemas.microsoft.com/office/drawing/2014/main" id="{A808DDD9-CA39-423B-A76F-616349AC4F4C}"/>
              </a:ext>
            </a:extLst>
          </p:cNvPr>
          <p:cNvPicPr>
            <a:picLocks noGrp="1" noChangeAspect="1"/>
          </p:cNvPicPr>
          <p:nvPr>
            <p:ph idx="1"/>
          </p:nvPr>
        </p:nvPicPr>
        <p:blipFill>
          <a:blip r:embed="rId2"/>
          <a:stretch>
            <a:fillRect/>
          </a:stretch>
        </p:blipFill>
        <p:spPr>
          <a:xfrm>
            <a:off x="2972901" y="2024268"/>
            <a:ext cx="5454832" cy="3562339"/>
          </a:xfrm>
        </p:spPr>
      </p:pic>
    </p:spTree>
    <p:extLst>
      <p:ext uri="{BB962C8B-B14F-4D97-AF65-F5344CB8AC3E}">
        <p14:creationId xmlns:p14="http://schemas.microsoft.com/office/powerpoint/2010/main" val="1560911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69C7-7E41-4D50-BB0B-B9A93C0BAE21}"/>
              </a:ext>
            </a:extLst>
          </p:cNvPr>
          <p:cNvSpPr>
            <a:spLocks noGrp="1"/>
          </p:cNvSpPr>
          <p:nvPr>
            <p:ph type="title"/>
          </p:nvPr>
        </p:nvSpPr>
        <p:spPr>
          <a:xfrm>
            <a:off x="838200" y="-20632"/>
            <a:ext cx="10515600" cy="1325563"/>
          </a:xfrm>
        </p:spPr>
        <p:txBody>
          <a:bodyPr/>
          <a:lstStyle/>
          <a:p>
            <a:r>
              <a:rPr lang="en-GB"/>
              <a:t>Take your reader on a journey..</a:t>
            </a:r>
          </a:p>
        </p:txBody>
      </p:sp>
      <p:pic>
        <p:nvPicPr>
          <p:cNvPr id="5" name="Content Placeholder 4" descr="A picture containing game&#10;&#10;Description automatically generated">
            <a:extLst>
              <a:ext uri="{FF2B5EF4-FFF2-40B4-BE49-F238E27FC236}">
                <a16:creationId xmlns:a16="http://schemas.microsoft.com/office/drawing/2014/main" id="{E97452A6-3B30-49CB-AE86-E2CF8FC9A83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984331" y="4027717"/>
            <a:ext cx="4572000" cy="2981325"/>
          </a:xfrm>
        </p:spPr>
      </p:pic>
      <p:sp>
        <p:nvSpPr>
          <p:cNvPr id="7" name="TextBox 6">
            <a:extLst>
              <a:ext uri="{FF2B5EF4-FFF2-40B4-BE49-F238E27FC236}">
                <a16:creationId xmlns:a16="http://schemas.microsoft.com/office/drawing/2014/main" id="{7502F355-CC9B-455F-8C77-34BD11B7992A}"/>
              </a:ext>
            </a:extLst>
          </p:cNvPr>
          <p:cNvSpPr txBox="1"/>
          <p:nvPr/>
        </p:nvSpPr>
        <p:spPr>
          <a:xfrm>
            <a:off x="697283" y="4027717"/>
            <a:ext cx="2154477" cy="523220"/>
          </a:xfrm>
          <a:prstGeom prst="rect">
            <a:avLst/>
          </a:prstGeom>
          <a:noFill/>
        </p:spPr>
        <p:txBody>
          <a:bodyPr wrap="square" rtlCol="0">
            <a:spAutoFit/>
          </a:bodyPr>
          <a:lstStyle/>
          <a:p>
            <a:r>
              <a:rPr lang="en-GB" sz="2800">
                <a:solidFill>
                  <a:srgbClr val="0070C0"/>
                </a:solidFill>
              </a:rPr>
              <a:t>Exposition</a:t>
            </a:r>
          </a:p>
        </p:txBody>
      </p:sp>
      <p:sp>
        <p:nvSpPr>
          <p:cNvPr id="8" name="TextBox 7">
            <a:extLst>
              <a:ext uri="{FF2B5EF4-FFF2-40B4-BE49-F238E27FC236}">
                <a16:creationId xmlns:a16="http://schemas.microsoft.com/office/drawing/2014/main" id="{F04803B9-FEBC-4B0B-A3F0-EB5DF655676A}"/>
              </a:ext>
            </a:extLst>
          </p:cNvPr>
          <p:cNvSpPr txBox="1"/>
          <p:nvPr/>
        </p:nvSpPr>
        <p:spPr>
          <a:xfrm>
            <a:off x="7364259" y="4027717"/>
            <a:ext cx="2154477" cy="523220"/>
          </a:xfrm>
          <a:prstGeom prst="rect">
            <a:avLst/>
          </a:prstGeom>
          <a:noFill/>
        </p:spPr>
        <p:txBody>
          <a:bodyPr wrap="square" rtlCol="0">
            <a:spAutoFit/>
          </a:bodyPr>
          <a:lstStyle/>
          <a:p>
            <a:r>
              <a:rPr lang="en-GB" sz="2800">
                <a:solidFill>
                  <a:srgbClr val="0070C0"/>
                </a:solidFill>
              </a:rPr>
              <a:t>Resolution</a:t>
            </a:r>
          </a:p>
        </p:txBody>
      </p:sp>
      <p:sp>
        <p:nvSpPr>
          <p:cNvPr id="9" name="TextBox 8">
            <a:extLst>
              <a:ext uri="{FF2B5EF4-FFF2-40B4-BE49-F238E27FC236}">
                <a16:creationId xmlns:a16="http://schemas.microsoft.com/office/drawing/2014/main" id="{CB3CFEEA-893D-4A38-8904-5237EB846BD0}"/>
              </a:ext>
            </a:extLst>
          </p:cNvPr>
          <p:cNvSpPr txBox="1"/>
          <p:nvPr/>
        </p:nvSpPr>
        <p:spPr>
          <a:xfrm>
            <a:off x="3256978" y="919174"/>
            <a:ext cx="3507287" cy="3108543"/>
          </a:xfrm>
          <a:prstGeom prst="rect">
            <a:avLst/>
          </a:prstGeom>
          <a:noFill/>
        </p:spPr>
        <p:txBody>
          <a:bodyPr wrap="square" rtlCol="0">
            <a:spAutoFit/>
          </a:bodyPr>
          <a:lstStyle/>
          <a:p>
            <a:r>
              <a:rPr lang="en-GB" sz="2800"/>
              <a:t>Take the time to:</a:t>
            </a:r>
          </a:p>
          <a:p>
            <a:pPr marL="457200" indent="-457200">
              <a:buFont typeface="Arial" panose="020B0604020202020204" pitchFamily="34" charset="0"/>
              <a:buChar char="•"/>
            </a:pPr>
            <a:r>
              <a:rPr lang="en-GB" sz="2800"/>
              <a:t>Describe the setting</a:t>
            </a:r>
          </a:p>
          <a:p>
            <a:pPr marL="457200" indent="-457200">
              <a:buFont typeface="Arial" panose="020B0604020202020204" pitchFamily="34" charset="0"/>
              <a:buChar char="•"/>
            </a:pPr>
            <a:r>
              <a:rPr lang="en-GB" sz="2800"/>
              <a:t>Develop your character</a:t>
            </a:r>
          </a:p>
          <a:p>
            <a:pPr marL="457200" indent="-457200">
              <a:buFont typeface="Arial" panose="020B0604020202020204" pitchFamily="34" charset="0"/>
              <a:buChar char="•"/>
            </a:pPr>
            <a:r>
              <a:rPr lang="en-GB" sz="2800"/>
              <a:t>Express emotions</a:t>
            </a:r>
          </a:p>
          <a:p>
            <a:pPr marL="457200" indent="-457200">
              <a:buFont typeface="Arial" panose="020B0604020202020204" pitchFamily="34" charset="0"/>
              <a:buChar char="•"/>
            </a:pPr>
            <a:r>
              <a:rPr lang="en-GB" sz="2800"/>
              <a:t>Use dialogue</a:t>
            </a:r>
            <a:endParaRPr lang="en-GB"/>
          </a:p>
        </p:txBody>
      </p:sp>
    </p:spTree>
    <p:extLst>
      <p:ext uri="{BB962C8B-B14F-4D97-AF65-F5344CB8AC3E}">
        <p14:creationId xmlns:p14="http://schemas.microsoft.com/office/powerpoint/2010/main" val="223939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3EA5A45-5B48-4698-8572-3F32833BE20C}"/>
              </a:ext>
            </a:extLst>
          </p:cNvPr>
          <p:cNvSpPr>
            <a:spLocks noGrp="1"/>
          </p:cNvSpPr>
          <p:nvPr>
            <p:ph type="title"/>
          </p:nvPr>
        </p:nvSpPr>
        <p:spPr>
          <a:xfrm>
            <a:off x="2788881" y="-249307"/>
            <a:ext cx="10515600" cy="1325563"/>
          </a:xfrm>
        </p:spPr>
        <p:txBody>
          <a:bodyPr/>
          <a:lstStyle/>
          <a:p>
            <a:r>
              <a:rPr lang="en-GB"/>
              <a:t>Let’s fix the exposition</a:t>
            </a:r>
          </a:p>
        </p:txBody>
      </p:sp>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958602" y="606411"/>
            <a:ext cx="10515600" cy="1399503"/>
          </a:xfrm>
        </p:spPr>
        <p:txBody>
          <a:bodyPr>
            <a:normAutofit lnSpcReduction="10000"/>
          </a:bodyPr>
          <a:lstStyle/>
          <a:p>
            <a:pPr marL="0" indent="0">
              <a:lnSpc>
                <a:spcPct val="150000"/>
              </a:lnSpc>
              <a:spcBef>
                <a:spcPts val="0"/>
              </a:spcBef>
              <a:buNone/>
            </a:pPr>
            <a:r>
              <a:rPr lang="en-US" sz="3200"/>
              <a:t>	On Monday 23rd March, </a:t>
            </a:r>
            <a:r>
              <a:rPr lang="en-TT" sz="3200"/>
              <a:t>I was returning home from school when I was distracted by my neighbour’s dog. </a:t>
            </a:r>
            <a:endParaRPr lang="en-GB"/>
          </a:p>
        </p:txBody>
      </p:sp>
      <p:pic>
        <p:nvPicPr>
          <p:cNvPr id="5" name="Picture 4" descr="A picture containing drawing, clock&#10;&#10;Description automatically generated">
            <a:extLst>
              <a:ext uri="{FF2B5EF4-FFF2-40B4-BE49-F238E27FC236}">
                <a16:creationId xmlns:a16="http://schemas.microsoft.com/office/drawing/2014/main" id="{487F1E2F-E4BD-4384-8ABD-E1F8746786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4293" y="2285000"/>
            <a:ext cx="2417635" cy="3545864"/>
          </a:xfrm>
          <a:prstGeom prst="rect">
            <a:avLst/>
          </a:prstGeom>
        </p:spPr>
      </p:pic>
      <p:sp>
        <p:nvSpPr>
          <p:cNvPr id="2" name="TextBox 1">
            <a:extLst>
              <a:ext uri="{FF2B5EF4-FFF2-40B4-BE49-F238E27FC236}">
                <a16:creationId xmlns:a16="http://schemas.microsoft.com/office/drawing/2014/main" id="{BAA27E24-0089-4CFA-B7A5-9B58B1C4ACF1}"/>
              </a:ext>
            </a:extLst>
          </p:cNvPr>
          <p:cNvSpPr txBox="1"/>
          <p:nvPr/>
        </p:nvSpPr>
        <p:spPr>
          <a:xfrm>
            <a:off x="2806750" y="2137546"/>
            <a:ext cx="5674290" cy="4524315"/>
          </a:xfrm>
          <a:prstGeom prst="rect">
            <a:avLst/>
          </a:prstGeom>
          <a:noFill/>
        </p:spPr>
        <p:txBody>
          <a:bodyPr wrap="square" rtlCol="0">
            <a:spAutoFit/>
          </a:bodyPr>
          <a:lstStyle/>
          <a:p>
            <a:pPr marL="457200" indent="-457200">
              <a:buFont typeface="Arial" panose="020B0604020202020204" pitchFamily="34" charset="0"/>
              <a:buChar char="•"/>
            </a:pPr>
            <a:r>
              <a:rPr lang="en-GB" sz="3200" dirty="0"/>
              <a:t>What was the weather like?</a:t>
            </a:r>
          </a:p>
          <a:p>
            <a:pPr marL="457200" indent="-457200">
              <a:buFont typeface="Arial" panose="020B0604020202020204" pitchFamily="34" charset="0"/>
              <a:buChar char="•"/>
            </a:pPr>
            <a:r>
              <a:rPr lang="en-GB" sz="3200" dirty="0"/>
              <a:t>What was going on around you?</a:t>
            </a:r>
          </a:p>
          <a:p>
            <a:pPr marL="457200" indent="-457200">
              <a:buFont typeface="Arial" panose="020B0604020202020204" pitchFamily="34" charset="0"/>
              <a:buChar char="•"/>
            </a:pPr>
            <a:r>
              <a:rPr lang="en-GB" sz="3200" dirty="0"/>
              <a:t>How were you feeling?</a:t>
            </a:r>
          </a:p>
          <a:p>
            <a:pPr marL="457200" indent="-457200">
              <a:buFont typeface="Arial" panose="020B0604020202020204" pitchFamily="34" charset="0"/>
              <a:buChar char="•"/>
            </a:pPr>
            <a:r>
              <a:rPr lang="en-GB" sz="3200" dirty="0"/>
              <a:t>How did the dog get your attention?</a:t>
            </a:r>
          </a:p>
          <a:p>
            <a:pPr marL="457200" indent="-457200">
              <a:buFont typeface="Arial" panose="020B0604020202020204" pitchFamily="34" charset="0"/>
              <a:buChar char="•"/>
            </a:pPr>
            <a:r>
              <a:rPr lang="en-GB" sz="3200" dirty="0"/>
              <a:t>What kind of dog was it? What did it look like?</a:t>
            </a:r>
          </a:p>
          <a:p>
            <a:endParaRPr lang="en-GB" sz="3200" dirty="0"/>
          </a:p>
        </p:txBody>
      </p:sp>
      <p:sp>
        <p:nvSpPr>
          <p:cNvPr id="6" name="TextBox 5">
            <a:extLst>
              <a:ext uri="{FF2B5EF4-FFF2-40B4-BE49-F238E27FC236}">
                <a16:creationId xmlns:a16="http://schemas.microsoft.com/office/drawing/2014/main" id="{55CDCFAC-FAE8-49C8-BE0B-DF098DB575FC}"/>
              </a:ext>
            </a:extLst>
          </p:cNvPr>
          <p:cNvSpPr txBox="1"/>
          <p:nvPr/>
        </p:nvSpPr>
        <p:spPr>
          <a:xfrm>
            <a:off x="4094444" y="3115901"/>
            <a:ext cx="3410211" cy="461665"/>
          </a:xfrm>
          <a:prstGeom prst="rect">
            <a:avLst/>
          </a:prstGeom>
          <a:noFill/>
        </p:spPr>
        <p:txBody>
          <a:bodyPr wrap="square" rtlCol="0">
            <a:spAutoFit/>
          </a:bodyPr>
          <a:lstStyle/>
          <a:p>
            <a:r>
              <a:rPr lang="en-GB" sz="2400">
                <a:solidFill>
                  <a:srgbClr val="0070C0"/>
                </a:solidFill>
              </a:rPr>
              <a:t>Busy street. Honking cars.</a:t>
            </a:r>
          </a:p>
        </p:txBody>
      </p:sp>
      <p:sp>
        <p:nvSpPr>
          <p:cNvPr id="7" name="TextBox 6">
            <a:extLst>
              <a:ext uri="{FF2B5EF4-FFF2-40B4-BE49-F238E27FC236}">
                <a16:creationId xmlns:a16="http://schemas.microsoft.com/office/drawing/2014/main" id="{76B1F3D7-6066-4DD3-9397-B5F827ED4B1B}"/>
              </a:ext>
            </a:extLst>
          </p:cNvPr>
          <p:cNvSpPr txBox="1"/>
          <p:nvPr/>
        </p:nvSpPr>
        <p:spPr>
          <a:xfrm>
            <a:off x="8384267" y="2137546"/>
            <a:ext cx="2580362" cy="461665"/>
          </a:xfrm>
          <a:prstGeom prst="rect">
            <a:avLst/>
          </a:prstGeom>
          <a:noFill/>
        </p:spPr>
        <p:txBody>
          <a:bodyPr wrap="square" rtlCol="0">
            <a:spAutoFit/>
          </a:bodyPr>
          <a:lstStyle/>
          <a:p>
            <a:r>
              <a:rPr lang="en-GB" sz="2400">
                <a:solidFill>
                  <a:srgbClr val="0070C0"/>
                </a:solidFill>
              </a:rPr>
              <a:t>Hot weather</a:t>
            </a:r>
          </a:p>
        </p:txBody>
      </p:sp>
      <p:sp>
        <p:nvSpPr>
          <p:cNvPr id="8" name="TextBox 7">
            <a:extLst>
              <a:ext uri="{FF2B5EF4-FFF2-40B4-BE49-F238E27FC236}">
                <a16:creationId xmlns:a16="http://schemas.microsoft.com/office/drawing/2014/main" id="{770F5286-1E1F-40E4-8513-903EBAB52FB1}"/>
              </a:ext>
            </a:extLst>
          </p:cNvPr>
          <p:cNvSpPr txBox="1"/>
          <p:nvPr/>
        </p:nvSpPr>
        <p:spPr>
          <a:xfrm>
            <a:off x="7201490" y="3676021"/>
            <a:ext cx="4403258" cy="461665"/>
          </a:xfrm>
          <a:prstGeom prst="rect">
            <a:avLst/>
          </a:prstGeom>
          <a:noFill/>
        </p:spPr>
        <p:txBody>
          <a:bodyPr wrap="square" rtlCol="0">
            <a:spAutoFit/>
          </a:bodyPr>
          <a:lstStyle/>
          <a:p>
            <a:r>
              <a:rPr lang="en-GB" sz="2400">
                <a:solidFill>
                  <a:srgbClr val="0070C0"/>
                </a:solidFill>
              </a:rPr>
              <a:t>Tired from a long day of school.</a:t>
            </a:r>
          </a:p>
        </p:txBody>
      </p:sp>
      <p:sp>
        <p:nvSpPr>
          <p:cNvPr id="9" name="TextBox 8">
            <a:extLst>
              <a:ext uri="{FF2B5EF4-FFF2-40B4-BE49-F238E27FC236}">
                <a16:creationId xmlns:a16="http://schemas.microsoft.com/office/drawing/2014/main" id="{FC8E7C10-31C3-4637-ABAB-56EF1DCF8C9B}"/>
              </a:ext>
            </a:extLst>
          </p:cNvPr>
          <p:cNvSpPr txBox="1"/>
          <p:nvPr/>
        </p:nvSpPr>
        <p:spPr>
          <a:xfrm>
            <a:off x="7673920" y="4137686"/>
            <a:ext cx="4518080" cy="830997"/>
          </a:xfrm>
          <a:prstGeom prst="rect">
            <a:avLst/>
          </a:prstGeom>
          <a:noFill/>
        </p:spPr>
        <p:txBody>
          <a:bodyPr wrap="square" rtlCol="0">
            <a:spAutoFit/>
          </a:bodyPr>
          <a:lstStyle/>
          <a:p>
            <a:r>
              <a:rPr lang="en-GB" sz="2400" dirty="0">
                <a:solidFill>
                  <a:srgbClr val="0070C0"/>
                </a:solidFill>
              </a:rPr>
              <a:t>Squeezed through the fence and ran towards you.</a:t>
            </a:r>
          </a:p>
        </p:txBody>
      </p:sp>
      <p:sp>
        <p:nvSpPr>
          <p:cNvPr id="10" name="TextBox 9">
            <a:extLst>
              <a:ext uri="{FF2B5EF4-FFF2-40B4-BE49-F238E27FC236}">
                <a16:creationId xmlns:a16="http://schemas.microsoft.com/office/drawing/2014/main" id="{F5B80046-C8A5-47B4-B18E-6A04C431BCC8}"/>
              </a:ext>
            </a:extLst>
          </p:cNvPr>
          <p:cNvSpPr txBox="1"/>
          <p:nvPr/>
        </p:nvSpPr>
        <p:spPr>
          <a:xfrm>
            <a:off x="7504655" y="5067807"/>
            <a:ext cx="4518080" cy="461665"/>
          </a:xfrm>
          <a:prstGeom prst="rect">
            <a:avLst/>
          </a:prstGeom>
          <a:noFill/>
        </p:spPr>
        <p:txBody>
          <a:bodyPr wrap="square" rtlCol="0">
            <a:spAutoFit/>
          </a:bodyPr>
          <a:lstStyle/>
          <a:p>
            <a:r>
              <a:rPr lang="en-GB" sz="2400">
                <a:solidFill>
                  <a:srgbClr val="0070C0"/>
                </a:solidFill>
              </a:rPr>
              <a:t> White Husky with deep blue eyes.</a:t>
            </a:r>
          </a:p>
        </p:txBody>
      </p:sp>
    </p:spTree>
    <p:extLst>
      <p:ext uri="{BB962C8B-B14F-4D97-AF65-F5344CB8AC3E}">
        <p14:creationId xmlns:p14="http://schemas.microsoft.com/office/powerpoint/2010/main" val="396684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A dog looking at the camera&#10;&#10;Description automatically generated">
            <a:extLst>
              <a:ext uri="{FF2B5EF4-FFF2-40B4-BE49-F238E27FC236}">
                <a16:creationId xmlns:a16="http://schemas.microsoft.com/office/drawing/2014/main" id="{0A01E6EB-BCBE-4E5E-AD5C-8E9756B85D7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81332" y="1055703"/>
            <a:ext cx="6328790" cy="4746593"/>
          </a:xfrm>
          <a:prstGeom prst="rect">
            <a:avLst/>
          </a:prstGeom>
        </p:spPr>
      </p:pic>
    </p:spTree>
    <p:extLst>
      <p:ext uri="{BB962C8B-B14F-4D97-AF65-F5344CB8AC3E}">
        <p14:creationId xmlns:p14="http://schemas.microsoft.com/office/powerpoint/2010/main" val="1772311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D0D43C-13B9-42F6-B235-28A70E9593FC}"/>
              </a:ext>
            </a:extLst>
          </p:cNvPr>
          <p:cNvSpPr>
            <a:spLocks noGrp="1"/>
          </p:cNvSpPr>
          <p:nvPr>
            <p:ph idx="1"/>
          </p:nvPr>
        </p:nvSpPr>
        <p:spPr>
          <a:xfrm>
            <a:off x="534262" y="1119280"/>
            <a:ext cx="10857617" cy="5058765"/>
          </a:xfrm>
        </p:spPr>
        <p:txBody>
          <a:bodyPr>
            <a:normAutofit fontScale="77500" lnSpcReduction="20000"/>
          </a:bodyPr>
          <a:lstStyle/>
          <a:p>
            <a:pPr marL="0" indent="0">
              <a:lnSpc>
                <a:spcPct val="200000"/>
              </a:lnSpc>
              <a:spcBef>
                <a:spcPts val="0"/>
              </a:spcBef>
              <a:buNone/>
            </a:pPr>
            <a:r>
              <a:rPr lang="en-GB">
                <a:solidFill>
                  <a:srgbClr val="0070C0"/>
                </a:solidFill>
              </a:rPr>
              <a:t>	My scuffed sneakers scraped the uneven pavement as I stumbled tiredly home from school. The wicked sun drained my energy with every step. Through my weariness I could vaguely hear the honking horns on the busy street. I didn’t pay much attention to this because it was normal at this time of day. I continued to daydream about my soft bed waiting at home when I heard a yelp behind me. I jumped, turned around and smiled. It was my neighbour’s dog, Blue. Blue was everyone’s favourite dog. He was a gorgeous, white Husky with the most piercing blue eyes I had ever seen. Blue had two speeds: top speed and dead asleep. Today was a top speed kind of day.</a:t>
            </a:r>
          </a:p>
        </p:txBody>
      </p:sp>
      <p:sp>
        <p:nvSpPr>
          <p:cNvPr id="4" name="Content Placeholder 2">
            <a:extLst>
              <a:ext uri="{FF2B5EF4-FFF2-40B4-BE49-F238E27FC236}">
                <a16:creationId xmlns:a16="http://schemas.microsoft.com/office/drawing/2014/main" id="{061FA6D8-94FE-4EB4-88EF-AF3A564D1D8D}"/>
              </a:ext>
            </a:extLst>
          </p:cNvPr>
          <p:cNvSpPr txBox="1">
            <a:spLocks/>
          </p:cNvSpPr>
          <p:nvPr/>
        </p:nvSpPr>
        <p:spPr>
          <a:xfrm>
            <a:off x="705272" y="-42136"/>
            <a:ext cx="10515600" cy="13995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3200"/>
              <a:t>	On Monday 23rd March, </a:t>
            </a:r>
            <a:r>
              <a:rPr lang="en-TT" sz="3200"/>
              <a:t>I was returning home from school when I was distracted by my neighbour’s dog. </a:t>
            </a:r>
            <a:endParaRPr lang="en-GB"/>
          </a:p>
        </p:txBody>
      </p:sp>
      <p:sp>
        <p:nvSpPr>
          <p:cNvPr id="5" name="Content Placeholder 2">
            <a:extLst>
              <a:ext uri="{FF2B5EF4-FFF2-40B4-BE49-F238E27FC236}">
                <a16:creationId xmlns:a16="http://schemas.microsoft.com/office/drawing/2014/main" id="{494796BE-F76C-4AE8-91B3-424086D18C4E}"/>
              </a:ext>
            </a:extLst>
          </p:cNvPr>
          <p:cNvSpPr txBox="1">
            <a:spLocks/>
          </p:cNvSpPr>
          <p:nvPr/>
        </p:nvSpPr>
        <p:spPr>
          <a:xfrm>
            <a:off x="534261" y="1116636"/>
            <a:ext cx="10857617" cy="505876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en-GB">
                <a:solidFill>
                  <a:srgbClr val="0070C0"/>
                </a:solidFill>
              </a:rPr>
              <a:t>	My </a:t>
            </a:r>
            <a:r>
              <a:rPr lang="en-GB">
                <a:solidFill>
                  <a:srgbClr val="0070C0"/>
                </a:solidFill>
                <a:highlight>
                  <a:srgbClr val="00FF00"/>
                </a:highlight>
              </a:rPr>
              <a:t>scuffed</a:t>
            </a:r>
            <a:r>
              <a:rPr lang="en-GB">
                <a:solidFill>
                  <a:srgbClr val="0070C0"/>
                </a:solidFill>
              </a:rPr>
              <a:t> sneakers scraped the </a:t>
            </a:r>
            <a:r>
              <a:rPr lang="en-GB">
                <a:solidFill>
                  <a:srgbClr val="0070C0"/>
                </a:solidFill>
                <a:highlight>
                  <a:srgbClr val="00FF00"/>
                </a:highlight>
              </a:rPr>
              <a:t>uneven</a:t>
            </a:r>
            <a:r>
              <a:rPr lang="en-GB">
                <a:solidFill>
                  <a:srgbClr val="0070C0"/>
                </a:solidFill>
              </a:rPr>
              <a:t> pavement as I stumbled tiredly home from school. The </a:t>
            </a:r>
            <a:r>
              <a:rPr lang="en-GB">
                <a:solidFill>
                  <a:srgbClr val="0070C0"/>
                </a:solidFill>
                <a:highlight>
                  <a:srgbClr val="00FF00"/>
                </a:highlight>
              </a:rPr>
              <a:t>wicked</a:t>
            </a:r>
            <a:r>
              <a:rPr lang="en-GB">
                <a:solidFill>
                  <a:srgbClr val="0070C0"/>
                </a:solidFill>
              </a:rPr>
              <a:t> sun drained my energy with every step. Through my weariness I could vaguely hear the </a:t>
            </a:r>
            <a:r>
              <a:rPr lang="en-GB">
                <a:solidFill>
                  <a:srgbClr val="0070C0"/>
                </a:solidFill>
                <a:highlight>
                  <a:srgbClr val="00FF00"/>
                </a:highlight>
              </a:rPr>
              <a:t>honking</a:t>
            </a:r>
            <a:r>
              <a:rPr lang="en-GB">
                <a:solidFill>
                  <a:srgbClr val="0070C0"/>
                </a:solidFill>
              </a:rPr>
              <a:t> horns on the </a:t>
            </a:r>
            <a:r>
              <a:rPr lang="en-GB">
                <a:solidFill>
                  <a:srgbClr val="0070C0"/>
                </a:solidFill>
                <a:highlight>
                  <a:srgbClr val="00FF00"/>
                </a:highlight>
              </a:rPr>
              <a:t>busy</a:t>
            </a:r>
            <a:r>
              <a:rPr lang="en-GB">
                <a:solidFill>
                  <a:srgbClr val="0070C0"/>
                </a:solidFill>
              </a:rPr>
              <a:t> street. I didn’t pay much attention to this because it was normal at this time of day. I continued to daydream about my </a:t>
            </a:r>
            <a:r>
              <a:rPr lang="en-GB">
                <a:solidFill>
                  <a:srgbClr val="0070C0"/>
                </a:solidFill>
                <a:highlight>
                  <a:srgbClr val="00FF00"/>
                </a:highlight>
              </a:rPr>
              <a:t>soft</a:t>
            </a:r>
            <a:r>
              <a:rPr lang="en-GB">
                <a:solidFill>
                  <a:srgbClr val="0070C0"/>
                </a:solidFill>
              </a:rPr>
              <a:t> bed waiting at home when I heard a yelp behind me. I jumped, turned around and smiled. It was my neighbour’s dog, Blue. Blue was everyone’s </a:t>
            </a:r>
            <a:r>
              <a:rPr lang="en-GB">
                <a:solidFill>
                  <a:srgbClr val="0070C0"/>
                </a:solidFill>
                <a:highlight>
                  <a:srgbClr val="00FF00"/>
                </a:highlight>
              </a:rPr>
              <a:t>favourite</a:t>
            </a:r>
            <a:r>
              <a:rPr lang="en-GB">
                <a:solidFill>
                  <a:srgbClr val="0070C0"/>
                </a:solidFill>
              </a:rPr>
              <a:t> dog. He was a </a:t>
            </a:r>
            <a:r>
              <a:rPr lang="en-GB">
                <a:solidFill>
                  <a:srgbClr val="0070C0"/>
                </a:solidFill>
                <a:highlight>
                  <a:srgbClr val="00FF00"/>
                </a:highlight>
              </a:rPr>
              <a:t>gorgeous,</a:t>
            </a:r>
            <a:r>
              <a:rPr lang="en-GB">
                <a:solidFill>
                  <a:srgbClr val="0070C0"/>
                </a:solidFill>
              </a:rPr>
              <a:t> white Husky with the most piercing blue eyes I had ever seen. Blue had two speeds: top speed and dead asleep. Today was a top speed kind of day.</a:t>
            </a:r>
          </a:p>
        </p:txBody>
      </p:sp>
      <p:sp>
        <p:nvSpPr>
          <p:cNvPr id="6" name="TextBox 5">
            <a:extLst>
              <a:ext uri="{FF2B5EF4-FFF2-40B4-BE49-F238E27FC236}">
                <a16:creationId xmlns:a16="http://schemas.microsoft.com/office/drawing/2014/main" id="{ABA4E54E-2CBE-4667-A559-FC83CC65D3DB}"/>
              </a:ext>
            </a:extLst>
          </p:cNvPr>
          <p:cNvSpPr txBox="1"/>
          <p:nvPr/>
        </p:nvSpPr>
        <p:spPr>
          <a:xfrm>
            <a:off x="3687688" y="5934670"/>
            <a:ext cx="6120191" cy="923330"/>
          </a:xfrm>
          <a:prstGeom prst="rect">
            <a:avLst/>
          </a:prstGeom>
          <a:noFill/>
        </p:spPr>
        <p:txBody>
          <a:bodyPr wrap="square" rtlCol="0">
            <a:spAutoFit/>
          </a:bodyPr>
          <a:lstStyle/>
          <a:p>
            <a:r>
              <a:rPr lang="en-GB">
                <a:solidFill>
                  <a:srgbClr val="FF0000"/>
                </a:solidFill>
              </a:rPr>
              <a:t>Exposition 2: introduced the setting (hot afternoon on a busy street); introduced characters (tired student and excited white husky with blue eyes).</a:t>
            </a:r>
          </a:p>
        </p:txBody>
      </p:sp>
      <p:sp>
        <p:nvSpPr>
          <p:cNvPr id="8" name="TextBox 7">
            <a:extLst>
              <a:ext uri="{FF2B5EF4-FFF2-40B4-BE49-F238E27FC236}">
                <a16:creationId xmlns:a16="http://schemas.microsoft.com/office/drawing/2014/main" id="{3B67C3BA-F85C-43EE-8F8F-12CAC78BC51D}"/>
              </a:ext>
            </a:extLst>
          </p:cNvPr>
          <p:cNvSpPr txBox="1"/>
          <p:nvPr/>
        </p:nvSpPr>
        <p:spPr>
          <a:xfrm>
            <a:off x="3687688" y="5426718"/>
            <a:ext cx="3376991" cy="369332"/>
          </a:xfrm>
          <a:prstGeom prst="rect">
            <a:avLst/>
          </a:prstGeom>
          <a:noFill/>
        </p:spPr>
        <p:txBody>
          <a:bodyPr wrap="square" rtlCol="0">
            <a:spAutoFit/>
          </a:bodyPr>
          <a:lstStyle/>
          <a:p>
            <a:r>
              <a:rPr lang="en-GB">
                <a:solidFill>
                  <a:srgbClr val="FF0000"/>
                </a:solidFill>
              </a:rPr>
              <a:t>Adjectives can make a difference!</a:t>
            </a:r>
          </a:p>
        </p:txBody>
      </p:sp>
      <p:sp>
        <p:nvSpPr>
          <p:cNvPr id="9" name="TextBox 8">
            <a:extLst>
              <a:ext uri="{FF2B5EF4-FFF2-40B4-BE49-F238E27FC236}">
                <a16:creationId xmlns:a16="http://schemas.microsoft.com/office/drawing/2014/main" id="{D529983D-30AE-484A-8F7C-564AAA6A4AC7}"/>
              </a:ext>
            </a:extLst>
          </p:cNvPr>
          <p:cNvSpPr txBox="1"/>
          <p:nvPr/>
        </p:nvSpPr>
        <p:spPr>
          <a:xfrm>
            <a:off x="200777" y="195950"/>
            <a:ext cx="1540702" cy="923330"/>
          </a:xfrm>
          <a:prstGeom prst="rect">
            <a:avLst/>
          </a:prstGeom>
          <a:noFill/>
        </p:spPr>
        <p:txBody>
          <a:bodyPr wrap="square" rtlCol="0">
            <a:spAutoFit/>
          </a:bodyPr>
          <a:lstStyle/>
          <a:p>
            <a:r>
              <a:rPr lang="en-GB">
                <a:solidFill>
                  <a:srgbClr val="FF0000"/>
                </a:solidFill>
              </a:rPr>
              <a:t>Exposition 1. Too bland. Too short.</a:t>
            </a:r>
          </a:p>
        </p:txBody>
      </p:sp>
    </p:spTree>
    <p:extLst>
      <p:ext uri="{BB962C8B-B14F-4D97-AF65-F5344CB8AC3E}">
        <p14:creationId xmlns:p14="http://schemas.microsoft.com/office/powerpoint/2010/main" val="69763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3EA5A45-5B48-4698-8572-3F32833BE20C}"/>
              </a:ext>
            </a:extLst>
          </p:cNvPr>
          <p:cNvSpPr>
            <a:spLocks noGrp="1"/>
          </p:cNvSpPr>
          <p:nvPr>
            <p:ph type="title"/>
          </p:nvPr>
        </p:nvSpPr>
        <p:spPr>
          <a:xfrm>
            <a:off x="2788881" y="-249307"/>
            <a:ext cx="10515600" cy="1325563"/>
          </a:xfrm>
        </p:spPr>
        <p:txBody>
          <a:bodyPr/>
          <a:lstStyle/>
          <a:p>
            <a:r>
              <a:rPr lang="en-GB"/>
              <a:t>Let’s fix the rising action and climax.</a:t>
            </a:r>
          </a:p>
        </p:txBody>
      </p:sp>
      <p:sp>
        <p:nvSpPr>
          <p:cNvPr id="3" name="Content Placeholder 2">
            <a:extLst>
              <a:ext uri="{FF2B5EF4-FFF2-40B4-BE49-F238E27FC236}">
                <a16:creationId xmlns:a16="http://schemas.microsoft.com/office/drawing/2014/main" id="{1568067E-C023-4009-A143-4C5C1B1E3151}"/>
              </a:ext>
            </a:extLst>
          </p:cNvPr>
          <p:cNvSpPr>
            <a:spLocks noGrp="1"/>
          </p:cNvSpPr>
          <p:nvPr>
            <p:ph idx="1"/>
          </p:nvPr>
        </p:nvSpPr>
        <p:spPr>
          <a:xfrm>
            <a:off x="958602" y="606411"/>
            <a:ext cx="10515600" cy="1399503"/>
          </a:xfrm>
        </p:spPr>
        <p:txBody>
          <a:bodyPr>
            <a:normAutofit lnSpcReduction="10000"/>
          </a:bodyPr>
          <a:lstStyle/>
          <a:p>
            <a:pPr marL="0" indent="0">
              <a:lnSpc>
                <a:spcPct val="150000"/>
              </a:lnSpc>
              <a:spcBef>
                <a:spcPts val="0"/>
              </a:spcBef>
              <a:buNone/>
            </a:pPr>
            <a:r>
              <a:rPr lang="en-US" sz="3200"/>
              <a:t>	</a:t>
            </a:r>
            <a:r>
              <a:rPr lang="en-TT" sz="3200"/>
              <a:t> I was not paying attention and was not in a proper position to move. A car was coming towards me </a:t>
            </a:r>
            <a:endParaRPr lang="en-GB"/>
          </a:p>
        </p:txBody>
      </p:sp>
      <p:pic>
        <p:nvPicPr>
          <p:cNvPr id="5" name="Picture 4" descr="A picture containing drawing, clock&#10;&#10;Description automatically generated">
            <a:extLst>
              <a:ext uri="{FF2B5EF4-FFF2-40B4-BE49-F238E27FC236}">
                <a16:creationId xmlns:a16="http://schemas.microsoft.com/office/drawing/2014/main" id="{487F1E2F-E4BD-4384-8ABD-E1F87467865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4293" y="2285000"/>
            <a:ext cx="2417635" cy="3545864"/>
          </a:xfrm>
          <a:prstGeom prst="rect">
            <a:avLst/>
          </a:prstGeom>
        </p:spPr>
      </p:pic>
      <p:sp>
        <p:nvSpPr>
          <p:cNvPr id="2" name="TextBox 1">
            <a:extLst>
              <a:ext uri="{FF2B5EF4-FFF2-40B4-BE49-F238E27FC236}">
                <a16:creationId xmlns:a16="http://schemas.microsoft.com/office/drawing/2014/main" id="{BAA27E24-0089-4CFA-B7A5-9B58B1C4ACF1}"/>
              </a:ext>
            </a:extLst>
          </p:cNvPr>
          <p:cNvSpPr txBox="1"/>
          <p:nvPr/>
        </p:nvSpPr>
        <p:spPr>
          <a:xfrm>
            <a:off x="2788881" y="2137546"/>
            <a:ext cx="5674290" cy="4031873"/>
          </a:xfrm>
          <a:prstGeom prst="rect">
            <a:avLst/>
          </a:prstGeom>
          <a:noFill/>
        </p:spPr>
        <p:txBody>
          <a:bodyPr wrap="square" rtlCol="0">
            <a:spAutoFit/>
          </a:bodyPr>
          <a:lstStyle/>
          <a:p>
            <a:pPr marL="457200" indent="-457200">
              <a:buFont typeface="Arial" panose="020B0604020202020204" pitchFamily="34" charset="0"/>
              <a:buChar char="•"/>
            </a:pPr>
            <a:r>
              <a:rPr lang="en-GB" sz="3200"/>
              <a:t>How was he distracted?</a:t>
            </a:r>
          </a:p>
          <a:p>
            <a:endParaRPr lang="en-GB" sz="3200"/>
          </a:p>
          <a:p>
            <a:pPr marL="457200" indent="-457200">
              <a:buFont typeface="Arial" panose="020B0604020202020204" pitchFamily="34" charset="0"/>
              <a:buChar char="•"/>
            </a:pPr>
            <a:r>
              <a:rPr lang="en-GB" sz="3200"/>
              <a:t>How did he become aware that a car was approaching?</a:t>
            </a:r>
          </a:p>
          <a:p>
            <a:endParaRPr lang="en-GB" sz="3200"/>
          </a:p>
          <a:p>
            <a:pPr marL="457200" indent="-457200">
              <a:buFont typeface="Arial" panose="020B0604020202020204" pitchFamily="34" charset="0"/>
              <a:buChar char="•"/>
            </a:pPr>
            <a:r>
              <a:rPr lang="en-GB" sz="3200"/>
              <a:t>How did he feel/How did he react?</a:t>
            </a:r>
          </a:p>
          <a:p>
            <a:endParaRPr lang="en-GB" sz="3200"/>
          </a:p>
        </p:txBody>
      </p:sp>
      <p:sp>
        <p:nvSpPr>
          <p:cNvPr id="6" name="TextBox 5">
            <a:extLst>
              <a:ext uri="{FF2B5EF4-FFF2-40B4-BE49-F238E27FC236}">
                <a16:creationId xmlns:a16="http://schemas.microsoft.com/office/drawing/2014/main" id="{55CDCFAC-FAE8-49C8-BE0B-DF098DB575FC}"/>
              </a:ext>
            </a:extLst>
          </p:cNvPr>
          <p:cNvSpPr txBox="1"/>
          <p:nvPr/>
        </p:nvSpPr>
        <p:spPr>
          <a:xfrm>
            <a:off x="7698013" y="3178017"/>
            <a:ext cx="3410211" cy="461665"/>
          </a:xfrm>
          <a:prstGeom prst="rect">
            <a:avLst/>
          </a:prstGeom>
          <a:noFill/>
        </p:spPr>
        <p:txBody>
          <a:bodyPr wrap="square" rtlCol="0">
            <a:spAutoFit/>
          </a:bodyPr>
          <a:lstStyle/>
          <a:p>
            <a:r>
              <a:rPr lang="en-GB" sz="2400">
                <a:solidFill>
                  <a:srgbClr val="0070C0"/>
                </a:solidFill>
              </a:rPr>
              <a:t>Heard a blaring horn.</a:t>
            </a:r>
          </a:p>
        </p:txBody>
      </p:sp>
      <p:sp>
        <p:nvSpPr>
          <p:cNvPr id="7" name="TextBox 6">
            <a:extLst>
              <a:ext uri="{FF2B5EF4-FFF2-40B4-BE49-F238E27FC236}">
                <a16:creationId xmlns:a16="http://schemas.microsoft.com/office/drawing/2014/main" id="{76B1F3D7-6066-4DD3-9397-B5F827ED4B1B}"/>
              </a:ext>
            </a:extLst>
          </p:cNvPr>
          <p:cNvSpPr txBox="1"/>
          <p:nvPr/>
        </p:nvSpPr>
        <p:spPr>
          <a:xfrm>
            <a:off x="7269943" y="2176517"/>
            <a:ext cx="2580362" cy="461665"/>
          </a:xfrm>
          <a:prstGeom prst="rect">
            <a:avLst/>
          </a:prstGeom>
          <a:noFill/>
        </p:spPr>
        <p:txBody>
          <a:bodyPr wrap="square" rtlCol="0">
            <a:spAutoFit/>
          </a:bodyPr>
          <a:lstStyle/>
          <a:p>
            <a:r>
              <a:rPr lang="en-GB" sz="2400">
                <a:solidFill>
                  <a:srgbClr val="0070C0"/>
                </a:solidFill>
              </a:rPr>
              <a:t>Busy petting Blue.</a:t>
            </a:r>
          </a:p>
        </p:txBody>
      </p:sp>
      <p:sp>
        <p:nvSpPr>
          <p:cNvPr id="8" name="TextBox 7">
            <a:extLst>
              <a:ext uri="{FF2B5EF4-FFF2-40B4-BE49-F238E27FC236}">
                <a16:creationId xmlns:a16="http://schemas.microsoft.com/office/drawing/2014/main" id="{770F5286-1E1F-40E4-8513-903EBAB52FB1}"/>
              </a:ext>
            </a:extLst>
          </p:cNvPr>
          <p:cNvSpPr txBox="1"/>
          <p:nvPr/>
        </p:nvSpPr>
        <p:spPr>
          <a:xfrm>
            <a:off x="4358672" y="5084020"/>
            <a:ext cx="6363608" cy="1200329"/>
          </a:xfrm>
          <a:prstGeom prst="rect">
            <a:avLst/>
          </a:prstGeom>
          <a:noFill/>
        </p:spPr>
        <p:txBody>
          <a:bodyPr wrap="square" rtlCol="0">
            <a:spAutoFit/>
          </a:bodyPr>
          <a:lstStyle/>
          <a:p>
            <a:r>
              <a:rPr lang="en-GB" sz="2400">
                <a:solidFill>
                  <a:srgbClr val="0070C0"/>
                </a:solidFill>
              </a:rPr>
              <a:t>Turned around to see headlights. Heartbeat accelerated. Eyes widened. Saw life flash before </a:t>
            </a:r>
            <a:r>
              <a:rPr lang="en-GB" sz="2400" err="1">
                <a:solidFill>
                  <a:srgbClr val="0070C0"/>
                </a:solidFill>
              </a:rPr>
              <a:t>hime</a:t>
            </a:r>
            <a:r>
              <a:rPr lang="en-GB" sz="2400">
                <a:solidFill>
                  <a:srgbClr val="0070C0"/>
                </a:solidFill>
              </a:rPr>
              <a:t>. Opened mouth to scream. </a:t>
            </a:r>
          </a:p>
        </p:txBody>
      </p:sp>
    </p:spTree>
    <p:extLst>
      <p:ext uri="{BB962C8B-B14F-4D97-AF65-F5344CB8AC3E}">
        <p14:creationId xmlns:p14="http://schemas.microsoft.com/office/powerpoint/2010/main" val="36965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3649-66EB-4380-97AC-5277C34C2135}"/>
              </a:ext>
            </a:extLst>
          </p:cNvPr>
          <p:cNvSpPr>
            <a:spLocks noGrp="1"/>
          </p:cNvSpPr>
          <p:nvPr>
            <p:ph type="title"/>
          </p:nvPr>
        </p:nvSpPr>
        <p:spPr/>
        <p:txBody>
          <a:bodyPr>
            <a:normAutofit fontScale="90000"/>
          </a:bodyPr>
          <a:lstStyle/>
          <a:p>
            <a:r>
              <a:rPr lang="en-TT" sz="4000"/>
              <a:t>I was not paying attention and was not in a proper position to move. A car was coming towards me… </a:t>
            </a:r>
            <a:br>
              <a:rPr lang="en-GB"/>
            </a:br>
            <a:endParaRPr lang="en-GB"/>
          </a:p>
        </p:txBody>
      </p:sp>
      <p:sp>
        <p:nvSpPr>
          <p:cNvPr id="3" name="Content Placeholder 2">
            <a:extLst>
              <a:ext uri="{FF2B5EF4-FFF2-40B4-BE49-F238E27FC236}">
                <a16:creationId xmlns:a16="http://schemas.microsoft.com/office/drawing/2014/main" id="{9A6B35D6-9012-4EA5-B470-F5FA1412BBD8}"/>
              </a:ext>
            </a:extLst>
          </p:cNvPr>
          <p:cNvSpPr>
            <a:spLocks noGrp="1"/>
          </p:cNvSpPr>
          <p:nvPr>
            <p:ph idx="1"/>
          </p:nvPr>
        </p:nvSpPr>
        <p:spPr>
          <a:xfrm>
            <a:off x="313151" y="1231943"/>
            <a:ext cx="11040649" cy="5260932"/>
          </a:xfrm>
        </p:spPr>
        <p:txBody>
          <a:bodyPr>
            <a:normAutofit fontScale="92500" lnSpcReduction="20000"/>
          </a:bodyPr>
          <a:lstStyle/>
          <a:p>
            <a:pPr marL="0" indent="0">
              <a:lnSpc>
                <a:spcPct val="150000"/>
              </a:lnSpc>
              <a:spcBef>
                <a:spcPts val="0"/>
              </a:spcBef>
              <a:buNone/>
            </a:pPr>
            <a:r>
              <a:rPr lang="en-GB"/>
              <a:t>	</a:t>
            </a:r>
            <a:r>
              <a:rPr lang="en-GB">
                <a:solidFill>
                  <a:srgbClr val="0070C0"/>
                </a:solidFill>
              </a:rPr>
              <a:t>I bent to pet Blue, and his pink tongue wiggled crazily. Soon we were jostling like two wrestlers in the street, not caring about our surroundings. All my tiredness had fled. Blue had that effect on me.</a:t>
            </a:r>
          </a:p>
          <a:p>
            <a:pPr marL="0" indent="0">
              <a:lnSpc>
                <a:spcPct val="150000"/>
              </a:lnSpc>
              <a:spcBef>
                <a:spcPts val="0"/>
              </a:spcBef>
              <a:buNone/>
            </a:pPr>
            <a:r>
              <a:rPr lang="en-GB">
                <a:solidFill>
                  <a:srgbClr val="0070C0"/>
                </a:solidFill>
              </a:rPr>
              <a:t>	Suddenly, a blaring horn interrupted our game. We jumped. What in the world was that? I turned around to see two headlights approaching me. Although it was daylight, the headlights looked like laser beams in the distance. All thoughts of play escaped as I tried to move, but fear glued me like cement to the spot. My life flashed before me. Since I had only been on earth for eleven years, it didn’t flash for long. I squeezed my eyes shut as the headlights got bigger and bigger…</a:t>
            </a:r>
          </a:p>
        </p:txBody>
      </p:sp>
      <p:sp>
        <p:nvSpPr>
          <p:cNvPr id="6" name="Content Placeholder 2">
            <a:extLst>
              <a:ext uri="{FF2B5EF4-FFF2-40B4-BE49-F238E27FC236}">
                <a16:creationId xmlns:a16="http://schemas.microsoft.com/office/drawing/2014/main" id="{CD0F5C8E-A483-4162-A3AD-F58A1FFE13A9}"/>
              </a:ext>
            </a:extLst>
          </p:cNvPr>
          <p:cNvSpPr txBox="1">
            <a:spLocks/>
          </p:cNvSpPr>
          <p:nvPr/>
        </p:nvSpPr>
        <p:spPr>
          <a:xfrm>
            <a:off x="313150" y="1231943"/>
            <a:ext cx="11040649" cy="526093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GB"/>
              <a:t>	</a:t>
            </a:r>
            <a:r>
              <a:rPr lang="en-GB">
                <a:solidFill>
                  <a:srgbClr val="0070C0"/>
                </a:solidFill>
              </a:rPr>
              <a:t>I bent to pet Blue, and his </a:t>
            </a:r>
            <a:r>
              <a:rPr lang="en-GB">
                <a:solidFill>
                  <a:srgbClr val="0070C0"/>
                </a:solidFill>
                <a:highlight>
                  <a:srgbClr val="FFFF00"/>
                </a:highlight>
              </a:rPr>
              <a:t>pink</a:t>
            </a:r>
            <a:r>
              <a:rPr lang="en-GB">
                <a:solidFill>
                  <a:srgbClr val="0070C0"/>
                </a:solidFill>
              </a:rPr>
              <a:t> tongue wiggled </a:t>
            </a:r>
            <a:r>
              <a:rPr lang="en-GB">
                <a:solidFill>
                  <a:srgbClr val="0070C0"/>
                </a:solidFill>
                <a:highlight>
                  <a:srgbClr val="FFFF00"/>
                </a:highlight>
              </a:rPr>
              <a:t>crazily</a:t>
            </a:r>
            <a:r>
              <a:rPr lang="en-GB">
                <a:solidFill>
                  <a:srgbClr val="0070C0"/>
                </a:solidFill>
              </a:rPr>
              <a:t>. Soon we were jostling like two wrestlers in the street, not caring about our surroundings. All my </a:t>
            </a:r>
            <a:r>
              <a:rPr lang="en-GB">
                <a:solidFill>
                  <a:srgbClr val="00B050"/>
                </a:solidFill>
              </a:rPr>
              <a:t>tiredness had fled</a:t>
            </a:r>
            <a:r>
              <a:rPr lang="en-GB">
                <a:solidFill>
                  <a:srgbClr val="0070C0"/>
                </a:solidFill>
              </a:rPr>
              <a:t>. Blue had that effect on me.</a:t>
            </a:r>
          </a:p>
          <a:p>
            <a:pPr marL="0" indent="0">
              <a:lnSpc>
                <a:spcPct val="150000"/>
              </a:lnSpc>
              <a:spcBef>
                <a:spcPts val="0"/>
              </a:spcBef>
              <a:buFont typeface="Arial" panose="020B0604020202020204" pitchFamily="34" charset="0"/>
              <a:buNone/>
            </a:pPr>
            <a:r>
              <a:rPr lang="en-GB">
                <a:solidFill>
                  <a:srgbClr val="0070C0"/>
                </a:solidFill>
              </a:rPr>
              <a:t>	Suddenly, a </a:t>
            </a:r>
            <a:r>
              <a:rPr lang="en-GB">
                <a:solidFill>
                  <a:srgbClr val="0070C0"/>
                </a:solidFill>
                <a:highlight>
                  <a:srgbClr val="FFFF00"/>
                </a:highlight>
              </a:rPr>
              <a:t>blaring</a:t>
            </a:r>
            <a:r>
              <a:rPr lang="en-GB">
                <a:solidFill>
                  <a:srgbClr val="0070C0"/>
                </a:solidFill>
              </a:rPr>
              <a:t> horn interrupted our game. We jumped. What in the world was that? I turned around to see two headlights approaching me. Although it was daylight, the </a:t>
            </a:r>
            <a:r>
              <a:rPr lang="en-GB">
                <a:solidFill>
                  <a:srgbClr val="00B050"/>
                </a:solidFill>
              </a:rPr>
              <a:t>headlights looked like laser beams in the distance</a:t>
            </a:r>
            <a:r>
              <a:rPr lang="en-GB">
                <a:solidFill>
                  <a:srgbClr val="0070C0"/>
                </a:solidFill>
              </a:rPr>
              <a:t>. All thoughts of play escaped as I tried to move, </a:t>
            </a:r>
            <a:r>
              <a:rPr lang="en-GB">
                <a:solidFill>
                  <a:srgbClr val="00B050"/>
                </a:solidFill>
              </a:rPr>
              <a:t>but fear glued me like cement </a:t>
            </a:r>
            <a:r>
              <a:rPr lang="en-GB">
                <a:solidFill>
                  <a:srgbClr val="0070C0"/>
                </a:solidFill>
              </a:rPr>
              <a:t>to the spot. </a:t>
            </a:r>
            <a:r>
              <a:rPr lang="en-GB">
                <a:solidFill>
                  <a:srgbClr val="00B050"/>
                </a:solidFill>
              </a:rPr>
              <a:t>My life flashed before me</a:t>
            </a:r>
            <a:r>
              <a:rPr lang="en-GB">
                <a:solidFill>
                  <a:srgbClr val="0070C0"/>
                </a:solidFill>
              </a:rPr>
              <a:t>. Since I had only been on earth for eleven years, it didn’t flash for long. I squeezed my eyes shut as the headlights got bigger and bigger…</a:t>
            </a:r>
          </a:p>
        </p:txBody>
      </p:sp>
      <p:sp>
        <p:nvSpPr>
          <p:cNvPr id="7" name="TextBox 6">
            <a:extLst>
              <a:ext uri="{FF2B5EF4-FFF2-40B4-BE49-F238E27FC236}">
                <a16:creationId xmlns:a16="http://schemas.microsoft.com/office/drawing/2014/main" id="{5D63023F-1A87-4CE8-97F2-F81AB97D1488}"/>
              </a:ext>
            </a:extLst>
          </p:cNvPr>
          <p:cNvSpPr txBox="1"/>
          <p:nvPr/>
        </p:nvSpPr>
        <p:spPr>
          <a:xfrm>
            <a:off x="2642992" y="2188174"/>
            <a:ext cx="1966585" cy="400110"/>
          </a:xfrm>
          <a:prstGeom prst="rect">
            <a:avLst/>
          </a:prstGeom>
          <a:noFill/>
        </p:spPr>
        <p:txBody>
          <a:bodyPr wrap="square" rtlCol="0">
            <a:spAutoFit/>
          </a:bodyPr>
          <a:lstStyle/>
          <a:p>
            <a:r>
              <a:rPr lang="en-GB" sz="2000"/>
              <a:t>Emotions</a:t>
            </a:r>
          </a:p>
        </p:txBody>
      </p:sp>
      <p:sp>
        <p:nvSpPr>
          <p:cNvPr id="8" name="TextBox 7">
            <a:extLst>
              <a:ext uri="{FF2B5EF4-FFF2-40B4-BE49-F238E27FC236}">
                <a16:creationId xmlns:a16="http://schemas.microsoft.com/office/drawing/2014/main" id="{45604572-FD8F-477D-B80C-EC4DDC2AE1C1}"/>
              </a:ext>
            </a:extLst>
          </p:cNvPr>
          <p:cNvSpPr txBox="1"/>
          <p:nvPr/>
        </p:nvSpPr>
        <p:spPr>
          <a:xfrm>
            <a:off x="8269266" y="2588284"/>
            <a:ext cx="2503118" cy="400110"/>
          </a:xfrm>
          <a:prstGeom prst="rect">
            <a:avLst/>
          </a:prstGeom>
          <a:noFill/>
        </p:spPr>
        <p:txBody>
          <a:bodyPr wrap="square" rtlCol="0">
            <a:spAutoFit/>
          </a:bodyPr>
          <a:lstStyle/>
          <a:p>
            <a:r>
              <a:rPr lang="en-GB" sz="2000"/>
              <a:t>Physical reactions</a:t>
            </a:r>
          </a:p>
        </p:txBody>
      </p:sp>
      <p:sp>
        <p:nvSpPr>
          <p:cNvPr id="9" name="TextBox 8">
            <a:extLst>
              <a:ext uri="{FF2B5EF4-FFF2-40B4-BE49-F238E27FC236}">
                <a16:creationId xmlns:a16="http://schemas.microsoft.com/office/drawing/2014/main" id="{6791275E-9CF2-4497-B3FA-DFCC24A0190B}"/>
              </a:ext>
            </a:extLst>
          </p:cNvPr>
          <p:cNvSpPr txBox="1"/>
          <p:nvPr/>
        </p:nvSpPr>
        <p:spPr>
          <a:xfrm>
            <a:off x="7369479" y="4184102"/>
            <a:ext cx="3665951" cy="400110"/>
          </a:xfrm>
          <a:prstGeom prst="rect">
            <a:avLst/>
          </a:prstGeom>
          <a:noFill/>
        </p:spPr>
        <p:txBody>
          <a:bodyPr wrap="square" rtlCol="0">
            <a:spAutoFit/>
          </a:bodyPr>
          <a:lstStyle/>
          <a:p>
            <a:r>
              <a:rPr lang="en-GB" sz="2000"/>
              <a:t>Physical reactions and emotions</a:t>
            </a:r>
          </a:p>
        </p:txBody>
      </p:sp>
      <p:sp>
        <p:nvSpPr>
          <p:cNvPr id="10" name="TextBox 9">
            <a:extLst>
              <a:ext uri="{FF2B5EF4-FFF2-40B4-BE49-F238E27FC236}">
                <a16:creationId xmlns:a16="http://schemas.microsoft.com/office/drawing/2014/main" id="{A9D1C584-63AD-4036-BF96-82F529C6DF71}"/>
              </a:ext>
            </a:extLst>
          </p:cNvPr>
          <p:cNvSpPr txBox="1"/>
          <p:nvPr/>
        </p:nvSpPr>
        <p:spPr>
          <a:xfrm>
            <a:off x="5833475" y="5198270"/>
            <a:ext cx="2503118" cy="400110"/>
          </a:xfrm>
          <a:prstGeom prst="rect">
            <a:avLst/>
          </a:prstGeom>
          <a:noFill/>
        </p:spPr>
        <p:txBody>
          <a:bodyPr wrap="square" rtlCol="0">
            <a:spAutoFit/>
          </a:bodyPr>
          <a:lstStyle/>
          <a:p>
            <a:r>
              <a:rPr lang="en-GB" sz="2000"/>
              <a:t>Physical reactions</a:t>
            </a:r>
          </a:p>
        </p:txBody>
      </p:sp>
    </p:spTree>
    <p:extLst>
      <p:ext uri="{BB962C8B-B14F-4D97-AF65-F5344CB8AC3E}">
        <p14:creationId xmlns:p14="http://schemas.microsoft.com/office/powerpoint/2010/main" val="6087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160" y="2317376"/>
            <a:ext cx="3700469" cy="3663465"/>
          </a:xfrm>
          <a:prstGeom prst="rect">
            <a:avLst/>
          </a:prstGeom>
        </p:spPr>
      </p:pic>
      <p:sp>
        <p:nvSpPr>
          <p:cNvPr id="2" name="Rectangle 1">
            <a:extLst>
              <a:ext uri="{FF2B5EF4-FFF2-40B4-BE49-F238E27FC236}">
                <a16:creationId xmlns:a16="http://schemas.microsoft.com/office/drawing/2014/main" id="{C64750D0-1CC9-41D9-94F0-89A5438714B5}"/>
              </a:ext>
            </a:extLst>
          </p:cNvPr>
          <p:cNvSpPr/>
          <p:nvPr/>
        </p:nvSpPr>
        <p:spPr>
          <a:xfrm>
            <a:off x="701710" y="1457743"/>
            <a:ext cx="397256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chemeClr val="accent4"/>
                </a:solidFill>
                <a:effectLst/>
              </a:rPr>
              <a:t>Parts of speech</a:t>
            </a:r>
          </a:p>
        </p:txBody>
      </p:sp>
      <p:sp>
        <p:nvSpPr>
          <p:cNvPr id="6" name="Rectangle 5">
            <a:extLst>
              <a:ext uri="{FF2B5EF4-FFF2-40B4-BE49-F238E27FC236}">
                <a16:creationId xmlns:a16="http://schemas.microsoft.com/office/drawing/2014/main" id="{F875EF22-6835-44D5-BB47-AAAD836A8782}"/>
              </a:ext>
            </a:extLst>
          </p:cNvPr>
          <p:cNvSpPr/>
          <p:nvPr/>
        </p:nvSpPr>
        <p:spPr>
          <a:xfrm>
            <a:off x="7264253" y="1457743"/>
            <a:ext cx="4538422"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effectLst/>
              </a:rPr>
              <a:t>Figures of speech</a:t>
            </a:r>
          </a:p>
        </p:txBody>
      </p:sp>
      <p:sp>
        <p:nvSpPr>
          <p:cNvPr id="8" name="Rectangle 7">
            <a:extLst>
              <a:ext uri="{FF2B5EF4-FFF2-40B4-BE49-F238E27FC236}">
                <a16:creationId xmlns:a16="http://schemas.microsoft.com/office/drawing/2014/main" id="{00B61F9B-5297-4F25-ACEB-FD9409747A46}"/>
              </a:ext>
            </a:extLst>
          </p:cNvPr>
          <p:cNvSpPr/>
          <p:nvPr/>
        </p:nvSpPr>
        <p:spPr>
          <a:xfrm>
            <a:off x="6967996" y="3487388"/>
            <a:ext cx="5130936"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solidFill>
                  <a:srgbClr val="CC0099"/>
                </a:solidFill>
                <a:effectLst/>
              </a:rPr>
              <a:t>Specific sentence structures</a:t>
            </a:r>
          </a:p>
        </p:txBody>
      </p:sp>
      <p:sp>
        <p:nvSpPr>
          <p:cNvPr id="9" name="Rectangle 8">
            <a:extLst>
              <a:ext uri="{FF2B5EF4-FFF2-40B4-BE49-F238E27FC236}">
                <a16:creationId xmlns:a16="http://schemas.microsoft.com/office/drawing/2014/main" id="{FB8D4ED6-0702-4CDB-B9A9-00576C5E0133}"/>
              </a:ext>
            </a:extLst>
          </p:cNvPr>
          <p:cNvSpPr/>
          <p:nvPr/>
        </p:nvSpPr>
        <p:spPr>
          <a:xfrm>
            <a:off x="414128" y="3075057"/>
            <a:ext cx="278159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a:ln/>
                <a:solidFill>
                  <a:srgbClr val="FF0000"/>
                </a:solidFill>
              </a:rPr>
              <a:t>Punctuation</a:t>
            </a:r>
            <a:endParaRPr lang="en-US" sz="4000" b="1" cap="none" spc="0">
              <a:ln/>
              <a:solidFill>
                <a:srgbClr val="FF0000"/>
              </a:solidFill>
              <a:effectLst/>
            </a:endParaRPr>
          </a:p>
        </p:txBody>
      </p:sp>
      <p:sp>
        <p:nvSpPr>
          <p:cNvPr id="10" name="Rectangle 9">
            <a:extLst>
              <a:ext uri="{FF2B5EF4-FFF2-40B4-BE49-F238E27FC236}">
                <a16:creationId xmlns:a16="http://schemas.microsoft.com/office/drawing/2014/main" id="{37851D9B-4186-431D-8D5A-36F156D03F78}"/>
              </a:ext>
            </a:extLst>
          </p:cNvPr>
          <p:cNvSpPr/>
          <p:nvPr/>
        </p:nvSpPr>
        <p:spPr>
          <a:xfrm>
            <a:off x="836682" y="5250127"/>
            <a:ext cx="3837590"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a:ln/>
                <a:effectLst/>
              </a:rPr>
              <a:t>Factual Language</a:t>
            </a:r>
          </a:p>
        </p:txBody>
      </p:sp>
      <p:sp>
        <p:nvSpPr>
          <p:cNvPr id="4" name="Title 3">
            <a:extLst>
              <a:ext uri="{FF2B5EF4-FFF2-40B4-BE49-F238E27FC236}">
                <a16:creationId xmlns:a16="http://schemas.microsoft.com/office/drawing/2014/main" id="{383972D7-83CE-4DDE-AA76-6D797A701332}"/>
              </a:ext>
            </a:extLst>
          </p:cNvPr>
          <p:cNvSpPr>
            <a:spLocks noGrp="1"/>
          </p:cNvSpPr>
          <p:nvPr>
            <p:ph type="title"/>
          </p:nvPr>
        </p:nvSpPr>
        <p:spPr/>
        <p:txBody>
          <a:bodyPr/>
          <a:lstStyle/>
          <a:p>
            <a:pPr algn="ctr"/>
            <a:r>
              <a:rPr lang="en-GB"/>
              <a:t>Writer’s tools</a:t>
            </a:r>
          </a:p>
        </p:txBody>
      </p:sp>
    </p:spTree>
    <p:extLst>
      <p:ext uri="{BB962C8B-B14F-4D97-AF65-F5344CB8AC3E}">
        <p14:creationId xmlns:p14="http://schemas.microsoft.com/office/powerpoint/2010/main" val="3263544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blackboard&#10;&#10;Description automatically generated">
            <a:extLst>
              <a:ext uri="{FF2B5EF4-FFF2-40B4-BE49-F238E27FC236}">
                <a16:creationId xmlns:a16="http://schemas.microsoft.com/office/drawing/2014/main" id="{A718A5C2-6BDD-496C-9965-70FC3D58E39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217107" y="889348"/>
            <a:ext cx="7044585" cy="4885761"/>
          </a:xfrm>
        </p:spPr>
      </p:pic>
    </p:spTree>
    <p:extLst>
      <p:ext uri="{BB962C8B-B14F-4D97-AF65-F5344CB8AC3E}">
        <p14:creationId xmlns:p14="http://schemas.microsoft.com/office/powerpoint/2010/main" val="40989064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619DCF-3604-4BFF-BD86-CF3DB5D91EA7}"/>
              </a:ext>
            </a:extLst>
          </p:cNvPr>
          <p:cNvSpPr/>
          <p:nvPr/>
        </p:nvSpPr>
        <p:spPr>
          <a:xfrm>
            <a:off x="0" y="130017"/>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 name="Title 1">
            <a:extLst>
              <a:ext uri="{FF2B5EF4-FFF2-40B4-BE49-F238E27FC236}">
                <a16:creationId xmlns:a16="http://schemas.microsoft.com/office/drawing/2014/main" id="{7BB5464D-EA40-499E-BCC1-19F6622A5E01}"/>
              </a:ext>
            </a:extLst>
          </p:cNvPr>
          <p:cNvSpPr>
            <a:spLocks noGrp="1"/>
          </p:cNvSpPr>
          <p:nvPr>
            <p:ph type="title"/>
          </p:nvPr>
        </p:nvSpPr>
        <p:spPr/>
        <p:txBody>
          <a:bodyPr>
            <a:normAutofit/>
          </a:bodyPr>
          <a:lstStyle/>
          <a:p>
            <a:r>
              <a:rPr lang="en-GB"/>
              <a:t>Let’s not confuse reports and stories</a:t>
            </a:r>
          </a:p>
        </p:txBody>
      </p:sp>
      <p:pic>
        <p:nvPicPr>
          <p:cNvPr id="6" name="Content Placeholder 5" descr="A picture containing sign&#10;&#10;Description automatically generated">
            <a:extLst>
              <a:ext uri="{FF2B5EF4-FFF2-40B4-BE49-F238E27FC236}">
                <a16:creationId xmlns:a16="http://schemas.microsoft.com/office/drawing/2014/main" id="{BD6ED5DC-8AE4-410D-9C36-109C7757ACE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827462" y="1816100"/>
            <a:ext cx="4537075" cy="4537075"/>
          </a:xfrm>
        </p:spPr>
      </p:pic>
    </p:spTree>
    <p:extLst>
      <p:ext uri="{BB962C8B-B14F-4D97-AF65-F5344CB8AC3E}">
        <p14:creationId xmlns:p14="http://schemas.microsoft.com/office/powerpoint/2010/main" val="2972813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619DCF-3604-4BFF-BD86-CF3DB5D91EA7}"/>
              </a:ext>
            </a:extLst>
          </p:cNvPr>
          <p:cNvSpPr/>
          <p:nvPr/>
        </p:nvSpPr>
        <p:spPr>
          <a:xfrm>
            <a:off x="0" y="130017"/>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 name="Title 1">
            <a:extLst>
              <a:ext uri="{FF2B5EF4-FFF2-40B4-BE49-F238E27FC236}">
                <a16:creationId xmlns:a16="http://schemas.microsoft.com/office/drawing/2014/main" id="{7BB5464D-EA40-499E-BCC1-19F6622A5E01}"/>
              </a:ext>
            </a:extLst>
          </p:cNvPr>
          <p:cNvSpPr>
            <a:spLocks noGrp="1"/>
          </p:cNvSpPr>
          <p:nvPr>
            <p:ph type="title"/>
          </p:nvPr>
        </p:nvSpPr>
        <p:spPr/>
        <p:txBody>
          <a:bodyPr>
            <a:normAutofit/>
          </a:bodyPr>
          <a:lstStyle/>
          <a:p>
            <a:r>
              <a:rPr lang="en-GB"/>
              <a:t>Let’s not confuse stories and reports</a:t>
            </a:r>
          </a:p>
        </p:txBody>
      </p:sp>
      <p:pic>
        <p:nvPicPr>
          <p:cNvPr id="6" name="Content Placeholder 5" descr="A picture containing sign&#10;&#10;Description automatically generated">
            <a:extLst>
              <a:ext uri="{FF2B5EF4-FFF2-40B4-BE49-F238E27FC236}">
                <a16:creationId xmlns:a16="http://schemas.microsoft.com/office/drawing/2014/main" id="{BD6ED5DC-8AE4-410D-9C36-109C7757ACEC}"/>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827462" y="1816100"/>
            <a:ext cx="4537075" cy="4537075"/>
          </a:xfrm>
        </p:spPr>
      </p:pic>
    </p:spTree>
    <p:extLst>
      <p:ext uri="{BB962C8B-B14F-4D97-AF65-F5344CB8AC3E}">
        <p14:creationId xmlns:p14="http://schemas.microsoft.com/office/powerpoint/2010/main" val="1443864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29148"/>
            <a:ext cx="12192000" cy="5928852"/>
          </a:xfrm>
        </p:spPr>
        <p:txBody>
          <a:bodyPr>
            <a:normAutofit/>
          </a:bodyPr>
          <a:lstStyle/>
          <a:p>
            <a:pPr marL="457200" indent="-457200">
              <a:buFont typeface="+mj-lt"/>
              <a:buAutoNum type="arabicPeriod"/>
            </a:pPr>
            <a:endParaRPr lang="en-GB"/>
          </a:p>
          <a:p>
            <a:pPr marL="0" indent="0">
              <a:buNone/>
            </a:pPr>
            <a:endParaRPr lang="en-GB" sz="2800"/>
          </a:p>
          <a:p>
            <a:pPr marL="0" indent="0">
              <a:buNone/>
            </a:pPr>
            <a:endParaRPr lang="en-GB" sz="1900"/>
          </a:p>
        </p:txBody>
      </p:sp>
      <p:pic>
        <p:nvPicPr>
          <p:cNvPr id="2050" name="Picture 2" descr="D_ven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94"/>
            <a:ext cx="11809926" cy="67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757208" y="463788"/>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r>
              <a:rPr lang="en-GB" sz="2400" b="1">
                <a:solidFill>
                  <a:schemeClr val="tx1"/>
                </a:solidFill>
                <a:latin typeface="Calibri" panose="020F0502020204030204" pitchFamily="34" charset="0"/>
                <a:cs typeface="Calibri" panose="020F0502020204030204" pitchFamily="34" charset="0"/>
              </a:rPr>
              <a:t>NARRATIVE WRITING</a:t>
            </a:r>
          </a:p>
          <a:p>
            <a:pPr algn="ctr"/>
            <a:endParaRPr lang="en-GB"/>
          </a:p>
        </p:txBody>
      </p:sp>
      <p:sp>
        <p:nvSpPr>
          <p:cNvPr id="9" name="Rectangle 8"/>
          <p:cNvSpPr/>
          <p:nvPr/>
        </p:nvSpPr>
        <p:spPr>
          <a:xfrm>
            <a:off x="2073498" y="460939"/>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r>
              <a:rPr lang="en-GB" sz="2400" b="1">
                <a:solidFill>
                  <a:schemeClr val="tx1"/>
                </a:solidFill>
                <a:latin typeface="Calibri" panose="020F0502020204030204" pitchFamily="34" charset="0"/>
                <a:cs typeface="Calibri" panose="020F0502020204030204" pitchFamily="34" charset="0"/>
              </a:rPr>
              <a:t>REPORT WRITING</a:t>
            </a:r>
          </a:p>
          <a:p>
            <a:pPr algn="ctr"/>
            <a:endParaRPr lang="en-GB"/>
          </a:p>
        </p:txBody>
      </p:sp>
      <p:sp>
        <p:nvSpPr>
          <p:cNvPr id="10" name="Rectangle 9"/>
          <p:cNvSpPr/>
          <p:nvPr/>
        </p:nvSpPr>
        <p:spPr>
          <a:xfrm>
            <a:off x="1580124" y="978453"/>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Purpose: </a:t>
            </a:r>
            <a:r>
              <a:rPr lang="en-US" sz="2200">
                <a:solidFill>
                  <a:schemeClr val="tx1"/>
                </a:solidFill>
                <a:latin typeface="Calibri" panose="020F0502020204030204" pitchFamily="34" charset="0"/>
                <a:cs typeface="Calibri" panose="020F0502020204030204" pitchFamily="34" charset="0"/>
              </a:rPr>
              <a:t>to inform</a:t>
            </a:r>
          </a:p>
          <a:p>
            <a:pPr algn="ctr"/>
            <a:endParaRPr lang="en-GB"/>
          </a:p>
        </p:txBody>
      </p:sp>
      <p:sp>
        <p:nvSpPr>
          <p:cNvPr id="11" name="Rectangle 10"/>
          <p:cNvSpPr/>
          <p:nvPr/>
        </p:nvSpPr>
        <p:spPr>
          <a:xfrm>
            <a:off x="1545938" y="1425766"/>
            <a:ext cx="3078051" cy="476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Content</a:t>
            </a:r>
            <a:r>
              <a:rPr lang="en-US" sz="2200">
                <a:solidFill>
                  <a:schemeClr val="tx1"/>
                </a:solidFill>
                <a:latin typeface="Calibri" panose="020F0502020204030204" pitchFamily="34" charset="0"/>
                <a:cs typeface="Calibri" panose="020F0502020204030204" pitchFamily="34" charset="0"/>
              </a:rPr>
              <a:t>: 4 W’s + H  </a:t>
            </a:r>
          </a:p>
          <a:p>
            <a:pPr algn="ctr"/>
            <a:endParaRPr lang="en-GB">
              <a:solidFill>
                <a:schemeClr val="tx1"/>
              </a:solidFill>
            </a:endParaRPr>
          </a:p>
        </p:txBody>
      </p:sp>
      <p:sp>
        <p:nvSpPr>
          <p:cNvPr id="12" name="Rectangle 11"/>
          <p:cNvSpPr/>
          <p:nvPr/>
        </p:nvSpPr>
        <p:spPr>
          <a:xfrm>
            <a:off x="1501965" y="2142965"/>
            <a:ext cx="3438693" cy="1345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Structure:</a:t>
            </a:r>
          </a:p>
          <a:p>
            <a:r>
              <a:rPr lang="en-US" sz="2200">
                <a:solidFill>
                  <a:schemeClr val="tx1"/>
                </a:solidFill>
                <a:latin typeface="Calibri" panose="020F0502020204030204" pitchFamily="34" charset="0"/>
                <a:cs typeface="Calibri" panose="020F0502020204030204" pitchFamily="34" charset="0"/>
              </a:rPr>
              <a:t>Introduction, Body, Conclusion</a:t>
            </a:r>
          </a:p>
          <a:p>
            <a:r>
              <a:rPr lang="en-US" sz="2200">
                <a:solidFill>
                  <a:schemeClr val="tx1"/>
                </a:solidFill>
                <a:latin typeface="Calibri" panose="020F0502020204030204" pitchFamily="34" charset="0"/>
                <a:cs typeface="Calibri" panose="020F0502020204030204" pitchFamily="34" charset="0"/>
              </a:rPr>
              <a:t>(Logical sequencing and organization of details)</a:t>
            </a:r>
          </a:p>
          <a:p>
            <a:pPr algn="ctr"/>
            <a:endParaRPr lang="en-GB">
              <a:solidFill>
                <a:schemeClr val="tx1"/>
              </a:solidFill>
            </a:endParaRPr>
          </a:p>
        </p:txBody>
      </p:sp>
      <p:sp>
        <p:nvSpPr>
          <p:cNvPr id="13" name="Rectangle 12"/>
          <p:cNvSpPr/>
          <p:nvPr/>
        </p:nvSpPr>
        <p:spPr>
          <a:xfrm>
            <a:off x="1545938" y="3894647"/>
            <a:ext cx="3078051" cy="2034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chemeClr val="tx1"/>
                </a:solidFill>
                <a:latin typeface="Calibri" panose="020F0502020204030204" pitchFamily="34" charset="0"/>
                <a:cs typeface="Calibri" panose="020F0502020204030204" pitchFamily="34" charset="0"/>
              </a:rPr>
              <a:t>Language:</a:t>
            </a:r>
            <a:endParaRPr lang="en-US" sz="2200">
              <a:solidFill>
                <a:schemeClr val="tx1"/>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Formal and factual</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Use of transitions to ensure logical flow</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Vocabulary that informs</a:t>
            </a:r>
          </a:p>
          <a:p>
            <a:pPr marL="342900" lvl="0" indent="-342900">
              <a:buFont typeface="Arial" panose="020B0604020202020204" pitchFamily="34" charset="0"/>
              <a:buChar char="•"/>
            </a:pPr>
            <a:r>
              <a:rPr lang="en-US" sz="2200">
                <a:solidFill>
                  <a:schemeClr val="tx1"/>
                </a:solidFill>
                <a:latin typeface="Calibri" panose="020F0502020204030204" pitchFamily="34" charset="0"/>
                <a:cs typeface="Calibri" panose="020F0502020204030204" pitchFamily="34" charset="0"/>
              </a:rPr>
              <a:t>Use of indirect speech</a:t>
            </a:r>
            <a:endParaRPr lang="en-GB" sz="2200">
              <a:solidFill>
                <a:schemeClr val="tx1"/>
              </a:solidFill>
              <a:latin typeface="Calibri" panose="020F0502020204030204" pitchFamily="34" charset="0"/>
              <a:cs typeface="Calibri" panose="020F0502020204030204" pitchFamily="34" charset="0"/>
            </a:endParaRPr>
          </a:p>
        </p:txBody>
      </p:sp>
      <p:sp>
        <p:nvSpPr>
          <p:cNvPr id="14" name="Rectangle 13"/>
          <p:cNvSpPr/>
          <p:nvPr/>
        </p:nvSpPr>
        <p:spPr>
          <a:xfrm>
            <a:off x="6954685" y="933031"/>
            <a:ext cx="3078051" cy="4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Purpose: </a:t>
            </a:r>
            <a:r>
              <a:rPr lang="en-US" sz="2200">
                <a:solidFill>
                  <a:schemeClr val="tx1"/>
                </a:solidFill>
                <a:latin typeface="Calibri" panose="020F0502020204030204" pitchFamily="34" charset="0"/>
                <a:cs typeface="Calibri" panose="020F0502020204030204" pitchFamily="34" charset="0"/>
              </a:rPr>
              <a:t>to entertain</a:t>
            </a:r>
          </a:p>
          <a:p>
            <a:pPr algn="ctr"/>
            <a:endParaRPr lang="en-GB"/>
          </a:p>
        </p:txBody>
      </p:sp>
      <p:sp>
        <p:nvSpPr>
          <p:cNvPr id="15" name="Rectangle 14"/>
          <p:cNvSpPr/>
          <p:nvPr/>
        </p:nvSpPr>
        <p:spPr>
          <a:xfrm>
            <a:off x="6796390" y="1397007"/>
            <a:ext cx="4099274" cy="834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Content: </a:t>
            </a:r>
            <a:r>
              <a:rPr lang="en-US" sz="2200">
                <a:solidFill>
                  <a:schemeClr val="tx1"/>
                </a:solidFill>
                <a:latin typeface="Calibri" panose="020F0502020204030204" pitchFamily="34" charset="0"/>
                <a:cs typeface="Calibri" panose="020F0502020204030204" pitchFamily="34" charset="0"/>
              </a:rPr>
              <a:t>Story elements: characters, setting, plot</a:t>
            </a:r>
          </a:p>
          <a:p>
            <a:pPr algn="ctr"/>
            <a:endParaRPr lang="en-GB">
              <a:solidFill>
                <a:schemeClr val="tx1"/>
              </a:solidFill>
            </a:endParaRPr>
          </a:p>
        </p:txBody>
      </p:sp>
      <p:sp>
        <p:nvSpPr>
          <p:cNvPr id="16" name="Rectangle 15"/>
          <p:cNvSpPr/>
          <p:nvPr/>
        </p:nvSpPr>
        <p:spPr>
          <a:xfrm>
            <a:off x="7095370" y="2296324"/>
            <a:ext cx="4196274" cy="97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r>
              <a:rPr lang="en-US" sz="2200" b="1">
                <a:solidFill>
                  <a:schemeClr val="tx1"/>
                </a:solidFill>
                <a:latin typeface="Calibri" panose="020F0502020204030204" pitchFamily="34" charset="0"/>
                <a:cs typeface="Calibri" panose="020F0502020204030204" pitchFamily="34" charset="0"/>
              </a:rPr>
              <a:t>Structure</a:t>
            </a:r>
            <a:r>
              <a:rPr lang="en-US" sz="2200">
                <a:solidFill>
                  <a:schemeClr val="tx1"/>
                </a:solidFill>
                <a:latin typeface="Calibri" panose="020F0502020204030204" pitchFamily="34" charset="0"/>
                <a:cs typeface="Calibri" panose="020F0502020204030204" pitchFamily="34" charset="0"/>
              </a:rPr>
              <a:t>:</a:t>
            </a:r>
          </a:p>
          <a:p>
            <a:r>
              <a:rPr lang="en-US" sz="2200">
                <a:solidFill>
                  <a:schemeClr val="tx1"/>
                </a:solidFill>
                <a:latin typeface="Calibri" panose="020F0502020204030204" pitchFamily="34" charset="0"/>
                <a:cs typeface="Calibri" panose="020F0502020204030204" pitchFamily="34" charset="0"/>
              </a:rPr>
              <a:t> Exposition, rising</a:t>
            </a:r>
          </a:p>
          <a:p>
            <a:r>
              <a:rPr lang="en-US" sz="2200">
                <a:solidFill>
                  <a:schemeClr val="tx1"/>
                </a:solidFill>
                <a:latin typeface="Calibri" panose="020F0502020204030204" pitchFamily="34" charset="0"/>
                <a:cs typeface="Calibri" panose="020F0502020204030204" pitchFamily="34" charset="0"/>
              </a:rPr>
              <a:t>  action, climax, resolution (can</a:t>
            </a:r>
          </a:p>
          <a:p>
            <a:r>
              <a:rPr lang="en-US" sz="2200">
                <a:solidFill>
                  <a:schemeClr val="tx1"/>
                </a:solidFill>
                <a:latin typeface="Calibri" panose="020F0502020204030204" pitchFamily="34" charset="0"/>
                <a:cs typeface="Calibri" panose="020F0502020204030204" pitchFamily="34" charset="0"/>
              </a:rPr>
              <a:t>  also start with a flashback)</a:t>
            </a:r>
          </a:p>
        </p:txBody>
      </p:sp>
      <p:sp>
        <p:nvSpPr>
          <p:cNvPr id="17" name="Rectangle 16"/>
          <p:cNvSpPr/>
          <p:nvPr/>
        </p:nvSpPr>
        <p:spPr>
          <a:xfrm>
            <a:off x="6899994" y="3893574"/>
            <a:ext cx="4587025" cy="237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rPr>
              <a:t>     </a:t>
            </a:r>
            <a:r>
              <a:rPr lang="en-US" sz="2100" b="1">
                <a:solidFill>
                  <a:schemeClr val="tx1"/>
                </a:solidFill>
                <a:latin typeface="Calibri" panose="020F0502020204030204" pitchFamily="34" charset="0"/>
                <a:cs typeface="Calibri" panose="020F0502020204030204" pitchFamily="34" charset="0"/>
              </a:rPr>
              <a:t>Language:</a:t>
            </a:r>
            <a:endParaRPr lang="en-US" sz="2100">
              <a:solidFill>
                <a:schemeClr val="tx1"/>
              </a:solidFill>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Descriptive and figurative, appeal to senses</a:t>
            </a: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Use of transitions to ensure flow and</a:t>
            </a:r>
          </a:p>
          <a:p>
            <a:pPr lvl="0"/>
            <a:r>
              <a:rPr lang="en-US" sz="2100">
                <a:solidFill>
                  <a:schemeClr val="tx1"/>
                </a:solidFill>
                <a:latin typeface="Calibri" panose="020F0502020204030204" pitchFamily="34" charset="0"/>
                <a:cs typeface="Calibri" panose="020F0502020204030204" pitchFamily="34" charset="0"/>
              </a:rPr>
              <a:t>       interest</a:t>
            </a:r>
          </a:p>
          <a:p>
            <a:pPr marL="342900" lvl="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Vocabulary that appeals to</a:t>
            </a:r>
          </a:p>
          <a:p>
            <a:pPr lvl="0"/>
            <a:r>
              <a:rPr lang="en-US" sz="2100">
                <a:solidFill>
                  <a:schemeClr val="tx1"/>
                </a:solidFill>
                <a:latin typeface="Calibri" panose="020F0502020204030204" pitchFamily="34" charset="0"/>
                <a:cs typeface="Calibri" panose="020F0502020204030204" pitchFamily="34" charset="0"/>
              </a:rPr>
              <a:t>      the senses and emotions</a:t>
            </a:r>
          </a:p>
          <a:p>
            <a:pPr marL="342900" indent="-342900">
              <a:buFont typeface="Arial" panose="020B0604020202020204" pitchFamily="34" charset="0"/>
              <a:buChar char="•"/>
            </a:pPr>
            <a:r>
              <a:rPr lang="en-US" sz="2100">
                <a:solidFill>
                  <a:schemeClr val="tx1"/>
                </a:solidFill>
                <a:latin typeface="Calibri" panose="020F0502020204030204" pitchFamily="34" charset="0"/>
                <a:cs typeface="Calibri" panose="020F0502020204030204" pitchFamily="34" charset="0"/>
              </a:rPr>
              <a:t>Use of direct speech</a:t>
            </a:r>
          </a:p>
        </p:txBody>
      </p:sp>
      <p:sp>
        <p:nvSpPr>
          <p:cNvPr id="2" name="Text Box 3"/>
          <p:cNvSpPr txBox="1">
            <a:spLocks noChangeArrowheads="1"/>
          </p:cNvSpPr>
          <p:nvPr/>
        </p:nvSpPr>
        <p:spPr bwMode="auto">
          <a:xfrm>
            <a:off x="5138668" y="2059728"/>
            <a:ext cx="1605659"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Pay attention to:</a:t>
            </a: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en-US" altLang="en-US" sz="2000" b="1" i="0" u="none" strike="noStrike" cap="none" normalizeH="0" baseline="0">
              <a:ln>
                <a:noFill/>
              </a:ln>
              <a:solidFill>
                <a:srgbClr val="FF0000"/>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Spelling</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Grammar</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Mechanics</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2000" b="1" i="0" u="none" strike="noStrike" cap="none" normalizeH="0" baseline="0">
                <a:ln>
                  <a:noFill/>
                </a:ln>
                <a:solidFill>
                  <a:srgbClr val="FF0000"/>
                </a:solidFill>
                <a:effectLst/>
                <a:latin typeface="Calibri" panose="020F0502020204030204" pitchFamily="34" charset="0"/>
              </a:rPr>
              <a:t>Paragraphing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846976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063E-E58A-487D-A1A0-086EEE44756A}"/>
              </a:ext>
            </a:extLst>
          </p:cNvPr>
          <p:cNvSpPr>
            <a:spLocks noGrp="1"/>
          </p:cNvSpPr>
          <p:nvPr>
            <p:ph type="title"/>
          </p:nvPr>
        </p:nvSpPr>
        <p:spPr/>
        <p:txBody>
          <a:bodyPr/>
          <a:lstStyle/>
          <a:p>
            <a:r>
              <a:rPr lang="en-GB"/>
              <a:t>Remember for reports:</a:t>
            </a:r>
          </a:p>
        </p:txBody>
      </p:sp>
      <p:sp>
        <p:nvSpPr>
          <p:cNvPr id="3" name="Content Placeholder 2">
            <a:extLst>
              <a:ext uri="{FF2B5EF4-FFF2-40B4-BE49-F238E27FC236}">
                <a16:creationId xmlns:a16="http://schemas.microsoft.com/office/drawing/2014/main" id="{70CA33CE-567A-4834-AFD7-6561BEC5AB22}"/>
              </a:ext>
            </a:extLst>
          </p:cNvPr>
          <p:cNvSpPr>
            <a:spLocks noGrp="1"/>
          </p:cNvSpPr>
          <p:nvPr>
            <p:ph idx="1"/>
          </p:nvPr>
        </p:nvSpPr>
        <p:spPr/>
        <p:txBody>
          <a:bodyPr/>
          <a:lstStyle/>
          <a:p>
            <a:r>
              <a:rPr lang="en-GB"/>
              <a:t>Focus on logical structure and sequencing</a:t>
            </a:r>
          </a:p>
          <a:p>
            <a:r>
              <a:rPr lang="en-GB"/>
              <a:t>Include facts only</a:t>
            </a:r>
          </a:p>
          <a:p>
            <a:r>
              <a:rPr lang="en-GB"/>
              <a:t>Maintain formal language</a:t>
            </a:r>
          </a:p>
          <a:p>
            <a:r>
              <a:rPr lang="en-GB"/>
              <a:t>Omit opinions and emotions</a:t>
            </a:r>
          </a:p>
        </p:txBody>
      </p:sp>
      <p:pic>
        <p:nvPicPr>
          <p:cNvPr id="6" name="Picture 5" descr="A close up of a sign&#10;&#10;Description automatically generated">
            <a:extLst>
              <a:ext uri="{FF2B5EF4-FFF2-40B4-BE49-F238E27FC236}">
                <a16:creationId xmlns:a16="http://schemas.microsoft.com/office/drawing/2014/main" id="{79E08B73-4CD7-44CE-BA0C-D182128E743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59678" y="1499328"/>
            <a:ext cx="3598765" cy="3598765"/>
          </a:xfrm>
          <a:prstGeom prst="rect">
            <a:avLst/>
          </a:prstGeom>
        </p:spPr>
      </p:pic>
    </p:spTree>
    <p:extLst>
      <p:ext uri="{BB962C8B-B14F-4D97-AF65-F5344CB8AC3E}">
        <p14:creationId xmlns:p14="http://schemas.microsoft.com/office/powerpoint/2010/main" val="4073624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063E-E58A-487D-A1A0-086EEE44756A}"/>
              </a:ext>
            </a:extLst>
          </p:cNvPr>
          <p:cNvSpPr>
            <a:spLocks noGrp="1"/>
          </p:cNvSpPr>
          <p:nvPr>
            <p:ph type="title"/>
          </p:nvPr>
        </p:nvSpPr>
        <p:spPr/>
        <p:txBody>
          <a:bodyPr/>
          <a:lstStyle/>
          <a:p>
            <a:r>
              <a:rPr lang="en-GB"/>
              <a:t>Remember for stories:</a:t>
            </a:r>
          </a:p>
        </p:txBody>
      </p:sp>
      <p:sp>
        <p:nvSpPr>
          <p:cNvPr id="3" name="Content Placeholder 2">
            <a:extLst>
              <a:ext uri="{FF2B5EF4-FFF2-40B4-BE49-F238E27FC236}">
                <a16:creationId xmlns:a16="http://schemas.microsoft.com/office/drawing/2014/main" id="{70CA33CE-567A-4834-AFD7-6561BEC5AB22}"/>
              </a:ext>
            </a:extLst>
          </p:cNvPr>
          <p:cNvSpPr>
            <a:spLocks noGrp="1"/>
          </p:cNvSpPr>
          <p:nvPr>
            <p:ph idx="1"/>
          </p:nvPr>
        </p:nvSpPr>
        <p:spPr/>
        <p:txBody>
          <a:bodyPr/>
          <a:lstStyle/>
          <a:p>
            <a:r>
              <a:rPr lang="en-GB"/>
              <a:t>Focus on appealing to your reader’s senses</a:t>
            </a:r>
          </a:p>
          <a:p>
            <a:r>
              <a:rPr lang="en-GB"/>
              <a:t>Take the time to describe your setting </a:t>
            </a:r>
          </a:p>
          <a:p>
            <a:r>
              <a:rPr lang="en-GB"/>
              <a:t>Take the time to develop your characters</a:t>
            </a:r>
          </a:p>
          <a:p>
            <a:r>
              <a:rPr lang="en-GB"/>
              <a:t>Use descriptive language </a:t>
            </a:r>
          </a:p>
          <a:p>
            <a:r>
              <a:rPr lang="en-GB"/>
              <a:t>Use figures of speech</a:t>
            </a:r>
          </a:p>
        </p:txBody>
      </p:sp>
      <p:pic>
        <p:nvPicPr>
          <p:cNvPr id="9" name="Picture 8" descr="A picture containing person, indoor, man, piece&#10;&#10;Description automatically generated">
            <a:extLst>
              <a:ext uri="{FF2B5EF4-FFF2-40B4-BE49-F238E27FC236}">
                <a16:creationId xmlns:a16="http://schemas.microsoft.com/office/drawing/2014/main" id="{A87DA00E-D11E-4553-B36C-58A5A7C547A9}"/>
              </a:ext>
            </a:extLst>
          </p:cNvPr>
          <p:cNvPicPr>
            <a:picLocks noChangeAspect="1"/>
          </p:cNvPicPr>
          <p:nvPr/>
        </p:nvPicPr>
        <p:blipFill>
          <a:blip r:embed="rId2"/>
          <a:stretch>
            <a:fillRect/>
          </a:stretch>
        </p:blipFill>
        <p:spPr>
          <a:xfrm>
            <a:off x="7802429" y="1777847"/>
            <a:ext cx="4112974" cy="3019098"/>
          </a:xfrm>
          <a:prstGeom prst="rect">
            <a:avLst/>
          </a:prstGeom>
        </p:spPr>
      </p:pic>
    </p:spTree>
    <p:extLst>
      <p:ext uri="{BB962C8B-B14F-4D97-AF65-F5344CB8AC3E}">
        <p14:creationId xmlns:p14="http://schemas.microsoft.com/office/powerpoint/2010/main" val="2682817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drawing&#10;&#10;Description automatically generated">
            <a:extLst>
              <a:ext uri="{FF2B5EF4-FFF2-40B4-BE49-F238E27FC236}">
                <a16:creationId xmlns:a16="http://schemas.microsoft.com/office/drawing/2014/main" id="{A1F66B03-19FC-4DAA-86A7-5654401DC42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914593" y="1402589"/>
            <a:ext cx="3842817" cy="3670014"/>
          </a:xfrm>
        </p:spPr>
      </p:pic>
      <p:sp>
        <p:nvSpPr>
          <p:cNvPr id="8" name="TextBox 7">
            <a:extLst>
              <a:ext uri="{FF2B5EF4-FFF2-40B4-BE49-F238E27FC236}">
                <a16:creationId xmlns:a16="http://schemas.microsoft.com/office/drawing/2014/main" id="{509A0775-B66C-4D28-8C9A-D6C86C7FB780}"/>
              </a:ext>
            </a:extLst>
          </p:cNvPr>
          <p:cNvSpPr txBox="1"/>
          <p:nvPr/>
        </p:nvSpPr>
        <p:spPr>
          <a:xfrm>
            <a:off x="4459266" y="5248406"/>
            <a:ext cx="4722311" cy="523220"/>
          </a:xfrm>
          <a:prstGeom prst="rect">
            <a:avLst/>
          </a:prstGeom>
          <a:noFill/>
        </p:spPr>
        <p:txBody>
          <a:bodyPr wrap="square" rtlCol="0">
            <a:spAutoFit/>
          </a:bodyPr>
          <a:lstStyle/>
          <a:p>
            <a:r>
              <a:rPr lang="en-GB" sz="2800" b="1"/>
              <a:t>Happy Writing!</a:t>
            </a:r>
          </a:p>
        </p:txBody>
      </p:sp>
    </p:spTree>
    <p:extLst>
      <p:ext uri="{BB962C8B-B14F-4D97-AF65-F5344CB8AC3E}">
        <p14:creationId xmlns:p14="http://schemas.microsoft.com/office/powerpoint/2010/main" val="111166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39E1-0906-4911-A31F-3893B50A57F9}"/>
              </a:ext>
            </a:extLst>
          </p:cNvPr>
          <p:cNvSpPr>
            <a:spLocks noGrp="1"/>
          </p:cNvSpPr>
          <p:nvPr>
            <p:ph type="title"/>
          </p:nvPr>
        </p:nvSpPr>
        <p:spPr/>
        <p:txBody>
          <a:bodyPr/>
          <a:lstStyle/>
          <a:p>
            <a:pPr algn="ctr"/>
            <a:r>
              <a:rPr lang="en-GB"/>
              <a:t>Let’s read the next few selections.</a:t>
            </a:r>
            <a:br>
              <a:rPr lang="en-GB"/>
            </a:br>
            <a:endParaRPr lang="en-GB"/>
          </a:p>
        </p:txBody>
      </p:sp>
      <p:sp>
        <p:nvSpPr>
          <p:cNvPr id="5" name="Rectangle 4">
            <a:extLst>
              <a:ext uri="{FF2B5EF4-FFF2-40B4-BE49-F238E27FC236}">
                <a16:creationId xmlns:a16="http://schemas.microsoft.com/office/drawing/2014/main" id="{51410388-8D47-48E2-929E-34686D0AB322}"/>
              </a:ext>
            </a:extLst>
          </p:cNvPr>
          <p:cNvSpPr/>
          <p:nvPr/>
        </p:nvSpPr>
        <p:spPr>
          <a:xfrm>
            <a:off x="1294356" y="1828800"/>
            <a:ext cx="6726476" cy="2092881"/>
          </a:xfrm>
          <a:prstGeom prst="rect">
            <a:avLst/>
          </a:prstGeom>
        </p:spPr>
        <p:txBody>
          <a:bodyPr wrap="square" anchor="t">
            <a:spAutoFit/>
          </a:bodyPr>
          <a:lstStyle/>
          <a:p>
            <a:endParaRPr lang="en-GB" dirty="0"/>
          </a:p>
          <a:p>
            <a:pPr marL="514350" indent="-514350">
              <a:buAutoNum type="arabicPeriod"/>
            </a:pPr>
            <a:r>
              <a:rPr lang="en-GB" sz="2800" dirty="0"/>
              <a:t>What is each writer’s purpose?</a:t>
            </a:r>
          </a:p>
          <a:p>
            <a:endParaRPr lang="en-GB" sz="2800" dirty="0"/>
          </a:p>
          <a:p>
            <a:r>
              <a:rPr lang="en-GB" sz="2800" dirty="0"/>
              <a:t>2.   How were you able to determine the</a:t>
            </a:r>
          </a:p>
          <a:p>
            <a:r>
              <a:rPr lang="en-GB" sz="2800" dirty="0"/>
              <a:t>       purpose? </a:t>
            </a:r>
            <a:endParaRPr lang="en-GB" sz="2800" dirty="0">
              <a:cs typeface="Calibri"/>
            </a:endParaRPr>
          </a:p>
        </p:txBody>
      </p:sp>
      <p:pic>
        <p:nvPicPr>
          <p:cNvPr id="7" name="Picture 6" descr="A drawing of a person&#10;&#10;Description automatically generated">
            <a:extLst>
              <a:ext uri="{FF2B5EF4-FFF2-40B4-BE49-F238E27FC236}">
                <a16:creationId xmlns:a16="http://schemas.microsoft.com/office/drawing/2014/main" id="{85A3DB4F-3C3A-4F02-9A50-516B8D6C97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60530" y="1996266"/>
            <a:ext cx="4140983" cy="2858090"/>
          </a:xfrm>
          <a:prstGeom prst="rect">
            <a:avLst/>
          </a:prstGeom>
        </p:spPr>
      </p:pic>
    </p:spTree>
    <p:extLst>
      <p:ext uri="{BB962C8B-B14F-4D97-AF65-F5344CB8AC3E}">
        <p14:creationId xmlns:p14="http://schemas.microsoft.com/office/powerpoint/2010/main" val="3602015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54844-28D5-48A4-9AF6-837779C5D07E}"/>
              </a:ext>
            </a:extLst>
          </p:cNvPr>
          <p:cNvSpPr>
            <a:spLocks noGrp="1"/>
          </p:cNvSpPr>
          <p:nvPr>
            <p:ph idx="1"/>
          </p:nvPr>
        </p:nvSpPr>
        <p:spPr>
          <a:xfrm>
            <a:off x="234777" y="420130"/>
            <a:ext cx="11541211" cy="6091881"/>
          </a:xfrm>
        </p:spPr>
        <p:txBody>
          <a:bodyPr/>
          <a:lstStyle/>
          <a:p>
            <a:pPr marL="0" indent="0" algn="ctr">
              <a:buNone/>
            </a:pPr>
            <a:r>
              <a:rPr lang="en-US" b="1"/>
              <a:t>What is a Beach?</a:t>
            </a:r>
          </a:p>
          <a:p>
            <a:pPr marL="0" indent="0">
              <a:buNone/>
            </a:pPr>
            <a:endParaRPr lang="en-US"/>
          </a:p>
          <a:p>
            <a:pPr marL="0" indent="0">
              <a:lnSpc>
                <a:spcPct val="150000"/>
              </a:lnSpc>
              <a:buNone/>
            </a:pPr>
            <a:r>
              <a:rPr lang="en-US"/>
              <a:t>	A beach is made of very small loose rock (sand) that gathers at the shore of a body of water. Beaches are created by waves or currents. The sand comes from erosion of rocks both far away from and near the water. Coral reefs are a major source of sand.</a:t>
            </a:r>
          </a:p>
          <a:p>
            <a:pPr marL="0" indent="0">
              <a:buNone/>
            </a:pPr>
            <a:endParaRPr lang="en-US"/>
          </a:p>
          <a:p>
            <a:pPr marL="0" indent="0">
              <a:buNone/>
            </a:pPr>
            <a:endParaRPr lang="en-US" sz="2400"/>
          </a:p>
          <a:p>
            <a:pPr marL="0" indent="0" algn="ctr">
              <a:buNone/>
            </a:pPr>
            <a:r>
              <a:rPr lang="en-US" sz="2400"/>
              <a:t>Source: </a:t>
            </a:r>
            <a:r>
              <a:rPr lang="en-US" sz="2400" u="sng">
                <a:hlinkClick r:id="rId2"/>
              </a:rPr>
              <a:t>http://water.epa.gov/learn/kids/beachkids/what-beaches.cfm</a:t>
            </a:r>
            <a:r>
              <a:rPr lang="en-US" sz="2400"/>
              <a:t>	</a:t>
            </a:r>
          </a:p>
          <a:p>
            <a:endParaRPr lang="en-GB"/>
          </a:p>
        </p:txBody>
      </p:sp>
    </p:spTree>
    <p:extLst>
      <p:ext uri="{BB962C8B-B14F-4D97-AF65-F5344CB8AC3E}">
        <p14:creationId xmlns:p14="http://schemas.microsoft.com/office/powerpoint/2010/main" val="223846193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C2B132E740CB438FD2C4EE6C846A6A" ma:contentTypeVersion="13" ma:contentTypeDescription="Create a new document." ma:contentTypeScope="" ma:versionID="20615d2a0af64f89ee5ea3e24fee1172">
  <xsd:schema xmlns:xsd="http://www.w3.org/2001/XMLSchema" xmlns:xs="http://www.w3.org/2001/XMLSchema" xmlns:p="http://schemas.microsoft.com/office/2006/metadata/properties" xmlns:ns3="d5efb4bb-7694-4953-821a-0647210663f1" xmlns:ns4="175f765e-07db-4492-b5ba-03036cc9995a" targetNamespace="http://schemas.microsoft.com/office/2006/metadata/properties" ma:root="true" ma:fieldsID="b0122b43d6e615207c85670b145e7368" ns3:_="" ns4:_="">
    <xsd:import namespace="d5efb4bb-7694-4953-821a-0647210663f1"/>
    <xsd:import namespace="175f765e-07db-4492-b5ba-03036cc9995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efb4bb-7694-4953-821a-0647210663f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f765e-07db-4492-b5ba-03036cc9995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8114C7-ED2C-4675-86E4-970BA2FFA1E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BC3CE26-D8A3-4F55-82CD-5906DEE8357C}">
  <ds:schemaRefs>
    <ds:schemaRef ds:uri="http://schemas.microsoft.com/sharepoint/v3/contenttype/forms"/>
  </ds:schemaRefs>
</ds:datastoreItem>
</file>

<file path=customXml/itemProps3.xml><?xml version="1.0" encoding="utf-8"?>
<ds:datastoreItem xmlns:ds="http://schemas.openxmlformats.org/officeDocument/2006/customXml" ds:itemID="{FB595FDC-F055-44DA-84B1-B18A837632FE}">
  <ds:schemaRefs>
    <ds:schemaRef ds:uri="175f765e-07db-4492-b5ba-03036cc9995a"/>
    <ds:schemaRef ds:uri="d5efb4bb-7694-4953-821a-0647210663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72</TotalTime>
  <Words>6575</Words>
  <Application>Microsoft Office PowerPoint</Application>
  <PresentationFormat>Widescreen</PresentationFormat>
  <Paragraphs>514</Paragraphs>
  <Slides>76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Aharoni</vt:lpstr>
      <vt:lpstr>Arial</vt:lpstr>
      <vt:lpstr>Calibri</vt:lpstr>
      <vt:lpstr>Calibri Light</vt:lpstr>
      <vt:lpstr>Times New Roman</vt:lpstr>
      <vt:lpstr>Wingdings</vt:lpstr>
      <vt:lpstr>2_Office Theme</vt:lpstr>
      <vt:lpstr>Distinguishing Reports from Stories: Author’s purpose</vt:lpstr>
      <vt:lpstr>Objectives</vt:lpstr>
      <vt:lpstr>Why do writers write? </vt:lpstr>
      <vt:lpstr>Author’s Purpose (PIE)</vt:lpstr>
      <vt:lpstr>English Language Arts Writing in the SEA</vt:lpstr>
      <vt:lpstr>PowerPoint Presentation</vt:lpstr>
      <vt:lpstr>Writer’s tools</vt:lpstr>
      <vt:lpstr>Let’s read the next few selections. </vt:lpstr>
      <vt:lpstr>PowerPoint Presentation</vt:lpstr>
      <vt:lpstr>PowerPoint Presentation</vt:lpstr>
      <vt:lpstr>PowerPoint Presentation</vt:lpstr>
      <vt:lpstr>Punctuation helps us to understand how to read the piece.</vt:lpstr>
      <vt:lpstr>Next step: Characteristics of stories and reports.</vt:lpstr>
      <vt:lpstr>Distinguishing Reports from Stories Lesson 2: Characteristics of Stories and Reports</vt:lpstr>
      <vt:lpstr>English Language Arts Writing in the SEA</vt:lpstr>
      <vt:lpstr>Punctuation helps us to understand how to read the piece.</vt:lpstr>
      <vt:lpstr>Writer’s tools</vt:lpstr>
      <vt:lpstr>English Language Arts Writing in the SEA</vt:lpstr>
      <vt:lpstr>PowerPoint Presentation</vt:lpstr>
      <vt:lpstr>Introducing:</vt:lpstr>
      <vt:lpstr>Incident at the Bus Stop Version 1</vt:lpstr>
      <vt:lpstr>PowerPoint Presentation</vt:lpstr>
      <vt:lpstr>PowerPoint Presentation</vt:lpstr>
      <vt:lpstr>Incident at the Bus Stop Version 2</vt:lpstr>
      <vt:lpstr>PowerPoint Presentation</vt:lpstr>
      <vt:lpstr>PowerPoint Presentation</vt:lpstr>
      <vt:lpstr>PowerPoint Presentation</vt:lpstr>
      <vt:lpstr>How were they similar?  How were they different?</vt:lpstr>
      <vt:lpstr>PowerPoint Presentation</vt:lpstr>
      <vt:lpstr>PowerPoint Presentation</vt:lpstr>
      <vt:lpstr>PowerPoint Presentation</vt:lpstr>
      <vt:lpstr>PowerPoint Presentation</vt:lpstr>
      <vt:lpstr>PowerPoint Presentation</vt:lpstr>
      <vt:lpstr>PowerPoint Presentation</vt:lpstr>
      <vt:lpstr>Three differences between a report and a story</vt:lpstr>
      <vt:lpstr>Distinguishing Reports from Stories (Example 1) </vt:lpstr>
      <vt:lpstr>SEA Writing</vt:lpstr>
      <vt:lpstr>What happens if they get mixed up?</vt:lpstr>
      <vt:lpstr>Would you eat this mixture?</vt:lpstr>
      <vt:lpstr>Let’s not confuse reports and stories</vt:lpstr>
      <vt:lpstr>Read the following “report” on a visit to the zoo. </vt:lpstr>
      <vt:lpstr>PowerPoint Presentation</vt:lpstr>
      <vt:lpstr>Unnecessary details?</vt:lpstr>
      <vt:lpstr>Missing details?</vt:lpstr>
      <vt:lpstr>Examine the introduction. What can we keep?</vt:lpstr>
      <vt:lpstr>Introduction</vt:lpstr>
      <vt:lpstr>PowerPoint Presentation</vt:lpstr>
      <vt:lpstr>PowerPoint Presentation</vt:lpstr>
      <vt:lpstr>Do not mix!</vt:lpstr>
      <vt:lpstr>Body of Report</vt:lpstr>
      <vt:lpstr>PowerPoint Presentation</vt:lpstr>
      <vt:lpstr>PowerPoint Presentation</vt:lpstr>
      <vt:lpstr>Distinguishing Reports from Stories (Example 2) </vt:lpstr>
      <vt:lpstr>SEA Writing</vt:lpstr>
      <vt:lpstr>What happens if they get mixed up?</vt:lpstr>
      <vt:lpstr>Would you wear these together?</vt:lpstr>
      <vt:lpstr>Let’s not confuse stories and reports</vt:lpstr>
      <vt:lpstr>Read the following “story”. </vt:lpstr>
      <vt:lpstr>Story checklist</vt:lpstr>
      <vt:lpstr>PowerPoint Presentation</vt:lpstr>
      <vt:lpstr>Story checklist</vt:lpstr>
      <vt:lpstr>This story can be fixed!</vt:lpstr>
      <vt:lpstr>Don’t rush your story…</vt:lpstr>
      <vt:lpstr>Take your reader on a journey..</vt:lpstr>
      <vt:lpstr>Let’s fix the exposition</vt:lpstr>
      <vt:lpstr>PowerPoint Presentation</vt:lpstr>
      <vt:lpstr>PowerPoint Presentation</vt:lpstr>
      <vt:lpstr>Let’s fix the rising action and climax.</vt:lpstr>
      <vt:lpstr>I was not paying attention and was not in a proper position to move. A car was coming towards me…  </vt:lpstr>
      <vt:lpstr>PowerPoint Presentation</vt:lpstr>
      <vt:lpstr>Let’s not confuse reports and stories</vt:lpstr>
      <vt:lpstr>Let’s not confuse stories and reports</vt:lpstr>
      <vt:lpstr>PowerPoint Presentation</vt:lpstr>
      <vt:lpstr>Remember for reports:</vt:lpstr>
      <vt:lpstr>Remember for stories: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the Elements of  a Story</dc:title>
  <dc:creator>Gillian Pilgrim</dc:creator>
  <cp:lastModifiedBy>Gillian Pilgrim</cp:lastModifiedBy>
  <cp:revision>9</cp:revision>
  <dcterms:created xsi:type="dcterms:W3CDTF">2020-03-24T03:43:28Z</dcterms:created>
  <dcterms:modified xsi:type="dcterms:W3CDTF">2020-04-09T20:01:02Z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0x010100AAC2B132E740CB438FD2C4EE6C846A6A</vt:lpwstr>
  </property>
</Properties>
</file>