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2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8" r:id="rId6"/>
    <p:sldId id="266" r:id="rId7"/>
    <p:sldId id="267" r:id="rId8"/>
    <p:sldId id="269" r:id="rId9"/>
    <p:sldId id="270" r:id="rId10"/>
    <p:sldId id="268" r:id="rId11"/>
    <p:sldId id="26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712" autoAdjust="0"/>
  </p:normalViewPr>
  <p:slideViewPr>
    <p:cSldViewPr snapToGrid="0">
      <p:cViewPr varScale="1">
        <p:scale>
          <a:sx n="77" d="100"/>
          <a:sy n="77" d="100"/>
        </p:scale>
        <p:origin x="378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3E10C-4735-4A0D-A76B-FFFBF4B6ED03}" type="datetimeFigureOut">
              <a:rPr lang="en-US" smtClean="0"/>
              <a:t>4/9/2020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13D6A-DFDD-4B27-9F53-83C0CD9331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963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35CDE-2E0B-4188-96E9-ADF9ACB826A9}" type="datetimeFigureOut">
              <a:rPr lang="en-US" noProof="0" smtClean="0"/>
              <a:t>4/9/2020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D7B6F-E65C-42E7-86A5-0A01C6C9522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95432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E4A0-D661-4AF5-A86C-BC5DCA84782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102-778B-4674-B8EC-B9494447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99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MM.DD.20XX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20222398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MM.DD.20XX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34538694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8990" y="3392622"/>
            <a:ext cx="3913188" cy="2249488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19" name="Graphic 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73071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</a:t>
            </a:r>
          </a:p>
        </p:txBody>
      </p:sp>
      <p:sp>
        <p:nvSpPr>
          <p:cNvPr id="42" name="Picture Placeholder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MONTH</a:t>
            </a:r>
            <a:br>
              <a:rPr lang="en-US" noProof="0"/>
            </a:br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897577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aphic 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7388594" y="2045086"/>
            <a:ext cx="4821219" cy="1325563"/>
          </a:xfrm>
        </p:spPr>
        <p:txBody>
          <a:bodyPr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Thank You!</a:t>
            </a:r>
          </a:p>
        </p:txBody>
      </p:sp>
      <p:grpSp>
        <p:nvGrpSpPr>
          <p:cNvPr id="23" name="Graphic 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8526498" y="4052877"/>
            <a:ext cx="3689627" cy="642938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5100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65204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8990" y="3392622"/>
            <a:ext cx="3913188" cy="2249488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19" name="Graphic 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8144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Graphic 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2" name="Graphic 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2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32841" y="3401290"/>
            <a:ext cx="4347933" cy="693295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2841" y="4200309"/>
            <a:ext cx="4347933" cy="1408743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22" name="Graphic 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142481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aphic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0139" y="3248025"/>
            <a:ext cx="4573338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Comparison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07363" y="3248025"/>
            <a:ext cx="5073411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38970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Chart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3" name="Chart Placeholder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79844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MM.DD.20XX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7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10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11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2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77397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Table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Table Placeholder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table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05686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aphic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9" name="Graphic 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/>
              <a:t>EDIT MASTER TEXT STYLES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Title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Big Picture</a:t>
            </a:r>
          </a:p>
        </p:txBody>
      </p:sp>
    </p:spTree>
    <p:extLst>
      <p:ext uri="{BB962C8B-B14F-4D97-AF65-F5344CB8AC3E}">
        <p14:creationId xmlns:p14="http://schemas.microsoft.com/office/powerpoint/2010/main" val="36568310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Media Placeholder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743456" y="1113044"/>
            <a:ext cx="8705088" cy="405079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media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noProof="0" dirty="0"/>
              <a:t>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139774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557026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1075" y="3345999"/>
            <a:ext cx="7319700" cy="1500187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439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5" y="1825625"/>
            <a:ext cx="10442575" cy="4351338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14425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608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608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36692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2689"/>
            <a:ext cx="5157787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8097"/>
            <a:ext cx="5157787" cy="318463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2689"/>
            <a:ext cx="5183188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8097"/>
            <a:ext cx="5183188" cy="318463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52336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347788"/>
            <a:ext cx="6172200" cy="43305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494" y="721373"/>
            <a:ext cx="3918639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8028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3188" y="1347788"/>
            <a:ext cx="6172200" cy="43305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652" y="725128"/>
            <a:ext cx="383327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7248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MM.DD.20XX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7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10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11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2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880443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0238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29EA0-54CE-44CE-A619-B63EB6AA2D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44441" y="2373246"/>
            <a:ext cx="9303119" cy="2111508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55265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9228556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n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raphic 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1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5863" y="2088090"/>
            <a:ext cx="3103110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2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9603" y="2088090"/>
            <a:ext cx="2243918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3</a:t>
            </a:r>
          </a:p>
        </p:txBody>
      </p:sp>
      <p:sp>
        <p:nvSpPr>
          <p:cNvPr id="38" name="Text Placeholder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5716" y="2105869"/>
            <a:ext cx="2959116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0" name="Text Placeholder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72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3" name="Text Placeholder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90348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5" name="Text Placeholder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79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6" name="Text Placeholder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6955" y="2942030"/>
            <a:ext cx="3517877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8" name="Text Placeholder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1722" y="5607548"/>
            <a:ext cx="3397251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9" name="Text Placeholder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94792" y="4909834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0" name="Text Placeholder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890713" y="4909834"/>
            <a:ext cx="2692939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5" name="Picture Placeholder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91723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6" name="Picture Placeholder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590348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7" name="Picture Placeholder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794793" y="3816446"/>
            <a:ext cx="2048256" cy="8961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8" name="Picture Placeholder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876955" y="3864572"/>
            <a:ext cx="1481328" cy="7589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How to use this template</a:t>
            </a:r>
          </a:p>
        </p:txBody>
      </p:sp>
    </p:spTree>
    <p:extLst>
      <p:ext uri="{BB962C8B-B14F-4D97-AF65-F5344CB8AC3E}">
        <p14:creationId xmlns:p14="http://schemas.microsoft.com/office/powerpoint/2010/main" val="2464497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MM.DD.20XX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8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0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11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12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5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142378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MM.DD.20XX</a:t>
            </a:r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10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1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2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13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14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5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6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7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834226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MM.DD.20XX</a:t>
            </a:r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6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8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9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10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2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6093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MM.DD.20XX</a:t>
            </a:r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5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6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7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8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9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0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2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01786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E4A0-D661-4AF5-A86C-BC5DCA84782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8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0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1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2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4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1480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E4A0-D661-4AF5-A86C-BC5DCA84782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8" name="Graphic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reeform: Shape 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0" name="Freeform: Shape 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589080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/>
              <a:t>MM.DD.20XX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5417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50" r:id="rId15"/>
    <p:sldLayoutId id="2147483651" r:id="rId16"/>
    <p:sldLayoutId id="2147483652" r:id="rId17"/>
    <p:sldLayoutId id="2147483653" r:id="rId18"/>
    <p:sldLayoutId id="2147483654" r:id="rId19"/>
    <p:sldLayoutId id="2147483661" r:id="rId20"/>
    <p:sldLayoutId id="2147483655" r:id="rId21"/>
    <p:sldLayoutId id="2147483657" r:id="rId22"/>
    <p:sldLayoutId id="2147483662" r:id="rId23"/>
    <p:sldLayoutId id="2147483663" r:id="rId24"/>
    <p:sldLayoutId id="2147483664" r:id="rId25"/>
    <p:sldLayoutId id="2147483665" r:id="rId26"/>
    <p:sldLayoutId id="2147483666" r:id="rId27"/>
    <p:sldLayoutId id="2147483669" r:id="rId28"/>
    <p:sldLayoutId id="2147483670" r:id="rId29"/>
    <p:sldLayoutId id="2147483667" r:id="rId30"/>
    <p:sldLayoutId id="2147483671" r:id="rId31"/>
    <p:sldLayoutId id="2147483668" r:id="rId32"/>
    <p:sldLayoutId id="2147483660" r:id="rId3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A81143F-FBEE-4565-886D-08852310C8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TT" dirty="0"/>
              <a:t>Adding  “</a:t>
            </a:r>
            <a:r>
              <a:rPr lang="en-TT" dirty="0" err="1"/>
              <a:t>ing</a:t>
            </a:r>
            <a:r>
              <a:rPr lang="en-TT" dirty="0"/>
              <a:t>” to words</a:t>
            </a:r>
            <a:endParaRPr lang="ru-RU" dirty="0"/>
          </a:p>
        </p:txBody>
      </p:sp>
      <p:pic>
        <p:nvPicPr>
          <p:cNvPr id="14" name="Picture Placeholder 13"/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72" y="1832534"/>
            <a:ext cx="4448372" cy="403369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FF535A0-9A52-40AD-972C-D0F96C9052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Spelling</a:t>
            </a:r>
            <a:endParaRPr lang="ru-RU" sz="9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47B15A-A66D-4F02-9E19-85ADECB8F1D7}"/>
              </a:ext>
            </a:extLst>
          </p:cNvPr>
          <p:cNvSpPr txBox="1"/>
          <p:nvPr/>
        </p:nvSpPr>
        <p:spPr>
          <a:xfrm>
            <a:off x="3594970" y="6212684"/>
            <a:ext cx="47473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Curriculum Planning and Development Division</a:t>
            </a:r>
          </a:p>
          <a:p>
            <a:pPr algn="ctr"/>
            <a:r>
              <a:rPr lang="en-GB" b="1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399774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587D558-5792-4FF7-9111-65F4C874C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8030" y="2086377"/>
            <a:ext cx="4970190" cy="1160675"/>
          </a:xfrm>
        </p:spPr>
        <p:txBody>
          <a:bodyPr>
            <a:normAutofit/>
          </a:bodyPr>
          <a:lstStyle/>
          <a:p>
            <a:r>
              <a:rPr lang="en-TT" dirty="0"/>
              <a:t>For words that end in a silent -e, drop the -e and add -</a:t>
            </a:r>
            <a:r>
              <a:rPr lang="en-TT" dirty="0" err="1"/>
              <a:t>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8D56A-2615-403F-A09F-BC30DF1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9195BEB-A072-45D8-848D-E8CA744F9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Rule 1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E58025A-9737-434D-AE90-0CC9E79902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4321" y="3392622"/>
            <a:ext cx="6126480" cy="3239998"/>
          </a:xfrm>
        </p:spPr>
        <p:txBody>
          <a:bodyPr>
            <a:normAutofit/>
          </a:bodyPr>
          <a:lstStyle/>
          <a:p>
            <a:r>
              <a:rPr lang="en-US" sz="2400" dirty="0"/>
              <a:t>Come – coming</a:t>
            </a:r>
          </a:p>
          <a:p>
            <a:r>
              <a:rPr lang="en-US" sz="2400" dirty="0"/>
              <a:t>Revise- revising</a:t>
            </a:r>
          </a:p>
          <a:p>
            <a:r>
              <a:rPr lang="en-US" sz="2400" dirty="0"/>
              <a:t>Bubble- bubbling</a:t>
            </a:r>
          </a:p>
          <a:p>
            <a:r>
              <a:rPr lang="en-US" sz="2400" dirty="0"/>
              <a:t>Trouble – troubling </a:t>
            </a:r>
          </a:p>
          <a:p>
            <a:pPr marL="0" indent="0">
              <a:buNone/>
            </a:pPr>
            <a:r>
              <a:rPr lang="en-US" sz="2400" dirty="0"/>
              <a:t>Example-The children were bubbling with excitement because their friends were coming over to spend time revising some troubling words</a:t>
            </a:r>
          </a:p>
        </p:txBody>
      </p:sp>
      <p:pic>
        <p:nvPicPr>
          <p:cNvPr id="8" name="Picture 4" descr="Image result for spelling"/>
          <p:cNvPicPr>
            <a:picLocks noGrp="1" noChangeAspect="1" noChangeArrowheads="1"/>
          </p:cNvPicPr>
          <p:nvPr>
            <p:ph type="pic" sz="quarter" idx="1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76" t="1" r="11576" b="30412"/>
          <a:stretch/>
        </p:blipFill>
        <p:spPr bwMode="auto">
          <a:xfrm rot="720000">
            <a:off x="7487148" y="212290"/>
            <a:ext cx="3280371" cy="2216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418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587D558-5792-4FF7-9111-65F4C874C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8030" y="2086377"/>
            <a:ext cx="5118080" cy="1160675"/>
          </a:xfrm>
        </p:spPr>
        <p:txBody>
          <a:bodyPr>
            <a:normAutofit/>
          </a:bodyPr>
          <a:lstStyle/>
          <a:p>
            <a:r>
              <a:rPr lang="en-TT" dirty="0"/>
              <a:t>For one-syllable words that end in consonant-vowel-consonant (except x and w), double the last letter and add -</a:t>
            </a:r>
            <a:r>
              <a:rPr lang="en-TT" dirty="0" err="1"/>
              <a:t>ing</a:t>
            </a:r>
            <a:r>
              <a:rPr lang="en-TT" dirty="0"/>
              <a:t>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8D56A-2615-403F-A09F-BC30DF1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9195BEB-A072-45D8-848D-E8CA744F9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Rule 2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E58025A-9737-434D-AE90-0CC9E79902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4360" y="3420556"/>
            <a:ext cx="5332669" cy="3239998"/>
          </a:xfrm>
        </p:spPr>
        <p:txBody>
          <a:bodyPr>
            <a:normAutofit/>
          </a:bodyPr>
          <a:lstStyle/>
          <a:p>
            <a:r>
              <a:rPr lang="en-US" sz="2800" dirty="0"/>
              <a:t>Run- running</a:t>
            </a:r>
          </a:p>
          <a:p>
            <a:r>
              <a:rPr lang="en-US" sz="2800" dirty="0"/>
              <a:t>Stop- stopping</a:t>
            </a:r>
          </a:p>
          <a:p>
            <a:r>
              <a:rPr lang="en-US" sz="2800" dirty="0"/>
              <a:t>Sit- sitting</a:t>
            </a:r>
          </a:p>
          <a:p>
            <a:pPr marL="0" indent="0">
              <a:buNone/>
            </a:pPr>
            <a:r>
              <a:rPr lang="en-US" sz="2800" dirty="0"/>
              <a:t>Example-We were sitting near the tree, when we saw the prefects stopping the students who were running. </a:t>
            </a:r>
          </a:p>
        </p:txBody>
      </p:sp>
      <p:pic>
        <p:nvPicPr>
          <p:cNvPr id="10" name="Picture 4" descr="Image result for spelling"/>
          <p:cNvPicPr>
            <a:picLocks noGrp="1" noChangeAspect="1" noChangeArrowheads="1"/>
          </p:cNvPicPr>
          <p:nvPr>
            <p:ph type="pic" sz="quarter" idx="1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76" r="11576" b="30356"/>
          <a:stretch/>
        </p:blipFill>
        <p:spPr bwMode="auto">
          <a:xfrm rot="720000">
            <a:off x="7622924" y="294462"/>
            <a:ext cx="3277962" cy="2318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6184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587D558-5792-4FF7-9111-65F4C874C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8030" y="2086377"/>
            <a:ext cx="5118080" cy="1160675"/>
          </a:xfrm>
        </p:spPr>
        <p:txBody>
          <a:bodyPr>
            <a:normAutofit/>
          </a:bodyPr>
          <a:lstStyle/>
          <a:p>
            <a:r>
              <a:rPr lang="en-TT" dirty="0"/>
              <a:t>For most other words (including words that end in -y), add -</a:t>
            </a:r>
            <a:r>
              <a:rPr lang="en-TT" dirty="0" err="1"/>
              <a:t>ing</a:t>
            </a:r>
            <a:r>
              <a:rPr lang="en-TT" dirty="0"/>
              <a:t> with no changes.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8D56A-2615-403F-A09F-BC30DF1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9195BEB-A072-45D8-848D-E8CA744F9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Rule 3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E58025A-9737-434D-AE90-0CC9E79902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7915" y="3336190"/>
            <a:ext cx="5057121" cy="323999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Rain- raining</a:t>
            </a:r>
          </a:p>
          <a:p>
            <a:r>
              <a:rPr lang="en-US" sz="3200" dirty="0"/>
              <a:t>Send-sending</a:t>
            </a:r>
          </a:p>
          <a:p>
            <a:r>
              <a:rPr lang="en-US" sz="3200" dirty="0"/>
              <a:t>Worry- worrying</a:t>
            </a:r>
          </a:p>
          <a:p>
            <a:pPr marL="0" indent="0">
              <a:buNone/>
            </a:pPr>
            <a:r>
              <a:rPr lang="en-US" sz="3200" dirty="0"/>
              <a:t>Example- There’s no hurry sending the umbrella. I’m not worrying about it raining today. </a:t>
            </a:r>
          </a:p>
        </p:txBody>
      </p:sp>
      <p:pic>
        <p:nvPicPr>
          <p:cNvPr id="8" name="Picture 4" descr="Image result for spelling"/>
          <p:cNvPicPr>
            <a:picLocks noGrp="1" noChangeAspect="1" noChangeArrowheads="1"/>
          </p:cNvPicPr>
          <p:nvPr>
            <p:ph type="pic" sz="quarter" idx="1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76" r="11576" b="29419"/>
          <a:stretch/>
        </p:blipFill>
        <p:spPr bwMode="auto">
          <a:xfrm rot="720000">
            <a:off x="7373935" y="244655"/>
            <a:ext cx="3310096" cy="2509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25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41979" y="3193592"/>
            <a:ext cx="4134673" cy="2307797"/>
          </a:xfrm>
        </p:spPr>
        <p:txBody>
          <a:bodyPr>
            <a:normAutofit/>
          </a:bodyPr>
          <a:lstStyle/>
          <a:p>
            <a:r>
              <a:rPr lang="en-US" sz="3600" dirty="0"/>
              <a:t>Use the correct spelling rule to change the words to ‘</a:t>
            </a:r>
            <a:r>
              <a:rPr lang="en-US" sz="3600" dirty="0" err="1"/>
              <a:t>ing</a:t>
            </a:r>
            <a:r>
              <a:rPr lang="en-US" sz="3600" dirty="0"/>
              <a:t>’.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5</a:t>
            </a:fld>
            <a:endParaRPr lang="en-US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 Activity</a:t>
            </a:r>
          </a:p>
        </p:txBody>
      </p:sp>
      <p:graphicFrame>
        <p:nvGraphicFramePr>
          <p:cNvPr id="11" name="Picture Placeholder 10"/>
          <p:cNvGraphicFramePr>
            <a:graphicFrameLocks noGrp="1"/>
          </p:cNvGraphicFramePr>
          <p:nvPr>
            <p:ph type="pic" sz="quarter" idx="14"/>
            <p:extLst>
              <p:ext uri="{D42A27DB-BD31-4B8C-83A1-F6EECF244321}">
                <p14:modId xmlns:p14="http://schemas.microsoft.com/office/powerpoint/2010/main" val="563879603"/>
              </p:ext>
            </p:extLst>
          </p:nvPr>
        </p:nvGraphicFramePr>
        <p:xfrm>
          <a:off x="6130979" y="2353455"/>
          <a:ext cx="5531369" cy="2113613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785364">
                  <a:extLst>
                    <a:ext uri="{9D8B030D-6E8A-4147-A177-3AD203B41FA5}">
                      <a16:colId xmlns:a16="http://schemas.microsoft.com/office/drawing/2014/main" val="1770780474"/>
                    </a:ext>
                  </a:extLst>
                </a:gridCol>
                <a:gridCol w="1995361">
                  <a:extLst>
                    <a:ext uri="{9D8B030D-6E8A-4147-A177-3AD203B41FA5}">
                      <a16:colId xmlns:a16="http://schemas.microsoft.com/office/drawing/2014/main" val="1641514083"/>
                    </a:ext>
                  </a:extLst>
                </a:gridCol>
                <a:gridCol w="1750644">
                  <a:extLst>
                    <a:ext uri="{9D8B030D-6E8A-4147-A177-3AD203B41FA5}">
                      <a16:colId xmlns:a16="http://schemas.microsoft.com/office/drawing/2014/main" val="865741670"/>
                    </a:ext>
                  </a:extLst>
                </a:gridCol>
              </a:tblGrid>
              <a:tr h="9648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ED7D3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0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</a:rPr>
                        <a:t>Love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ED7D3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0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</a:rPr>
                        <a:t>Laugh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ED7D3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0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</a:rPr>
                        <a:t>Nap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618713"/>
                  </a:ext>
                </a:extLst>
              </a:tr>
              <a:tr h="11487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ED7D3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</a:rPr>
                        <a:t>Poke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ED7D3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</a:rPr>
                        <a:t>Mend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ED7D3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</a:rPr>
                        <a:t>Cry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549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4917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6</a:t>
            </a:fld>
            <a:endParaRPr lang="en-US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377604"/>
              </p:ext>
            </p:extLst>
          </p:nvPr>
        </p:nvGraphicFramePr>
        <p:xfrm>
          <a:off x="0" y="2871336"/>
          <a:ext cx="5651292" cy="32004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698231">
                  <a:extLst>
                    <a:ext uri="{9D8B030D-6E8A-4147-A177-3AD203B41FA5}">
                      <a16:colId xmlns:a16="http://schemas.microsoft.com/office/drawing/2014/main" val="3583838385"/>
                    </a:ext>
                  </a:extLst>
                </a:gridCol>
                <a:gridCol w="2953061">
                  <a:extLst>
                    <a:ext uri="{9D8B030D-6E8A-4147-A177-3AD203B41FA5}">
                      <a16:colId xmlns:a16="http://schemas.microsoft.com/office/drawing/2014/main" val="37636148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b="0" dirty="0"/>
                        <a:t>Loving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0" dirty="0"/>
                        <a:t>Rule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083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0" dirty="0"/>
                        <a:t>Poking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0" dirty="0"/>
                        <a:t>Rule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064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Laughing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Rule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826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Mending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Rule</a:t>
                      </a:r>
                      <a:r>
                        <a:rPr lang="en-US" sz="3600" baseline="0" dirty="0"/>
                        <a:t> 3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520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Napping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Rule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039761"/>
                  </a:ext>
                </a:extLst>
              </a:tr>
            </a:tbl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29" t="454" r="829" b="12361"/>
          <a:stretch/>
        </p:blipFill>
        <p:spPr>
          <a:xfrm rot="709488">
            <a:off x="6424391" y="1596255"/>
            <a:ext cx="4695617" cy="156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257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3325" y="136525"/>
            <a:ext cx="11534503" cy="6219825"/>
          </a:xfrm>
        </p:spPr>
        <p:txBody>
          <a:bodyPr>
            <a:normAutofit/>
          </a:bodyPr>
          <a:lstStyle/>
          <a:p>
            <a:r>
              <a:rPr lang="en-US" sz="4400" dirty="0"/>
              <a:t>Recap</a:t>
            </a:r>
            <a:br>
              <a:rPr lang="en-US" sz="44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102-778B-4674-B8EC-B9494447DD11}" type="slidenum">
              <a:rPr lang="en-US" smtClean="0"/>
              <a:t>7</a:t>
            </a:fld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C507F06-C190-4897-A2E9-0AA8E6684053}"/>
              </a:ext>
            </a:extLst>
          </p:cNvPr>
          <p:cNvSpPr txBox="1">
            <a:spLocks/>
          </p:cNvSpPr>
          <p:nvPr/>
        </p:nvSpPr>
        <p:spPr>
          <a:xfrm>
            <a:off x="705394" y="1005840"/>
            <a:ext cx="9862458" cy="5350510"/>
          </a:xfrm>
          <a:prstGeom prst="rect">
            <a:avLst/>
          </a:prstGeom>
          <a:solidFill>
            <a:srgbClr val="CCECFF"/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TT" sz="3600" dirty="0"/>
              <a:t>Rule 1: For words that end in a silent (not pronounced) -e, drop the -e and add -</a:t>
            </a:r>
            <a:r>
              <a:rPr lang="en-TT" sz="3600" dirty="0" err="1"/>
              <a:t>ing</a:t>
            </a:r>
            <a:r>
              <a:rPr lang="en-TT" sz="3600" dirty="0"/>
              <a:t>. </a:t>
            </a:r>
          </a:p>
          <a:p>
            <a:endParaRPr lang="en-TT" sz="3600" dirty="0"/>
          </a:p>
          <a:p>
            <a:r>
              <a:rPr lang="en-TT" sz="3600" dirty="0"/>
              <a:t>Rule 2: For one-syllable words that end in consonant-vowel-consonant (except x and w), double the last letter and add -</a:t>
            </a:r>
            <a:r>
              <a:rPr lang="en-TT" sz="3600" dirty="0" err="1"/>
              <a:t>ing</a:t>
            </a:r>
            <a:r>
              <a:rPr lang="en-TT" sz="3600" dirty="0"/>
              <a:t>.</a:t>
            </a:r>
          </a:p>
          <a:p>
            <a:r>
              <a:rPr lang="en-TT" sz="3600" dirty="0"/>
              <a:t> </a:t>
            </a:r>
          </a:p>
          <a:p>
            <a:r>
              <a:rPr lang="en-TT" sz="3600" dirty="0"/>
              <a:t>Rule 3: For most other words (including words that end in -y), add -</a:t>
            </a:r>
            <a:r>
              <a:rPr lang="en-TT" sz="3600" dirty="0" err="1"/>
              <a:t>ing</a:t>
            </a:r>
            <a:r>
              <a:rPr lang="en-TT" sz="3600" dirty="0"/>
              <a:t> with no changes.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690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AA4C6-BA7F-40BC-AD51-EFDDDBEA5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  <a:endParaRPr lang="ru-RU" dirty="0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10962572-14B4-44BB-89AB-9ADA56D6B40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1232">
            <a:off x="393510" y="1740032"/>
            <a:ext cx="4930085" cy="3458123"/>
          </a:xfrm>
        </p:spPr>
      </p:pic>
    </p:spTree>
    <p:extLst>
      <p:ext uri="{BB962C8B-B14F-4D97-AF65-F5344CB8AC3E}">
        <p14:creationId xmlns:p14="http://schemas.microsoft.com/office/powerpoint/2010/main" val="192333152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54E2D03-4971-40C6-9798-67DD10EB96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EE5440-5A1F-438E-9118-BE5E33F972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F6C8FF-3D90-457B-9108-406F928CD7CB}">
  <ds:schemaRefs>
    <ds:schemaRef ds:uri="http://www.w3.org/XML/1998/namespace"/>
    <ds:schemaRef ds:uri="http://schemas.microsoft.com/office/2006/documentManagement/types"/>
    <ds:schemaRef ds:uri="http://purl.org/dc/elements/1.1/"/>
    <ds:schemaRef ds:uri="71af3243-3dd4-4a8d-8c0d-dd76da1f02a5"/>
    <ds:schemaRef ds:uri="http://purl.org/dc/terms/"/>
    <ds:schemaRef ds:uri="16c05727-aa75-4e4a-9b5f-8a80a1165891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288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Franklin Gothic Book</vt:lpstr>
      <vt:lpstr>1_Office Theme</vt:lpstr>
      <vt:lpstr>Spelling</vt:lpstr>
      <vt:lpstr>Rule 1</vt:lpstr>
      <vt:lpstr>Rule 2</vt:lpstr>
      <vt:lpstr>Rule 3</vt:lpstr>
      <vt:lpstr>Fun Activity</vt:lpstr>
      <vt:lpstr>ANSWERS</vt:lpstr>
      <vt:lpstr>Recap           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2020-03-17T14:59:33Z</dcterms:created>
  <dcterms:modified xsi:type="dcterms:W3CDTF">2020-04-09T19:44:42Z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