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70" r:id="rId6"/>
    <p:sldId id="259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60" r:id="rId18"/>
    <p:sldId id="276" r:id="rId19"/>
    <p:sldId id="278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8" d="100"/>
          <a:sy n="68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yments_as_a_Servic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tmesswithtaxes.com/2016/03/weird-wacky-tax-deductions-march-tax-moves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eter.baumgartner.name/2014/05/23/double-blind-review-ein-fallbeispiel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oney.stackexchange.com/questions/49971/my-query-about-my-ctc-gross-salary-and-net-pa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cs typeface="Calibri Light"/>
              </a:rPr>
              <a:t>CSEC OFFICE ADMINISTRATION</a:t>
            </a:r>
            <a:endParaRPr lang="en-US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000" b="1" dirty="0">
                <a:cs typeface="Calibri"/>
              </a:rPr>
              <a:t>Section IX: Accounts and Financial Services</a:t>
            </a:r>
          </a:p>
          <a:p>
            <a:pPr algn="l"/>
            <a:r>
              <a:rPr lang="en-US" sz="2000" b="1" dirty="0">
                <a:cs typeface="Calibri"/>
              </a:rPr>
              <a:t>Form 4 – Lesson 3</a:t>
            </a:r>
          </a:p>
          <a:p>
            <a:pPr algn="l"/>
            <a:r>
              <a:rPr lang="en-US" sz="2000" b="1" dirty="0">
                <a:cs typeface="Calibri"/>
              </a:rPr>
              <a:t>Suggested Learning Time: 90 minutes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DCAA7-4AF1-4DE6-928F-B2436D4BE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TT" b="1" dirty="0"/>
              <a:t>Let's Calculate Overtime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0A6AA-680D-40C1-8522-E066A5FC5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65883"/>
          </a:xfrm>
        </p:spPr>
        <p:txBody>
          <a:bodyPr/>
          <a:lstStyle/>
          <a:p>
            <a:pPr marL="0" indent="0">
              <a:buNone/>
            </a:pPr>
            <a:r>
              <a:rPr lang="en-TT" dirty="0"/>
              <a:t>Basic Wage		40 hours x $6		=	$240.00	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30733A-39DA-4745-BA12-AE2ECAFDF352}"/>
              </a:ext>
            </a:extLst>
          </p:cNvPr>
          <p:cNvSpPr txBox="1">
            <a:spLocks/>
          </p:cNvSpPr>
          <p:nvPr/>
        </p:nvSpPr>
        <p:spPr>
          <a:xfrm>
            <a:off x="838200" y="2526445"/>
            <a:ext cx="10515600" cy="9025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TT" dirty="0"/>
              <a:t>Time and a half	15 hours x ($6 x 1.5)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TT" dirty="0"/>
              <a:t>			15 hours x ($9)		=	$135.00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1F9DC9-1A93-4A4B-BA33-57D479952D51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9025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TT" sz="2600" dirty="0"/>
              <a:t>Double Time		10 hours x ($6 x 2)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TT" sz="2600" dirty="0"/>
              <a:t>			10 hours x $12		=	$120.00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TT" sz="2600" dirty="0"/>
              <a:t>	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3FB9C6-2105-4359-86CB-706D9EF0941C}"/>
              </a:ext>
            </a:extLst>
          </p:cNvPr>
          <p:cNvSpPr txBox="1">
            <a:spLocks/>
          </p:cNvSpPr>
          <p:nvPr/>
        </p:nvSpPr>
        <p:spPr>
          <a:xfrm>
            <a:off x="838200" y="4655160"/>
            <a:ext cx="10515600" cy="565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TT" dirty="0"/>
              <a:t>Total Wages						=	$495.00	</a:t>
            </a:r>
          </a:p>
        </p:txBody>
      </p:sp>
    </p:spTree>
    <p:extLst>
      <p:ext uri="{BB962C8B-B14F-4D97-AF65-F5344CB8AC3E}">
        <p14:creationId xmlns:p14="http://schemas.microsoft.com/office/powerpoint/2010/main" val="639991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E8A863-237C-43C5-A20E-5A7382FAC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TT" sz="4000"/>
              <a:t>Commissions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67BBD-7F0A-4099-96FF-69CCE4FF6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TT" sz="2600" dirty="0"/>
              <a:t>Sales staff and sales representatives are paid a basic salary and are also paid an additional amount according to the quantity of  goods sold.</a:t>
            </a:r>
            <a:endParaRPr lang="en-TT" sz="2600">
              <a:cs typeface="Calibri" panose="020F0502020204030204"/>
            </a:endParaRPr>
          </a:p>
          <a:p>
            <a:r>
              <a:rPr lang="en-TT" sz="2600" dirty="0"/>
              <a:t>This additional amount is called ‘commissions”</a:t>
            </a:r>
            <a:endParaRPr lang="en-TT" sz="2600">
              <a:cs typeface="Calibri"/>
            </a:endParaRPr>
          </a:p>
          <a:p>
            <a:r>
              <a:rPr lang="en-TT" sz="2600" dirty="0"/>
              <a:t>Let's look at an example</a:t>
            </a:r>
            <a:endParaRPr lang="en-TT" sz="2600"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BADD0F37-FAE9-49AE-B2E5-A041FE28A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49" r="23892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68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98D6F1-752B-4715-B759-17023AA05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Calculate Commission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7E616E-4DC6-4FD7-B3EA-8F33212076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sz="2400" dirty="0"/>
              <a:t>Tony Squires works for ABC Company Ltd which sells cleaning products.  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Mr. Squires is paid a flat monthly salary of $800.00 plus 5 per cent of total value of his sales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For the month of February, Mr. Squires sold $150 000 worth of cleaning products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His gross salary will be calculated as follows:</a:t>
            </a:r>
            <a:endParaRPr lang="en-US" sz="2400" dirty="0">
              <a:cs typeface="Calibri"/>
            </a:endParaRP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F6F788E-B5B5-4F09-897E-C2FBAC99CC2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96211426"/>
              </p:ext>
            </p:extLst>
          </p:nvPr>
        </p:nvGraphicFramePr>
        <p:xfrm>
          <a:off x="5911532" y="3164949"/>
          <a:ext cx="5150278" cy="235285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66573">
                  <a:extLst>
                    <a:ext uri="{9D8B030D-6E8A-4147-A177-3AD203B41FA5}">
                      <a16:colId xmlns:a16="http://schemas.microsoft.com/office/drawing/2014/main" val="4155022447"/>
                    </a:ext>
                  </a:extLst>
                </a:gridCol>
                <a:gridCol w="1783705">
                  <a:extLst>
                    <a:ext uri="{9D8B030D-6E8A-4147-A177-3AD203B41FA5}">
                      <a16:colId xmlns:a16="http://schemas.microsoft.com/office/drawing/2014/main" val="3407837758"/>
                    </a:ext>
                  </a:extLst>
                </a:gridCol>
              </a:tblGrid>
              <a:tr h="539197">
                <a:tc>
                  <a:txBody>
                    <a:bodyPr/>
                    <a:lstStyle/>
                    <a:p>
                      <a:r>
                        <a:rPr lang="en-TT" sz="2400"/>
                        <a:t>Flat/Basic Salary</a:t>
                      </a:r>
                    </a:p>
                  </a:txBody>
                  <a:tcPr marL="122545" marR="122545" marT="61272" marB="6127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T" sz="2400"/>
                        <a:t>$800.00</a:t>
                      </a:r>
                    </a:p>
                  </a:txBody>
                  <a:tcPr marL="122545" marR="122545" marT="61272" marB="61272"/>
                </a:tc>
                <a:extLst>
                  <a:ext uri="{0D108BD9-81ED-4DB2-BD59-A6C34878D82A}">
                    <a16:rowId xmlns:a16="http://schemas.microsoft.com/office/drawing/2014/main" val="3090151817"/>
                  </a:ext>
                </a:extLst>
              </a:tr>
              <a:tr h="1274464">
                <a:tc>
                  <a:txBody>
                    <a:bodyPr/>
                    <a:lstStyle/>
                    <a:p>
                      <a:r>
                        <a:rPr lang="en-TT" sz="2400"/>
                        <a:t>Add Commission (5% of $150,000)</a:t>
                      </a:r>
                    </a:p>
                    <a:p>
                      <a:r>
                        <a:rPr lang="en-TT" sz="2400"/>
                        <a:t>(5/200 x 150,00)</a:t>
                      </a:r>
                    </a:p>
                  </a:txBody>
                  <a:tcPr marL="122545" marR="122545" marT="61272" marB="6127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T" sz="2400"/>
                        <a:t>$7,500.00</a:t>
                      </a:r>
                    </a:p>
                  </a:txBody>
                  <a:tcPr marL="122545" marR="122545" marT="61272" marB="61272"/>
                </a:tc>
                <a:extLst>
                  <a:ext uri="{0D108BD9-81ED-4DB2-BD59-A6C34878D82A}">
                    <a16:rowId xmlns:a16="http://schemas.microsoft.com/office/drawing/2014/main" val="2716757334"/>
                  </a:ext>
                </a:extLst>
              </a:tr>
              <a:tr h="539197">
                <a:tc>
                  <a:txBody>
                    <a:bodyPr/>
                    <a:lstStyle/>
                    <a:p>
                      <a:r>
                        <a:rPr lang="en-TT" sz="2400"/>
                        <a:t>Gross Salary</a:t>
                      </a:r>
                    </a:p>
                  </a:txBody>
                  <a:tcPr marL="122545" marR="122545" marT="61272" marB="6127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T" sz="2400"/>
                        <a:t>$8,300.00</a:t>
                      </a:r>
                    </a:p>
                  </a:txBody>
                  <a:tcPr marL="122545" marR="122545" marT="61272" marB="61272"/>
                </a:tc>
                <a:extLst>
                  <a:ext uri="{0D108BD9-81ED-4DB2-BD59-A6C34878D82A}">
                    <a16:rowId xmlns:a16="http://schemas.microsoft.com/office/drawing/2014/main" val="2184040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921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D87D7-9B4E-4FDF-9997-391BE1C4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Allowances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535A3-72E3-470A-BCFA-E442B7D76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4944151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/>
              <a:t>Depending on the organization, some executives may be given allowances in addition to their basic salary.  </a:t>
            </a:r>
            <a:endParaRPr lang="en-US" sz="2600" dirty="0">
              <a:cs typeface="Calibri"/>
            </a:endParaRPr>
          </a:p>
          <a:p>
            <a:r>
              <a:rPr lang="en-US" sz="2600" dirty="0"/>
              <a:t>Allowances may be for travelling, housing or entertainment.</a:t>
            </a:r>
            <a:endParaRPr lang="en-US" sz="2600" dirty="0">
              <a:cs typeface="Calibri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id="{1D5AFCEC-54C7-4BE2-AD91-924295B2C5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04709" y="2431571"/>
            <a:ext cx="4475531" cy="199161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59225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26E158-1389-4126-8878-C5623D9F4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Methods of Payment of Wages and Salaries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E2F53-29B2-49FA-AF87-50CBE206C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Wages and salaries can be paid: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In cash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By cheque 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By credit transfer</a:t>
            </a:r>
            <a:endParaRPr lang="en-US" sz="2400" dirty="0">
              <a:cs typeface="Calibri"/>
            </a:endParaRPr>
          </a:p>
        </p:txBody>
      </p:sp>
      <p:pic>
        <p:nvPicPr>
          <p:cNvPr id="5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10D37DE-0446-4337-A587-5063AD297D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838" r="2" b="1110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03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BC76B-6CF6-433B-AE3E-EE5B1E4AD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TT" dirty="0"/>
              <a:t>Deductions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69510-B4E8-4D62-B5E4-F2C4D0221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r>
              <a:rPr lang="en-TT" sz="2400"/>
              <a:t>There are two types of deductions that are usually made from the gross pay. These are:</a:t>
            </a:r>
          </a:p>
          <a:p>
            <a:r>
              <a:rPr lang="en-TT" sz="2400" b="1"/>
              <a:t>Statutory deductions </a:t>
            </a:r>
            <a:r>
              <a:rPr lang="en-TT" sz="2400"/>
              <a:t>which are the compulsory deductions authorised by Acts of Parliament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35067-41CB-47ED-9264-768F9702C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77456"/>
            <a:ext cx="5097780" cy="37957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TT" sz="2400" b="1" dirty="0"/>
              <a:t>PAYE (Pay as you earn)</a:t>
            </a:r>
            <a:r>
              <a:rPr lang="en-TT" sz="2400" dirty="0"/>
              <a:t> – this is tax paid to the government, usually called income tax.</a:t>
            </a:r>
          </a:p>
          <a:p>
            <a:r>
              <a:rPr lang="en-TT" sz="2400" b="1" dirty="0"/>
              <a:t>NIS (National Insurance Scheme Contribution)</a:t>
            </a:r>
            <a:r>
              <a:rPr lang="en-TT" sz="2400" dirty="0"/>
              <a:t> – These are contributions to health, social security benefits and pensions, again paid to the government.</a:t>
            </a:r>
            <a:endParaRPr lang="en-TT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2665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DFA6B-9BFD-41FC-8B38-C54D6601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en-TT" dirty="0"/>
              <a:t>Voluntary Deductions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A3E9F-EBFE-45CC-A3CF-FE8DB6EA8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TT" sz="2600" dirty="0"/>
              <a:t>Voluntary deductions are made at the request of the employee.  These include:</a:t>
            </a:r>
            <a:endParaRPr lang="en-TT" sz="2600" dirty="0">
              <a:cs typeface="Calibri"/>
            </a:endParaRPr>
          </a:p>
          <a:p>
            <a:r>
              <a:rPr lang="en-TT" sz="2600" dirty="0"/>
              <a:t>Individual insurance premiums – health, pension plans, life, educational</a:t>
            </a:r>
            <a:endParaRPr lang="en-TT" sz="2600" dirty="0">
              <a:cs typeface="Calibri"/>
            </a:endParaRPr>
          </a:p>
          <a:p>
            <a:r>
              <a:rPr lang="en-TT" sz="2600" dirty="0"/>
              <a:t>Trade union contributions</a:t>
            </a:r>
            <a:endParaRPr lang="en-TT" sz="2600" dirty="0">
              <a:cs typeface="Calibri"/>
            </a:endParaRPr>
          </a:p>
          <a:p>
            <a:r>
              <a:rPr lang="en-TT" sz="2600" dirty="0"/>
              <a:t>Credit Union Shares</a:t>
            </a:r>
            <a:endParaRPr lang="en-TT" sz="2600" dirty="0">
              <a:cs typeface="Calibri"/>
            </a:endParaRPr>
          </a:p>
          <a:p>
            <a:endParaRPr lang="en-TT" sz="2400"/>
          </a:p>
          <a:p>
            <a:endParaRPr lang="en-TT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C3719BF7-4712-4560-8BD3-ABA6F0C23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04709" y="2386816"/>
            <a:ext cx="4475531" cy="208112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69151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7A108-64B4-412F-8CF0-EFB5D0E1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Worked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B90ABC-A8E2-4CBD-AF1E-11C53500EE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TT" dirty="0"/>
              <a:t>Franklyn Construction employs five persons a week.  Employees are required to work a 40-hour week and are sometimes asked to work overtime.</a:t>
            </a:r>
          </a:p>
          <a:p>
            <a:r>
              <a:rPr lang="en-TT" dirty="0"/>
              <a:t>All employees must contribute 5 per cent of their gross wage to national insurance and must pay income tax of 25 per cent of their gross wages after National Insurance has been deducted.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8A0CF-B18B-43F3-B220-127E0E51F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5663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TT" dirty="0"/>
              <a:t>As payroll clerk you are required to prepare the pay sheet.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D5D886E-D44B-43DC-B0C3-87D3B8AD6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880823"/>
              </p:ext>
            </p:extLst>
          </p:nvPr>
        </p:nvGraphicFramePr>
        <p:xfrm>
          <a:off x="6264422" y="2801685"/>
          <a:ext cx="499715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289">
                  <a:extLst>
                    <a:ext uri="{9D8B030D-6E8A-4147-A177-3AD203B41FA5}">
                      <a16:colId xmlns:a16="http://schemas.microsoft.com/office/drawing/2014/main" val="2810120576"/>
                    </a:ext>
                  </a:extLst>
                </a:gridCol>
                <a:gridCol w="1249289">
                  <a:extLst>
                    <a:ext uri="{9D8B030D-6E8A-4147-A177-3AD203B41FA5}">
                      <a16:colId xmlns:a16="http://schemas.microsoft.com/office/drawing/2014/main" val="3973156797"/>
                    </a:ext>
                  </a:extLst>
                </a:gridCol>
                <a:gridCol w="1249289">
                  <a:extLst>
                    <a:ext uri="{9D8B030D-6E8A-4147-A177-3AD203B41FA5}">
                      <a16:colId xmlns:a16="http://schemas.microsoft.com/office/drawing/2014/main" val="2096241828"/>
                    </a:ext>
                  </a:extLst>
                </a:gridCol>
                <a:gridCol w="1249289">
                  <a:extLst>
                    <a:ext uri="{9D8B030D-6E8A-4147-A177-3AD203B41FA5}">
                      <a16:colId xmlns:a16="http://schemas.microsoft.com/office/drawing/2014/main" val="2061182061"/>
                    </a:ext>
                  </a:extLst>
                </a:gridCol>
              </a:tblGrid>
              <a:tr h="320843">
                <a:tc>
                  <a:txBody>
                    <a:bodyPr/>
                    <a:lstStyle/>
                    <a:p>
                      <a:r>
                        <a:rPr lang="en-TT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dirty="0"/>
                        <a:t>Basic Rate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dirty="0"/>
                        <a:t>Overtime Rate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dirty="0"/>
                        <a:t>Overtime Hours Worked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316600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en-TT" dirty="0"/>
                        <a:t>A Bostic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$8.00 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$12.00 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 </a:t>
                      </a:r>
                      <a:endParaRPr lang="en-T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927327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en-US" dirty="0"/>
                        <a:t>C Carter 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$5.50 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$8.25 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 </a:t>
                      </a:r>
                      <a:endParaRPr lang="en-T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325027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en-US" dirty="0"/>
                        <a:t>W Downes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$6</a:t>
                      </a:r>
                      <a:r>
                        <a:rPr lang="en-TT"/>
                        <a:t>.00</a:t>
                      </a:r>
                      <a:r>
                        <a:rPr lang="en-US"/>
                        <a:t> 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$9</a:t>
                      </a:r>
                      <a:r>
                        <a:rPr lang="en-TT"/>
                        <a:t>.00</a:t>
                      </a:r>
                      <a:r>
                        <a:rPr lang="en-US"/>
                        <a:t> 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 </a:t>
                      </a:r>
                      <a:endParaRPr lang="en-T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44154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en-US" dirty="0"/>
                        <a:t>W Gibbons 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$8.00 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$12.00 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 </a:t>
                      </a:r>
                      <a:endParaRPr lang="en-T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782546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en-US" dirty="0"/>
                        <a:t>G </a:t>
                      </a:r>
                      <a:r>
                        <a:rPr lang="en-TT" dirty="0"/>
                        <a:t>Pearce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$10</a:t>
                      </a:r>
                      <a:r>
                        <a:rPr lang="en-TT"/>
                        <a:t>.00</a:t>
                      </a:r>
                      <a:r>
                        <a:rPr lang="en-US"/>
                        <a:t> 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$15</a:t>
                      </a:r>
                      <a:r>
                        <a:rPr lang="en-TT"/>
                        <a:t>.00</a:t>
                      </a:r>
                      <a:r>
                        <a:rPr lang="en-US"/>
                        <a:t> 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 </a:t>
                      </a:r>
                      <a:endParaRPr lang="en-T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375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213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BB26B-42D5-4E54-8E78-F6E97C173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TT" dirty="0"/>
              <a:t>Solution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FB54610-FA12-47C6-85BF-7103771DD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18761"/>
              </p:ext>
            </p:extLst>
          </p:nvPr>
        </p:nvGraphicFramePr>
        <p:xfrm>
          <a:off x="478302" y="1971688"/>
          <a:ext cx="11253376" cy="3950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672">
                  <a:extLst>
                    <a:ext uri="{9D8B030D-6E8A-4147-A177-3AD203B41FA5}">
                      <a16:colId xmlns:a16="http://schemas.microsoft.com/office/drawing/2014/main" val="646025924"/>
                    </a:ext>
                  </a:extLst>
                </a:gridCol>
                <a:gridCol w="1406672">
                  <a:extLst>
                    <a:ext uri="{9D8B030D-6E8A-4147-A177-3AD203B41FA5}">
                      <a16:colId xmlns:a16="http://schemas.microsoft.com/office/drawing/2014/main" val="3958580987"/>
                    </a:ext>
                  </a:extLst>
                </a:gridCol>
                <a:gridCol w="1406672">
                  <a:extLst>
                    <a:ext uri="{9D8B030D-6E8A-4147-A177-3AD203B41FA5}">
                      <a16:colId xmlns:a16="http://schemas.microsoft.com/office/drawing/2014/main" val="2808404729"/>
                    </a:ext>
                  </a:extLst>
                </a:gridCol>
                <a:gridCol w="1406672">
                  <a:extLst>
                    <a:ext uri="{9D8B030D-6E8A-4147-A177-3AD203B41FA5}">
                      <a16:colId xmlns:a16="http://schemas.microsoft.com/office/drawing/2014/main" val="2366951309"/>
                    </a:ext>
                  </a:extLst>
                </a:gridCol>
                <a:gridCol w="1406672">
                  <a:extLst>
                    <a:ext uri="{9D8B030D-6E8A-4147-A177-3AD203B41FA5}">
                      <a16:colId xmlns:a16="http://schemas.microsoft.com/office/drawing/2014/main" val="133992965"/>
                    </a:ext>
                  </a:extLst>
                </a:gridCol>
                <a:gridCol w="1406672">
                  <a:extLst>
                    <a:ext uri="{9D8B030D-6E8A-4147-A177-3AD203B41FA5}">
                      <a16:colId xmlns:a16="http://schemas.microsoft.com/office/drawing/2014/main" val="4052080535"/>
                    </a:ext>
                  </a:extLst>
                </a:gridCol>
                <a:gridCol w="1406672">
                  <a:extLst>
                    <a:ext uri="{9D8B030D-6E8A-4147-A177-3AD203B41FA5}">
                      <a16:colId xmlns:a16="http://schemas.microsoft.com/office/drawing/2014/main" val="3767212091"/>
                    </a:ext>
                  </a:extLst>
                </a:gridCol>
                <a:gridCol w="1406672">
                  <a:extLst>
                    <a:ext uri="{9D8B030D-6E8A-4147-A177-3AD203B41FA5}">
                      <a16:colId xmlns:a16="http://schemas.microsoft.com/office/drawing/2014/main" val="4022062627"/>
                    </a:ext>
                  </a:extLst>
                </a:gridCol>
              </a:tblGrid>
              <a:tr h="686623">
                <a:tc gridSpan="8">
                  <a:txBody>
                    <a:bodyPr/>
                    <a:lstStyle/>
                    <a:p>
                      <a:pPr algn="r"/>
                      <a:r>
                        <a:rPr lang="en-TT" dirty="0"/>
                        <a:t>FRANLYN CONSTRUCTION</a:t>
                      </a:r>
                    </a:p>
                    <a:p>
                      <a:pPr algn="r"/>
                      <a:r>
                        <a:rPr lang="en-TT" dirty="0"/>
                        <a:t>PAYSHEET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152142"/>
                  </a:ext>
                </a:extLst>
              </a:tr>
              <a:tr h="1275158">
                <a:tc>
                  <a:txBody>
                    <a:bodyPr/>
                    <a:lstStyle/>
                    <a:p>
                      <a:r>
                        <a:rPr lang="en-TT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/>
                        <a:t>A: Basic Wage </a:t>
                      </a:r>
                    </a:p>
                    <a:p>
                      <a:r>
                        <a:rPr lang="en-TT"/>
                        <a:t>(40 x hours) 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/>
                        <a:t>B: Overtime (Rate x Hours)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/>
                        <a:t>C: Gross wage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/>
                        <a:t>D: National insurance 5% of C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/>
                        <a:t>E: Income tax 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TT"/>
                        <a:t>25% of C – D 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/>
                        <a:t>F: Total deductions D + 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/>
                        <a:t>G: Net Wages 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TT"/>
                        <a:t>C – F </a:t>
                      </a:r>
                      <a:endParaRPr lang="en-T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275238"/>
                  </a:ext>
                </a:extLst>
              </a:tr>
              <a:tr h="397806">
                <a:tc>
                  <a:txBody>
                    <a:bodyPr/>
                    <a:lstStyle/>
                    <a:p>
                      <a:r>
                        <a:rPr lang="en-TT" dirty="0"/>
                        <a:t>A Bostic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T"/>
                        <a:t>320.00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T"/>
                        <a:t>96.00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T"/>
                        <a:t>416.00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T"/>
                        <a:t>20.80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T"/>
                        <a:t>98.80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T"/>
                        <a:t>119.60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T"/>
                        <a:t>296.40</a:t>
                      </a:r>
                      <a:endParaRPr lang="en-T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316574"/>
                  </a:ext>
                </a:extLst>
              </a:tr>
              <a:tr h="397806">
                <a:tc>
                  <a:txBody>
                    <a:bodyPr/>
                    <a:lstStyle/>
                    <a:p>
                      <a:r>
                        <a:rPr lang="en-US" dirty="0"/>
                        <a:t>C Carter 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T"/>
                        <a:t>220.00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T"/>
                        <a:t>123.75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T"/>
                        <a:t>343.75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T"/>
                        <a:t>17.19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T"/>
                        <a:t>81.64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T"/>
                        <a:t>98.83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T"/>
                        <a:t>244.92</a:t>
                      </a:r>
                      <a:endParaRPr lang="en-T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747487"/>
                  </a:ext>
                </a:extLst>
              </a:tr>
              <a:tr h="397806">
                <a:tc>
                  <a:txBody>
                    <a:bodyPr/>
                    <a:lstStyle/>
                    <a:p>
                      <a:r>
                        <a:rPr lang="en-US" dirty="0"/>
                        <a:t>W Downes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T"/>
                        <a:t>240.00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T"/>
                        <a:t>90.00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T"/>
                        <a:t>330.00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T"/>
                        <a:t>16.50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T"/>
                        <a:t>78.38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T"/>
                        <a:t>94.88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T"/>
                        <a:t>235.12</a:t>
                      </a:r>
                      <a:endParaRPr lang="en-T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9462"/>
                  </a:ext>
                </a:extLst>
              </a:tr>
              <a:tr h="397806">
                <a:tc>
                  <a:txBody>
                    <a:bodyPr/>
                    <a:lstStyle/>
                    <a:p>
                      <a:r>
                        <a:rPr lang="en-US" dirty="0"/>
                        <a:t>W Gibbons 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T"/>
                        <a:t>320.00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T"/>
                        <a:t>144.00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T"/>
                        <a:t>464.00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T"/>
                        <a:t>23.20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T"/>
                        <a:t>110.20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T"/>
                        <a:t>133.40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T"/>
                        <a:t>330.60</a:t>
                      </a:r>
                      <a:endParaRPr lang="en-T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570760"/>
                  </a:ext>
                </a:extLst>
              </a:tr>
              <a:tr h="397806">
                <a:tc>
                  <a:txBody>
                    <a:bodyPr/>
                    <a:lstStyle/>
                    <a:p>
                      <a:r>
                        <a:rPr lang="en-US" dirty="0"/>
                        <a:t>G </a:t>
                      </a:r>
                      <a:r>
                        <a:rPr lang="en-TT" dirty="0"/>
                        <a:t>Pearce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T"/>
                        <a:t>400.00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T"/>
                        <a:t>225.00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T"/>
                        <a:t>625.00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T"/>
                        <a:t>31.25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T"/>
                        <a:t>148.44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T"/>
                        <a:t>179.69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T"/>
                        <a:t>445.31</a:t>
                      </a:r>
                      <a:endParaRPr lang="en-T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121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414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CD2A5-959C-492C-9AAB-684DB50B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>
                <a:cs typeface="Calibri Light"/>
              </a:rPr>
              <a:t>Review Lesson 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B21CE-CC39-4D68-BC59-ABE34B866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cs typeface="Calibri"/>
              </a:rPr>
              <a:t>Attempt the Lesson 3 Worksheet to review the concept of calculating payroll.</a:t>
            </a:r>
          </a:p>
          <a:p>
            <a:r>
              <a:rPr lang="en-US" sz="2400" dirty="0">
                <a:cs typeface="Calibri"/>
              </a:rPr>
              <a:t>Check your answers using the answer key provided.</a:t>
            </a:r>
          </a:p>
          <a:p>
            <a:r>
              <a:rPr lang="en-US" sz="2400" dirty="0">
                <a:cs typeface="Calibri"/>
              </a:rPr>
              <a:t>Time yourself!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room, table&#10;&#10;Description generated with very high confidence">
            <a:extLst>
              <a:ext uri="{FF2B5EF4-FFF2-40B4-BE49-F238E27FC236}">
                <a16:creationId xmlns:a16="http://schemas.microsoft.com/office/drawing/2014/main" id="{7141303A-62D4-4432-96A5-6CAB49695C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62" r="4" b="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56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74592-2E23-4E8A-8228-82BE1F21D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latin typeface="+mj-lt"/>
                <a:ea typeface="+mj-ea"/>
                <a:cs typeface="+mj-cs"/>
              </a:rPr>
              <a:t>Objectives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EFF32-9FC1-4EA9-9104-6B0B5407D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336329"/>
            <a:ext cx="5260848" cy="4382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b="1" kern="1200" dirty="0">
                <a:latin typeface="+mn-lt"/>
                <a:ea typeface="+mn-ea"/>
                <a:cs typeface="+mn-cs"/>
              </a:rPr>
              <a:t>Prepare </a:t>
            </a:r>
            <a:r>
              <a:rPr lang="en-US" sz="3200" b="1" dirty="0"/>
              <a:t>Simple</a:t>
            </a:r>
            <a:r>
              <a:rPr lang="en-US" sz="32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3200" b="1" dirty="0"/>
              <a:t>Documents</a:t>
            </a:r>
            <a:r>
              <a:rPr lang="en-US" sz="3200" b="1" kern="1200" dirty="0">
                <a:latin typeface="+mn-lt"/>
                <a:ea typeface="+mn-ea"/>
                <a:cs typeface="+mn-cs"/>
              </a:rPr>
              <a:t> in the </a:t>
            </a:r>
            <a:r>
              <a:rPr lang="en-US" sz="3200" b="1" dirty="0"/>
              <a:t>Accounts Office</a:t>
            </a:r>
            <a:r>
              <a:rPr lang="en-US" sz="3200" b="1" kern="1200" dirty="0">
                <a:latin typeface="+mn-lt"/>
                <a:ea typeface="+mn-ea"/>
                <a:cs typeface="+mn-cs"/>
              </a:rPr>
              <a:t> - Payroll</a:t>
            </a:r>
            <a:endParaRPr lang="en-US" sz="3200" b="1" kern="120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5576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22C1A5-E1C2-49AB-A1F0-9450E180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TT" sz="5400" dirty="0"/>
              <a:t>References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6406C-2468-420F-AA7F-CFCFA9012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TT" dirty="0"/>
              <a:t>Caribbean Secondary Examination Council (2019). CSEC Office Administration Syllabus.   Macmillan Education retrieved from cxc-store.com</a:t>
            </a:r>
          </a:p>
          <a:p>
            <a:pPr marL="0" indent="0">
              <a:buNone/>
            </a:pPr>
            <a:endParaRPr lang="en-TT" sz="2400" dirty="0"/>
          </a:p>
        </p:txBody>
      </p:sp>
    </p:spTree>
    <p:extLst>
      <p:ext uri="{BB962C8B-B14F-4D97-AF65-F5344CB8AC3E}">
        <p14:creationId xmlns:p14="http://schemas.microsoft.com/office/powerpoint/2010/main" val="1586681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335DBA-02FF-4D79-A5FB-004DE2F2E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cs typeface="Calibri Light"/>
              </a:rPr>
              <a:t>Payroll and Pay slip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141B2-64F9-48FB-BE3F-15C4B4366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The payroll consists of wages and salaries which are the monetary remuneration that an employee earns for services rendered in accordance with his or her job specification</a:t>
            </a:r>
            <a:endParaRPr lang="en-US" sz="2200" dirty="0">
              <a:cs typeface="Calibri"/>
            </a:endParaRPr>
          </a:p>
          <a:p>
            <a:r>
              <a:rPr lang="en-US" sz="2200" dirty="0"/>
              <a:t>A pay slip shows the gross pay, all deductions and the net pay that the employee receives</a:t>
            </a:r>
            <a:endParaRPr lang="en-US" sz="2200" dirty="0">
              <a:cs typeface="Calibri"/>
            </a:endParaRPr>
          </a:p>
        </p:txBody>
      </p:sp>
      <p:pic>
        <p:nvPicPr>
          <p:cNvPr id="4" name="Picture 4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7016F881-B023-46AE-9487-FC7A747F3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92" b="5220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43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E1A9FD-E844-40C9-B49D-49A664B51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TT" sz="4000"/>
              <a:t>Salary or Basic Wage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A4A02-49A1-4627-85AF-C8E5D2003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TT" sz="2400" dirty="0"/>
              <a:t>The term salary is used to describe labour costs, usually monthly, for regular employment on a yearly basis.  </a:t>
            </a:r>
            <a:endParaRPr lang="en-TT" sz="2400">
              <a:cs typeface="Calibri"/>
            </a:endParaRPr>
          </a:p>
          <a:p>
            <a:r>
              <a:rPr lang="en-TT" sz="2400" dirty="0"/>
              <a:t>The basic wage is the minimum pay for an employee’s normal time or production, according to the contract between the employer and employee.</a:t>
            </a:r>
            <a:endParaRPr lang="en-TT" sz="2400"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D29537C-A8C0-44DE-BD5C-1726F36855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50" r="9724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8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474B5-1FBD-4776-8047-404F73E95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TT" sz="3600" b="1" dirty="0"/>
              <a:t>Gross Wage</a:t>
            </a:r>
          </a:p>
        </p:txBody>
      </p:sp>
      <p:pic>
        <p:nvPicPr>
          <p:cNvPr id="6" name="Picture 6" descr="A close up of food&#10;&#10;Description generated with high confidence">
            <a:extLst>
              <a:ext uri="{FF2B5EF4-FFF2-40B4-BE49-F238E27FC236}">
                <a16:creationId xmlns:a16="http://schemas.microsoft.com/office/drawing/2014/main" id="{535D9F5E-67A8-479D-85E4-FBFE09F1F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53" b="28774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232C7-056A-40C5-B26D-E247C7057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TT" dirty="0"/>
              <a:t>This is the total amount of earnings before any deductions are made</a:t>
            </a:r>
            <a:endParaRPr lang="en-TT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4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CA2DF-F293-4480-A494-D979B5FBE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Net Pay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F5FC5-BDDC-4524-9FA9-3C6062DA7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TT" dirty="0"/>
              <a:t>This is the amount of earnings remaining after all deductions have been made.</a:t>
            </a:r>
            <a:endParaRPr lang="en-TT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green, wooden, large, room&#10;&#10;Description generated with very high confidence">
            <a:extLst>
              <a:ext uri="{FF2B5EF4-FFF2-40B4-BE49-F238E27FC236}">
                <a16:creationId xmlns:a16="http://schemas.microsoft.com/office/drawing/2014/main" id="{7A8FC42D-2D98-42DC-8D9F-E6E3EDC3C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05862" y="2199331"/>
            <a:ext cx="6019331" cy="245609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91774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8C041F-243B-49EC-A644-6D61A029F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TT">
                <a:solidFill>
                  <a:srgbClr val="FFFFFF"/>
                </a:solidFill>
              </a:rPr>
              <a:t>Elements of the Payroll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1765B-8C87-48A7-A155-F0F909E54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TT" dirty="0"/>
              <a:t>An employee’s gross wage or salary may comprise of the following:</a:t>
            </a:r>
            <a:endParaRPr lang="en-US"/>
          </a:p>
          <a:p>
            <a:r>
              <a:rPr lang="en-TT" dirty="0"/>
              <a:t>Basic wage or salary</a:t>
            </a:r>
          </a:p>
          <a:p>
            <a:r>
              <a:rPr lang="en-TT" dirty="0"/>
              <a:t>Overtime payments</a:t>
            </a:r>
          </a:p>
          <a:p>
            <a:r>
              <a:rPr lang="en-TT" dirty="0"/>
              <a:t>Commissions</a:t>
            </a:r>
          </a:p>
          <a:p>
            <a:r>
              <a:rPr lang="en-TT" dirty="0"/>
              <a:t>Allowances </a:t>
            </a:r>
            <a:endParaRPr lang="en-TT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3686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E1A71-5CA0-48F6-96D7-7B9FE861A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TT">
                <a:solidFill>
                  <a:srgbClr val="FFFFFF"/>
                </a:solidFill>
              </a:rPr>
              <a:t>Overtime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64FB8-DA79-4F82-BDF6-DB65FBE2B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TT" dirty="0"/>
              <a:t>This is additional pay that an employee can earn by working extra hours.</a:t>
            </a:r>
          </a:p>
          <a:p>
            <a:r>
              <a:rPr lang="en-TT" dirty="0"/>
              <a:t>For example, an employee’s basic working week might be 40 hours. </a:t>
            </a:r>
          </a:p>
          <a:p>
            <a:r>
              <a:rPr lang="en-TT" dirty="0"/>
              <a:t>However, in one week the employee works for 50 hours.</a:t>
            </a:r>
          </a:p>
          <a:p>
            <a:r>
              <a:rPr lang="en-TT" dirty="0"/>
              <a:t>The difference of 10 hours is known as </a:t>
            </a:r>
            <a:r>
              <a:rPr lang="en-TT" b="1" dirty="0"/>
              <a:t>overtime</a:t>
            </a:r>
            <a:r>
              <a:rPr lang="en-TT" dirty="0"/>
              <a:t>.</a:t>
            </a:r>
          </a:p>
          <a:p>
            <a:pPr marL="0" indent="0">
              <a:buNone/>
            </a:pPr>
            <a:endParaRPr lang="en-TT" dirty="0"/>
          </a:p>
          <a:p>
            <a:pPr marL="0" indent="0">
              <a:buNone/>
            </a:pPr>
            <a:r>
              <a:rPr lang="en-TT" dirty="0"/>
              <a:t>Remember in Lesson 2, Garvin worked additional hours during the busy period.  That would be classified as overtime.</a:t>
            </a:r>
            <a:endParaRPr lang="en-TT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93619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6ADB2C-38B0-4D23-AB7F-984F25AE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TT" sz="5400"/>
              <a:t>Overtime Rates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BFFA6-294C-44B5-971A-94EEA1F00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TT" sz="2600" dirty="0"/>
              <a:t>Overtime is normally paid at a different rate than the basic wage.</a:t>
            </a:r>
            <a:endParaRPr lang="en-TT" sz="2600" dirty="0">
              <a:cs typeface="Calibri"/>
            </a:endParaRPr>
          </a:p>
          <a:p>
            <a:r>
              <a:rPr lang="en-TT" sz="2600" dirty="0"/>
              <a:t>For overtime an employee can be paid at what is known as time and a half (1 ½) or double time (2)</a:t>
            </a:r>
            <a:endParaRPr lang="en-TT" sz="2600" dirty="0">
              <a:cs typeface="Calibri"/>
            </a:endParaRPr>
          </a:p>
          <a:p>
            <a:r>
              <a:rPr lang="en-TT" sz="2600" dirty="0"/>
              <a:t>For example, John is paid $6 an hour for a 40-hour week.</a:t>
            </a:r>
            <a:endParaRPr lang="en-TT" sz="2600" dirty="0">
              <a:cs typeface="Calibri"/>
            </a:endParaRPr>
          </a:p>
          <a:p>
            <a:r>
              <a:rPr lang="en-TT" sz="2600" dirty="0"/>
              <a:t>During the week he worked 15 hours extra at time and a half (1 ½), and over the weekend he worked 10 hours at double time (2).  </a:t>
            </a:r>
            <a:endParaRPr lang="en-TT" sz="2600" dirty="0">
              <a:cs typeface="Calibri"/>
            </a:endParaRPr>
          </a:p>
          <a:p>
            <a:r>
              <a:rPr lang="en-TT" sz="2600" dirty="0"/>
              <a:t>His total earnings for that week will be calculated as follows:</a:t>
            </a:r>
            <a:endParaRPr lang="en-TT" sz="2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5852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1001</Words>
  <Application>Microsoft Office PowerPoint</Application>
  <PresentationFormat>Widescreen</PresentationFormat>
  <Paragraphs>165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CSEC OFFICE ADMINISTRATION</vt:lpstr>
      <vt:lpstr>Objectives</vt:lpstr>
      <vt:lpstr>Payroll and Pay slip</vt:lpstr>
      <vt:lpstr>Salary or Basic Wage</vt:lpstr>
      <vt:lpstr>Gross Wage</vt:lpstr>
      <vt:lpstr>Net Pay</vt:lpstr>
      <vt:lpstr>Elements of the Payroll</vt:lpstr>
      <vt:lpstr>Overtime</vt:lpstr>
      <vt:lpstr>Overtime Rates</vt:lpstr>
      <vt:lpstr>Let's Calculate Overtime</vt:lpstr>
      <vt:lpstr>Commissions</vt:lpstr>
      <vt:lpstr>Calculate Commission</vt:lpstr>
      <vt:lpstr>Allowances</vt:lpstr>
      <vt:lpstr>Methods of Payment of Wages and Salaries</vt:lpstr>
      <vt:lpstr>Deductions</vt:lpstr>
      <vt:lpstr>Voluntary Deductions</vt:lpstr>
      <vt:lpstr>Worked Example</vt:lpstr>
      <vt:lpstr>Solution</vt:lpstr>
      <vt:lpstr>Review Lesson 3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CSEC OFFICE ADMINISTRATION</dc:title>
  <dc:creator>Roxanne Phillip</dc:creator>
  <cp:lastModifiedBy>Roxanne Phillip</cp:lastModifiedBy>
  <cp:revision>4</cp:revision>
  <dcterms:created xsi:type="dcterms:W3CDTF">2020-04-17T17:55:52Z</dcterms:created>
  <dcterms:modified xsi:type="dcterms:W3CDTF">2020-05-17T21:27:47Z</dcterms:modified>
</cp:coreProperties>
</file>