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3"/>
  </p:notesMasterIdLst>
  <p:sldIdLst>
    <p:sldId id="379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32" r:id="rId16"/>
    <p:sldId id="333" r:id="rId17"/>
    <p:sldId id="334" r:id="rId18"/>
    <p:sldId id="335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52" r:id="rId36"/>
    <p:sldId id="353" r:id="rId37"/>
    <p:sldId id="354" r:id="rId38"/>
    <p:sldId id="355" r:id="rId39"/>
    <p:sldId id="356" r:id="rId40"/>
    <p:sldId id="357" r:id="rId41"/>
    <p:sldId id="358" r:id="rId42"/>
    <p:sldId id="359" r:id="rId43"/>
    <p:sldId id="360" r:id="rId44"/>
    <p:sldId id="361" r:id="rId45"/>
    <p:sldId id="362" r:id="rId46"/>
    <p:sldId id="363" r:id="rId47"/>
    <p:sldId id="364" r:id="rId48"/>
    <p:sldId id="365" r:id="rId49"/>
    <p:sldId id="366" r:id="rId50"/>
    <p:sldId id="367" r:id="rId51"/>
    <p:sldId id="368" r:id="rId52"/>
    <p:sldId id="369" r:id="rId53"/>
    <p:sldId id="370" r:id="rId54"/>
    <p:sldId id="371" r:id="rId55"/>
    <p:sldId id="372" r:id="rId56"/>
    <p:sldId id="373" r:id="rId57"/>
    <p:sldId id="374" r:id="rId58"/>
    <p:sldId id="375" r:id="rId59"/>
    <p:sldId id="376" r:id="rId60"/>
    <p:sldId id="377" r:id="rId61"/>
    <p:sldId id="378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638" autoAdjust="0"/>
  </p:normalViewPr>
  <p:slideViewPr>
    <p:cSldViewPr>
      <p:cViewPr varScale="1">
        <p:scale>
          <a:sx n="69" d="100"/>
          <a:sy n="69" d="100"/>
        </p:scale>
        <p:origin x="141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60309-E147-4BBB-A774-3257A8AF7913}" type="datetimeFigureOut">
              <a:rPr lang="en-US" smtClean="0"/>
              <a:pPr/>
              <a:t>4/29/2020</a:t>
            </a:fld>
            <a:endParaRPr lang="en-T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EE9B91-BD93-4C49-BE46-EDA21521D512}" type="slidenum">
              <a:rPr lang="en-TT" smtClean="0"/>
              <a:pPr/>
              <a:t>‹#›</a:t>
            </a:fld>
            <a:endParaRPr lang="en-TT"/>
          </a:p>
        </p:txBody>
      </p:sp>
    </p:spTree>
    <p:extLst>
      <p:ext uri="{BB962C8B-B14F-4D97-AF65-F5344CB8AC3E}">
        <p14:creationId xmlns:p14="http://schemas.microsoft.com/office/powerpoint/2010/main" val="3249321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88783-C2A5-40D8-8029-9B962C6C49F6}" type="datetime1">
              <a:rPr lang="en-US" smtClean="0"/>
              <a:t>4/29/2020</a:t>
            </a:fld>
            <a:endParaRPr lang="en-TT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411DA-E0BF-4EA9-A383-088BE95444DE}" type="datetime1">
              <a:rPr lang="en-US" smtClean="0"/>
              <a:t>4/29/2020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5A4CA-7C11-4F19-827B-C1EC1A444743}" type="datetime1">
              <a:rPr lang="en-US" smtClean="0"/>
              <a:t>4/29/2020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746FE-8BA1-492E-B7D6-2A6AB8073F64}" type="datetime1">
              <a:rPr lang="en-US" smtClean="0"/>
              <a:t>4/29/2020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36C7-2984-40AD-9624-C490017EE5E9}" type="datetime1">
              <a:rPr lang="en-US" smtClean="0"/>
              <a:t>4/29/2020</a:t>
            </a:fld>
            <a:endParaRPr lang="en-T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D7107-ED19-4201-92A2-E16F3D1226D6}" type="datetime1">
              <a:rPr lang="en-US" smtClean="0"/>
              <a:t>4/29/2020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A3EBA-3C30-4AC9-A0C5-8F2BDBE97A23}" type="datetime1">
              <a:rPr lang="en-US" smtClean="0"/>
              <a:t>4/29/2020</a:t>
            </a:fld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AB6C-83D7-4DC9-9361-97A2C2A97CF9}" type="datetime1">
              <a:rPr lang="en-US" smtClean="0"/>
              <a:t>4/29/2020</a:t>
            </a:fld>
            <a:endParaRPr lang="en-T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71EDD-85F6-456C-B906-31F7AB25064E}" type="datetime1">
              <a:rPr lang="en-US" smtClean="0"/>
              <a:t>4/29/2020</a:t>
            </a:fld>
            <a:endParaRPr lang="en-T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339A8-38C3-49F1-BEAB-4712F6649C6C}" type="datetime1">
              <a:rPr lang="en-US" smtClean="0"/>
              <a:t>4/29/2020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0E447AF8-2C4F-4C85-A8BD-6411EA356E76}" type="datetime1">
              <a:rPr lang="en-US" smtClean="0"/>
              <a:t>4/29/2020</a:t>
            </a:fld>
            <a:endParaRPr lang="en-T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EC009E4-BA3E-4C09-B5DE-4FF31F68CEDC}" type="datetime1">
              <a:rPr lang="en-US" smtClean="0"/>
              <a:t>4/29/2020</a:t>
            </a:fld>
            <a:endParaRPr lang="en-T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TT" smtClean="0"/>
              <a:t>A Jaikeransingh</a:t>
            </a:r>
            <a:endParaRPr lang="en-TT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3758E126-D1D6-4C5E-B9C6-67E22966622C}" type="slidenum">
              <a:rPr lang="en-TT" smtClean="0"/>
              <a:pPr/>
              <a:t>‹#›</a:t>
            </a:fld>
            <a:endParaRPr lang="en-T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/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4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4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5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" Target="slide5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" Target="slide6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24" y="571480"/>
            <a:ext cx="7772400" cy="1975104"/>
          </a:xfrm>
        </p:spPr>
        <p:txBody>
          <a:bodyPr/>
          <a:lstStyle/>
          <a:p>
            <a:r>
              <a:rPr lang="en-US" dirty="0" smtClean="0"/>
              <a:t>Hacksaw MCQ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3500438"/>
            <a:ext cx="7772400" cy="1508760"/>
          </a:xfrm>
        </p:spPr>
        <p:txBody>
          <a:bodyPr/>
          <a:lstStyle/>
          <a:p>
            <a:r>
              <a:rPr lang="en-US" dirty="0" smtClean="0"/>
              <a:t>Please note the following  multiple choice questions are provided to assist you in the preparation of the </a:t>
            </a:r>
            <a:r>
              <a:rPr lang="en-US" b="1" u="sng" dirty="0" smtClean="0"/>
              <a:t>Paper 2 exam </a:t>
            </a:r>
            <a:r>
              <a:rPr lang="en-US" dirty="0" smtClean="0"/>
              <a:t>(written) NOT the paper 1 exam which is fully multiple choice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z="2400" dirty="0" smtClean="0"/>
              <a:t>A </a:t>
            </a:r>
            <a:r>
              <a:rPr lang="en-TT" sz="2400" dirty="0" err="1" smtClean="0"/>
              <a:t>Jaikeransingh</a:t>
            </a:r>
            <a:endParaRPr lang="en-TT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714348" y="1643050"/>
            <a:ext cx="63579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</a:rPr>
              <a:t>Instructions:  Click on your choice of answers and follow the instructions on the new slide  shown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7686" y="1428736"/>
            <a:ext cx="4000528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643182"/>
            <a:ext cx="835824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part of the hacksaw labelled </a:t>
            </a:r>
            <a:r>
              <a:rPr lang="en-TT" sz="3200" b="1" dirty="0" smtClean="0">
                <a:solidFill>
                  <a:srgbClr val="FFFF00"/>
                </a:solidFill>
              </a:rPr>
              <a:t>Z</a:t>
            </a:r>
            <a:r>
              <a:rPr lang="en-TT" sz="3200" dirty="0" smtClean="0"/>
              <a:t> is the </a:t>
            </a:r>
            <a:r>
              <a:rPr lang="en-TT" sz="3200" b="1" u="sng" dirty="0" smtClean="0">
                <a:solidFill>
                  <a:srgbClr val="FFFF00"/>
                </a:solidFill>
              </a:rPr>
              <a:t>handle</a:t>
            </a:r>
            <a:r>
              <a:rPr lang="en-TT" sz="3200" dirty="0" smtClean="0"/>
              <a:t>.</a:t>
            </a:r>
            <a:endParaRPr lang="en-TT" sz="3200" u="sng" dirty="0">
              <a:solidFill>
                <a:srgbClr val="FFFF00"/>
              </a:solidFill>
            </a:endParaRPr>
          </a:p>
          <a:p>
            <a:endParaRPr lang="en-TT" dirty="0"/>
          </a:p>
        </p:txBody>
      </p:sp>
      <p:pic>
        <p:nvPicPr>
          <p:cNvPr id="9" name="Picture 8" descr="congrats_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-214338"/>
            <a:ext cx="3905250" cy="2305050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4. </a:t>
            </a:r>
            <a:r>
              <a:rPr lang="en-TT" sz="3600" dirty="0" smtClean="0"/>
              <a:t>The blade should always be set on the hacksaw to cut on the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rId2" action="ppaction://hlinksldjump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forward stroke.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backward stroke.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</a:t>
            </a:r>
            <a:r>
              <a:rPr lang="en-US" dirty="0" smtClean="0"/>
              <a:t> </a:t>
            </a:r>
            <a:r>
              <a:rPr lang="en-TT" sz="3200" dirty="0" smtClean="0"/>
              <a:t>left hand stroke .</a:t>
            </a:r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 right hand stroke.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643182"/>
            <a:ext cx="835824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blade should always be set on the hacksaw to cut on the </a:t>
            </a:r>
            <a:r>
              <a:rPr lang="en-TT" sz="3200" b="1" u="sng" dirty="0" smtClean="0">
                <a:solidFill>
                  <a:srgbClr val="FFFF00"/>
                </a:solidFill>
              </a:rPr>
              <a:t>forward stroke.</a:t>
            </a:r>
            <a:endParaRPr lang="en-US" sz="3200" b="1" u="sng" dirty="0" smtClean="0">
              <a:solidFill>
                <a:srgbClr val="FFFF00"/>
              </a:solidFill>
            </a:endParaRPr>
          </a:p>
          <a:p>
            <a:pPr marL="0" lvl="1"/>
            <a:endParaRPr lang="en-TT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5. </a:t>
            </a:r>
            <a:r>
              <a:rPr lang="en-TT" sz="3600" dirty="0" smtClean="0"/>
              <a:t>At least how many teeth per 25mm of a hacksaw blade should be in contact with the work at all times? 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Two.</a:t>
            </a:r>
            <a:endParaRPr lang="en-US" sz="3200" dirty="0" smtClean="0"/>
          </a:p>
        </p:txBody>
      </p:sp>
      <p:sp>
        <p:nvSpPr>
          <p:cNvPr id="8" name="Rectangle 7">
            <a:hlinkClick r:id="rId2" action="ppaction://hlinksldjump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Three.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</a:t>
            </a:r>
            <a:r>
              <a:rPr lang="en-US" dirty="0" smtClean="0"/>
              <a:t> </a:t>
            </a:r>
            <a:r>
              <a:rPr lang="en-TT" sz="3200" dirty="0" smtClean="0"/>
              <a:t>Four.</a:t>
            </a:r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 Five.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7630" y="1142984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At least how many teeth per 25mm of a hacksaw blade should be in contact with the work at all times?</a:t>
            </a:r>
            <a:endParaRPr lang="en-TT" dirty="0"/>
          </a:p>
        </p:txBody>
      </p:sp>
      <p:sp>
        <p:nvSpPr>
          <p:cNvPr id="9" name="Rectangle 8"/>
          <p:cNvSpPr/>
          <p:nvPr/>
        </p:nvSpPr>
        <p:spPr>
          <a:xfrm>
            <a:off x="3786182" y="3857628"/>
            <a:ext cx="1571636" cy="5715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 smtClean="0">
                <a:solidFill>
                  <a:srgbClr val="FFFF00"/>
                </a:solidFill>
              </a:rPr>
              <a:t>Three</a:t>
            </a:r>
            <a:endParaRPr lang="en-US" sz="3200" b="1" u="sng" dirty="0">
              <a:solidFill>
                <a:srgbClr val="FFFF00"/>
              </a:solidFill>
            </a:endParaRPr>
          </a:p>
        </p:txBody>
      </p:sp>
      <p:pic>
        <p:nvPicPr>
          <p:cNvPr id="15" name="Picture 14" descr="Congratulationsu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-214338"/>
            <a:ext cx="2571768" cy="2537591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4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950"/>
                            </p:stCondLst>
                            <p:childTnLst>
                              <p:par>
                                <p:cTn id="1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6. </a:t>
            </a:r>
            <a:r>
              <a:rPr lang="en-TT" sz="3600" dirty="0" smtClean="0"/>
              <a:t>The purpose of having three (3) teeth in contact with the work at all times is to avoid  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rId2" action="ppaction://hlinksldjump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stripping of the teeth.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dulling of the teeth.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bending of the teeth.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overheating of the teeth.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purpose of having three (3) teeth in contact with the work at all times is to avoid </a:t>
            </a:r>
            <a:r>
              <a:rPr lang="en-TT" sz="3200" b="1" u="sng" dirty="0" smtClean="0">
                <a:solidFill>
                  <a:srgbClr val="FFFF00"/>
                </a:solidFill>
              </a:rPr>
              <a:t>stripping of the teeth.</a:t>
            </a:r>
            <a:endParaRPr lang="en-US" sz="3200" b="1" u="sng" dirty="0" smtClean="0">
              <a:solidFill>
                <a:srgbClr val="FFFF00"/>
              </a:solidFill>
            </a:endParaRPr>
          </a:p>
          <a:p>
            <a:pPr marL="0" lvl="1"/>
            <a:endParaRPr lang="en-TT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1. </a:t>
            </a:r>
            <a:r>
              <a:rPr lang="en-TT" sz="3600" dirty="0" smtClean="0"/>
              <a:t>The part of the hacksaw labelled X is the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57158" y="3214686"/>
            <a:ext cx="8534182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</a:t>
            </a:r>
            <a:r>
              <a:rPr lang="en-US" dirty="0" smtClean="0"/>
              <a:t> </a:t>
            </a:r>
            <a:r>
              <a:rPr lang="en-TT" sz="3200" dirty="0" smtClean="0"/>
              <a:t>frame.</a:t>
            </a:r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57158" y="4214818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</a:t>
            </a:r>
            <a:r>
              <a:rPr lang="en-US" dirty="0" smtClean="0"/>
              <a:t> </a:t>
            </a:r>
            <a:r>
              <a:rPr lang="en-TT" sz="3200" dirty="0" smtClean="0"/>
              <a:t>blade.</a:t>
            </a:r>
            <a:endParaRPr lang="en-US" sz="3200" dirty="0" smtClean="0"/>
          </a:p>
        </p:txBody>
      </p:sp>
      <p:sp>
        <p:nvSpPr>
          <p:cNvPr id="12" name="Rectangle 11">
            <a:hlinkClick r:id="rId2" action="ppaction://hlinksldjump"/>
          </p:cNvPr>
          <p:cNvSpPr/>
          <p:nvPr/>
        </p:nvSpPr>
        <p:spPr>
          <a:xfrm>
            <a:off x="357158" y="5072074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/>
              <a:t>C</a:t>
            </a:r>
            <a:r>
              <a:rPr lang="en-TT" sz="3200" dirty="0" smtClean="0"/>
              <a:t>) 	</a:t>
            </a:r>
            <a:r>
              <a:rPr lang="en-US" dirty="0" smtClean="0"/>
              <a:t> </a:t>
            </a:r>
            <a:r>
              <a:rPr lang="en-TT" sz="3200" dirty="0" smtClean="0"/>
              <a:t>tension nut.</a:t>
            </a:r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5958000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</a:t>
            </a:r>
            <a:r>
              <a:rPr lang="en-US" sz="3200" dirty="0" smtClean="0"/>
              <a:t> </a:t>
            </a:r>
            <a:r>
              <a:rPr lang="en-TT" sz="3200" dirty="0" smtClean="0"/>
              <a:t>stud.</a:t>
            </a:r>
            <a:endParaRPr lang="en-US" sz="3200" dirty="0" smtClean="0"/>
          </a:p>
        </p:txBody>
      </p:sp>
      <p:pic>
        <p:nvPicPr>
          <p:cNvPr id="7" name="il_fi" descr="http://t0.gstatic.com/images?q=tbn:ANd9GcRzLavngl4kyRQAi74jDsHXFE0L3R_SiDWZ481gyI_8ZnTMZrBoGnXqApqdXg"/>
          <p:cNvPicPr/>
          <p:nvPr/>
        </p:nvPicPr>
        <p:blipFill>
          <a:blip r:embed="rId3"/>
          <a:srcRect r="46979" b="55479"/>
          <a:stretch>
            <a:fillRect/>
          </a:stretch>
        </p:blipFill>
        <p:spPr bwMode="auto">
          <a:xfrm>
            <a:off x="2071670" y="1071546"/>
            <a:ext cx="521497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928662" y="1500174"/>
            <a:ext cx="785818" cy="7143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X</a:t>
            </a:r>
            <a:endParaRPr lang="en-US" sz="3200" b="1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714480" y="2214554"/>
            <a:ext cx="500066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85860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7. </a:t>
            </a:r>
            <a:r>
              <a:rPr lang="en-TT" sz="3600" dirty="0" smtClean="0"/>
              <a:t>Most hacksaw blades are made from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low tungsten steel.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carbon steel.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ceramic alloy steel.</a:t>
            </a:r>
            <a:endParaRPr lang="en-US" sz="3200" dirty="0" smtClean="0"/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high speed steel.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4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Most hacksaw blades are made from </a:t>
            </a:r>
            <a:r>
              <a:rPr lang="en-TT" sz="3200" b="1" u="sng" dirty="0" smtClean="0">
                <a:solidFill>
                  <a:srgbClr val="FFFF00"/>
                </a:solidFill>
              </a:rPr>
              <a:t>high speed steel.</a:t>
            </a:r>
            <a:endParaRPr lang="en-US" sz="3200" b="1" u="sng" dirty="0" smtClean="0">
              <a:solidFill>
                <a:srgbClr val="FFFF00"/>
              </a:solidFill>
            </a:endParaRPr>
          </a:p>
          <a:p>
            <a:pPr marL="0" lvl="1"/>
            <a:endParaRPr lang="en-US" sz="3200" b="1" u="sng" dirty="0" smtClean="0">
              <a:solidFill>
                <a:srgbClr val="FFFF00"/>
              </a:solidFill>
            </a:endParaRPr>
          </a:p>
          <a:p>
            <a:pPr marL="0" lvl="1"/>
            <a:endParaRPr lang="en-TT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285860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8. </a:t>
            </a:r>
            <a:r>
              <a:rPr lang="en-TT" sz="3600" dirty="0" smtClean="0"/>
              <a:t>The pitch of the hacksaw blade is the number of teeth every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15 mm.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20 mm.</a:t>
            </a:r>
            <a:endParaRPr lang="en-US" sz="3200" dirty="0" smtClean="0"/>
          </a:p>
        </p:txBody>
      </p:sp>
      <p:sp>
        <p:nvSpPr>
          <p:cNvPr id="12" name="Rectangle 11">
            <a:hlinkClick r:id="rId2" action="ppaction://hlinksldjump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25 mm.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30 mm.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pitch of the hacksaw blade is the number of teeth every </a:t>
            </a:r>
            <a:r>
              <a:rPr lang="en-TT" sz="3200" b="1" u="sng" dirty="0" smtClean="0">
                <a:solidFill>
                  <a:srgbClr val="FFFF00"/>
                </a:solidFill>
              </a:rPr>
              <a:t>25 mm.</a:t>
            </a:r>
            <a:endParaRPr lang="en-US" sz="3200" b="1" u="sng" dirty="0" smtClean="0">
              <a:solidFill>
                <a:srgbClr val="FFFF00"/>
              </a:solidFill>
            </a:endParaRPr>
          </a:p>
          <a:p>
            <a:pPr marL="0" lvl="1"/>
            <a:endParaRPr lang="en-TT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785926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9. </a:t>
            </a:r>
            <a:r>
              <a:rPr lang="en-TT" sz="3600" dirty="0" smtClean="0"/>
              <a:t>What should the pitch of the hacksaw blade when it is used to cut a piece of 43.75mm thick aluminium?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rId2" action="ppaction://hlinksldjump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14 mm.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18 mm.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24 mm.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32 mm.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6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1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6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1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What should the pitch of the hacksaw blade when it is used to cut a piece of 43.75mm thick aluminium?</a:t>
            </a:r>
            <a:endParaRPr lang="en-TT" dirty="0"/>
          </a:p>
        </p:txBody>
      </p:sp>
      <p:sp>
        <p:nvSpPr>
          <p:cNvPr id="9" name="Rectangle 8"/>
          <p:cNvSpPr/>
          <p:nvPr/>
        </p:nvSpPr>
        <p:spPr>
          <a:xfrm>
            <a:off x="3786182" y="3857628"/>
            <a:ext cx="1571636" cy="5715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 smtClean="0">
                <a:solidFill>
                  <a:srgbClr val="FFFF00"/>
                </a:solidFill>
              </a:rPr>
              <a:t>14 mm</a:t>
            </a:r>
            <a:endParaRPr lang="en-US" sz="3200" b="1" u="sng" dirty="0">
              <a:solidFill>
                <a:srgbClr val="FFFF00"/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9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785926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10. </a:t>
            </a:r>
            <a:r>
              <a:rPr lang="en-TT" sz="3600" dirty="0" smtClean="0"/>
              <a:t>What should the pitch of the hacksaw blade when it is used to cut a piece of thin pipe?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14 mm.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18 mm.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24 mm.</a:t>
            </a:r>
            <a:endParaRPr lang="en-US" sz="3200" dirty="0" smtClean="0"/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32 mm.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What should the pitch of the hacksaw blade when it is used to cut a piece of thin pipe?</a:t>
            </a:r>
            <a:endParaRPr lang="en-TT" dirty="0"/>
          </a:p>
        </p:txBody>
      </p:sp>
      <p:sp>
        <p:nvSpPr>
          <p:cNvPr id="9" name="Rectangle 8"/>
          <p:cNvSpPr/>
          <p:nvPr/>
        </p:nvSpPr>
        <p:spPr>
          <a:xfrm>
            <a:off x="3786182" y="3857628"/>
            <a:ext cx="1571636" cy="57150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 smtClean="0">
                <a:solidFill>
                  <a:srgbClr val="FFFF00"/>
                </a:solidFill>
              </a:rPr>
              <a:t>32 mm</a:t>
            </a:r>
            <a:endParaRPr lang="en-US" sz="3200" b="1" u="sng" dirty="0">
              <a:solidFill>
                <a:srgbClr val="FFFF00"/>
              </a:solidFill>
            </a:endParaRPr>
          </a:p>
        </p:txBody>
      </p:sp>
      <p:pic>
        <p:nvPicPr>
          <p:cNvPr id="12" name="Picture 11" descr="14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206" y="285728"/>
            <a:ext cx="1447800" cy="1647825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11. </a:t>
            </a:r>
            <a:r>
              <a:rPr lang="en-TT" sz="3600" dirty="0" smtClean="0"/>
              <a:t>The diagram below shows a hacksaw blade’s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57158" y="3214686"/>
            <a:ext cx="8534182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</a:t>
            </a:r>
            <a:r>
              <a:rPr lang="en-US" dirty="0" smtClean="0"/>
              <a:t> </a:t>
            </a:r>
            <a:r>
              <a:rPr lang="en-TT" sz="3200" dirty="0" smtClean="0"/>
              <a:t>pitch.</a:t>
            </a:r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57158" y="4214818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</a:t>
            </a:r>
            <a:r>
              <a:rPr lang="en-US" dirty="0" smtClean="0"/>
              <a:t> </a:t>
            </a:r>
            <a:r>
              <a:rPr lang="en-TT" sz="3200" dirty="0" smtClean="0"/>
              <a:t>kerf.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57158" y="5072074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/>
              <a:t>C</a:t>
            </a:r>
            <a:r>
              <a:rPr lang="en-TT" sz="3200" dirty="0" smtClean="0"/>
              <a:t>) 	</a:t>
            </a:r>
            <a:r>
              <a:rPr lang="en-US" dirty="0" smtClean="0"/>
              <a:t> </a:t>
            </a:r>
            <a:r>
              <a:rPr lang="en-TT" sz="3200" dirty="0" smtClean="0"/>
              <a:t>length.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357158" y="5958000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</a:t>
            </a:r>
            <a:r>
              <a:rPr lang="en-US" sz="3200" dirty="0" smtClean="0"/>
              <a:t> </a:t>
            </a:r>
            <a:r>
              <a:rPr lang="en-TT" sz="3200" dirty="0" smtClean="0"/>
              <a:t>set.</a:t>
            </a:r>
            <a:endParaRPr lang="en-US" sz="3200" dirty="0" smtClean="0"/>
          </a:p>
        </p:txBody>
      </p:sp>
      <p:pic>
        <p:nvPicPr>
          <p:cNvPr id="10" name="Picture 9"/>
          <p:cNvPicPr/>
          <p:nvPr/>
        </p:nvPicPr>
        <p:blipFill>
          <a:blip r:embed="rId3"/>
          <a:srcRect l="3171" t="58720" r="18857" b="19864"/>
          <a:stretch>
            <a:fillRect/>
          </a:stretch>
        </p:blipFill>
        <p:spPr bwMode="auto">
          <a:xfrm>
            <a:off x="2500298" y="1357298"/>
            <a:ext cx="4798792" cy="1425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12" y="500042"/>
            <a:ext cx="5715040" cy="914400"/>
          </a:xfrm>
        </p:spPr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992" y="1285860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643182"/>
            <a:ext cx="83582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diagram below shows a hacksaw blade’s </a:t>
            </a:r>
            <a:r>
              <a:rPr lang="en-TT" sz="3200" b="1" u="sng" dirty="0" smtClean="0">
                <a:solidFill>
                  <a:srgbClr val="FFFF00"/>
                </a:solidFill>
              </a:rPr>
              <a:t>set</a:t>
            </a:r>
            <a:r>
              <a:rPr lang="en-TT" sz="3200" dirty="0" smtClean="0"/>
              <a:t>.  </a:t>
            </a:r>
            <a:endParaRPr lang="en-TT" dirty="0"/>
          </a:p>
        </p:txBody>
      </p:sp>
      <p:pic>
        <p:nvPicPr>
          <p:cNvPr id="9" name="Picture 8" descr="fireworksanimation-1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0"/>
            <a:ext cx="2667008" cy="200025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4"/>
          <a:srcRect l="3171" t="66540" r="18857" b="19864"/>
          <a:stretch>
            <a:fillRect/>
          </a:stretch>
        </p:blipFill>
        <p:spPr bwMode="auto">
          <a:xfrm>
            <a:off x="3143240" y="3571876"/>
            <a:ext cx="3084280" cy="496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12. </a:t>
            </a:r>
            <a:r>
              <a:rPr lang="en-TT" sz="3600" dirty="0" smtClean="0"/>
              <a:t>The diagram below shows a hacksaw blade’s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57158" y="3214686"/>
            <a:ext cx="8534182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</a:t>
            </a:r>
            <a:r>
              <a:rPr lang="en-US" dirty="0" smtClean="0"/>
              <a:t> </a:t>
            </a:r>
            <a:r>
              <a:rPr lang="en-TT" sz="3200" dirty="0" smtClean="0"/>
              <a:t>pitch.</a:t>
            </a:r>
          </a:p>
        </p:txBody>
      </p:sp>
      <p:sp>
        <p:nvSpPr>
          <p:cNvPr id="8" name="Rectangle 7">
            <a:hlinkClick r:id="rId2" action="ppaction://hlinksldjump"/>
          </p:cNvPr>
          <p:cNvSpPr/>
          <p:nvPr/>
        </p:nvSpPr>
        <p:spPr>
          <a:xfrm>
            <a:off x="357158" y="4214818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</a:t>
            </a:r>
            <a:r>
              <a:rPr lang="en-US" dirty="0" smtClean="0"/>
              <a:t> </a:t>
            </a:r>
            <a:r>
              <a:rPr lang="en-TT" sz="3200" dirty="0" smtClean="0"/>
              <a:t>kerf.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57158" y="5072074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/>
              <a:t>C</a:t>
            </a:r>
            <a:r>
              <a:rPr lang="en-TT" sz="3200" dirty="0" smtClean="0"/>
              <a:t>) 	</a:t>
            </a:r>
            <a:r>
              <a:rPr lang="en-US" dirty="0" smtClean="0"/>
              <a:t> </a:t>
            </a:r>
            <a:r>
              <a:rPr lang="en-TT" sz="3200" dirty="0" smtClean="0"/>
              <a:t>length.</a:t>
            </a:r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5958000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</a:t>
            </a:r>
            <a:r>
              <a:rPr lang="en-US" sz="3200" dirty="0" smtClean="0"/>
              <a:t> </a:t>
            </a:r>
            <a:r>
              <a:rPr lang="en-TT" sz="3200" dirty="0" smtClean="0"/>
              <a:t>set.</a:t>
            </a:r>
            <a:endParaRPr lang="en-US" sz="3200" dirty="0" smtClean="0"/>
          </a:p>
        </p:txBody>
      </p:sp>
      <p:pic>
        <p:nvPicPr>
          <p:cNvPr id="9" name="Picture 8"/>
          <p:cNvPicPr/>
          <p:nvPr/>
        </p:nvPicPr>
        <p:blipFill>
          <a:blip r:embed="rId3"/>
          <a:srcRect l="3990" t="9366" r="31796" b="17413"/>
          <a:stretch>
            <a:fillRect/>
          </a:stretch>
        </p:blipFill>
        <p:spPr bwMode="auto">
          <a:xfrm>
            <a:off x="3071802" y="785794"/>
            <a:ext cx="3125389" cy="26528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12" y="500042"/>
            <a:ext cx="5715040" cy="914400"/>
          </a:xfrm>
        </p:spPr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992" y="1285860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500034" y="185736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571472" y="1857364"/>
            <a:ext cx="83582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diagram below shows a hacksaw blade’s </a:t>
            </a:r>
            <a:r>
              <a:rPr lang="en-TT" sz="3200" b="1" u="sng" dirty="0" smtClean="0">
                <a:solidFill>
                  <a:srgbClr val="FFFF00"/>
                </a:solidFill>
              </a:rPr>
              <a:t>kerf</a:t>
            </a:r>
            <a:r>
              <a:rPr lang="en-TT" sz="3200" dirty="0" smtClean="0"/>
              <a:t>.  </a:t>
            </a:r>
            <a:endParaRPr lang="en-TT" dirty="0"/>
          </a:p>
        </p:txBody>
      </p:sp>
      <p:pic>
        <p:nvPicPr>
          <p:cNvPr id="9" name="Picture 8" descr="fireworksanimation-1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0"/>
            <a:ext cx="2667008" cy="2000256"/>
          </a:xfrm>
          <a:prstGeom prst="rect">
            <a:avLst/>
          </a:prstGeom>
        </p:spPr>
      </p:pic>
      <p:pic>
        <p:nvPicPr>
          <p:cNvPr id="13" name="Picture 12"/>
          <p:cNvPicPr/>
          <p:nvPr/>
        </p:nvPicPr>
        <p:blipFill>
          <a:blip r:embed="rId4"/>
          <a:srcRect l="3990" t="9366" r="31796" b="17413"/>
          <a:stretch>
            <a:fillRect/>
          </a:stretch>
        </p:blipFill>
        <p:spPr bwMode="auto">
          <a:xfrm>
            <a:off x="3286116" y="2500306"/>
            <a:ext cx="1928826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13. </a:t>
            </a:r>
            <a:r>
              <a:rPr lang="en-TT" sz="3600" dirty="0" smtClean="0"/>
              <a:t>A file is used to notch a workpiece so that the hacksaw can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cut the work very quickly.</a:t>
            </a:r>
            <a:endParaRPr lang="en-US" sz="3200" dirty="0" smtClean="0"/>
          </a:p>
        </p:txBody>
      </p:sp>
      <p:sp>
        <p:nvSpPr>
          <p:cNvPr id="8" name="Rectangle 7">
            <a:hlinkClick r:id="rId2" action="ppaction://hlinksldjump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locate the starting point.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cut the work in a straight line.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allow the blade to last longer.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4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4612" y="500042"/>
            <a:ext cx="5715040" cy="914400"/>
          </a:xfrm>
        </p:spPr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8992" y="1285860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643182"/>
            <a:ext cx="835824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part of the hacksaw labelled X is the </a:t>
            </a:r>
            <a:r>
              <a:rPr lang="en-TT" sz="3200" b="1" u="sng" dirty="0" smtClean="0">
                <a:solidFill>
                  <a:srgbClr val="FFFF00"/>
                </a:solidFill>
              </a:rPr>
              <a:t>tension nut</a:t>
            </a:r>
            <a:r>
              <a:rPr lang="en-TT" sz="3200" dirty="0" smtClean="0"/>
              <a:t>.</a:t>
            </a:r>
            <a:endParaRPr lang="en-TT" sz="3200" u="sng" dirty="0">
              <a:solidFill>
                <a:srgbClr val="FFFF00"/>
              </a:solidFill>
            </a:endParaRPr>
          </a:p>
          <a:p>
            <a:endParaRPr lang="en-TT" dirty="0"/>
          </a:p>
        </p:txBody>
      </p:sp>
      <p:pic>
        <p:nvPicPr>
          <p:cNvPr id="9" name="Picture 8" descr="fireworksanimation-1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0"/>
            <a:ext cx="2667008" cy="2000256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A file is used to notch a workpiece so that the hacksaw can </a:t>
            </a:r>
            <a:r>
              <a:rPr lang="en-TT" sz="2800" b="1" u="sng" dirty="0" smtClean="0">
                <a:solidFill>
                  <a:srgbClr val="FFFF00"/>
                </a:solidFill>
              </a:rPr>
              <a:t>locate the starting point.</a:t>
            </a:r>
            <a:endParaRPr lang="en-US" sz="2800" b="1" u="sng" dirty="0" smtClean="0">
              <a:solidFill>
                <a:srgbClr val="FFFF00"/>
              </a:solidFill>
            </a:endParaRPr>
          </a:p>
          <a:p>
            <a:pPr marL="0" lvl="1"/>
            <a:r>
              <a:rPr lang="en-US" sz="2800" dirty="0" smtClean="0"/>
              <a:t/>
            </a:r>
            <a:br>
              <a:rPr lang="en-US" sz="2800" dirty="0" smtClean="0"/>
            </a:br>
            <a:endParaRPr lang="en-TT" dirty="0"/>
          </a:p>
        </p:txBody>
      </p:sp>
      <p:pic>
        <p:nvPicPr>
          <p:cNvPr id="12" name="Picture 11" descr="14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206" y="285728"/>
            <a:ext cx="1447800" cy="1647825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14. </a:t>
            </a:r>
            <a:r>
              <a:rPr lang="en-TT" sz="3600" dirty="0" smtClean="0"/>
              <a:t>The diagram below shows a method called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57158" y="3214686"/>
            <a:ext cx="8534182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notching.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57158" y="4214818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deburring.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57158" y="5072074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/>
              <a:t>C</a:t>
            </a:r>
            <a:r>
              <a:rPr lang="en-TT" sz="3200" dirty="0" smtClean="0"/>
              <a:t>) 	tensioning.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357158" y="5958000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 thumb support.</a:t>
            </a:r>
            <a:endParaRPr lang="en-US" sz="3200" dirty="0" smtClean="0"/>
          </a:p>
        </p:txBody>
      </p:sp>
      <p:pic>
        <p:nvPicPr>
          <p:cNvPr id="10" name="Picture 9"/>
          <p:cNvPicPr/>
          <p:nvPr/>
        </p:nvPicPr>
        <p:blipFill>
          <a:blip r:embed="rId3"/>
          <a:srcRect l="56458" t="11646" r="3183"/>
          <a:stretch>
            <a:fillRect/>
          </a:stretch>
        </p:blipFill>
        <p:spPr bwMode="auto">
          <a:xfrm>
            <a:off x="3428992" y="571480"/>
            <a:ext cx="2499788" cy="2950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7686" y="1428736"/>
            <a:ext cx="4000528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643182"/>
            <a:ext cx="835824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diagram below shows a method called </a:t>
            </a:r>
            <a:r>
              <a:rPr lang="en-TT" sz="3200" b="1" u="sng" dirty="0" smtClean="0">
                <a:solidFill>
                  <a:srgbClr val="FFFF00"/>
                </a:solidFill>
              </a:rPr>
              <a:t>thumb support.</a:t>
            </a:r>
            <a:endParaRPr lang="en-TT" sz="3200" b="1" u="sng" dirty="0">
              <a:solidFill>
                <a:srgbClr val="FFFF00"/>
              </a:solidFill>
            </a:endParaRPr>
          </a:p>
          <a:p>
            <a:endParaRPr lang="en-TT" dirty="0"/>
          </a:p>
        </p:txBody>
      </p:sp>
      <p:pic>
        <p:nvPicPr>
          <p:cNvPr id="9" name="Picture 8" descr="congrats_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-214338"/>
            <a:ext cx="3905250" cy="2305050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15. </a:t>
            </a:r>
            <a:r>
              <a:rPr lang="en-TT" sz="3600" dirty="0" smtClean="0"/>
              <a:t>The diagram below shows a setting called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57158" y="3214686"/>
            <a:ext cx="8534182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finger guide.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57158" y="4214818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short cut.</a:t>
            </a:r>
            <a:endParaRPr lang="en-US" sz="3200" dirty="0" smtClean="0"/>
          </a:p>
        </p:txBody>
      </p:sp>
      <p:sp>
        <p:nvSpPr>
          <p:cNvPr id="12" name="Rectangle 11">
            <a:hlinkClick r:id="rId2" action="ppaction://hlinksldjump"/>
          </p:cNvPr>
          <p:cNvSpPr/>
          <p:nvPr/>
        </p:nvSpPr>
        <p:spPr>
          <a:xfrm>
            <a:off x="357158" y="5072074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/>
              <a:t>C</a:t>
            </a:r>
            <a:r>
              <a:rPr lang="en-TT" sz="3200" dirty="0" smtClean="0"/>
              <a:t>) 	long cut.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5958000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front hand guide.</a:t>
            </a:r>
            <a:endParaRPr lang="en-US" sz="3200" dirty="0"/>
          </a:p>
        </p:txBody>
      </p:sp>
      <p:pic>
        <p:nvPicPr>
          <p:cNvPr id="7" name="Picture 6"/>
          <p:cNvPicPr/>
          <p:nvPr/>
        </p:nvPicPr>
        <p:blipFill>
          <a:blip r:embed="rId3"/>
          <a:srcRect b="26235"/>
          <a:stretch>
            <a:fillRect/>
          </a:stretch>
        </p:blipFill>
        <p:spPr bwMode="auto">
          <a:xfrm>
            <a:off x="2786050" y="642918"/>
            <a:ext cx="3652489" cy="292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7686" y="1428736"/>
            <a:ext cx="4000528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643182"/>
            <a:ext cx="835824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diagram below shows a setting called </a:t>
            </a:r>
            <a:r>
              <a:rPr lang="en-TT" sz="3200" b="1" u="sng" dirty="0" smtClean="0">
                <a:solidFill>
                  <a:srgbClr val="FFFF00"/>
                </a:solidFill>
              </a:rPr>
              <a:t>long cut.</a:t>
            </a:r>
            <a:endParaRPr lang="en-TT" sz="3200" b="1" u="sng" dirty="0">
              <a:solidFill>
                <a:srgbClr val="FFFF00"/>
              </a:solidFill>
            </a:endParaRPr>
          </a:p>
          <a:p>
            <a:endParaRPr lang="en-TT" dirty="0"/>
          </a:p>
        </p:txBody>
      </p:sp>
      <p:pic>
        <p:nvPicPr>
          <p:cNvPr id="9" name="Picture 8" descr="congrats_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-214338"/>
            <a:ext cx="3905250" cy="2305050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16. </a:t>
            </a:r>
            <a:r>
              <a:rPr lang="en-TT" sz="3600" dirty="0" smtClean="0"/>
              <a:t>The diagram below shows a setting called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57158" y="3214686"/>
            <a:ext cx="8534182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finger guide.</a:t>
            </a:r>
            <a:endParaRPr lang="en-US" sz="3200" dirty="0" smtClean="0"/>
          </a:p>
        </p:txBody>
      </p:sp>
      <p:sp>
        <p:nvSpPr>
          <p:cNvPr id="8" name="Rectangle 7">
            <a:hlinkClick r:id="rId2" action="ppaction://hlinksldjump"/>
          </p:cNvPr>
          <p:cNvSpPr/>
          <p:nvPr/>
        </p:nvSpPr>
        <p:spPr>
          <a:xfrm>
            <a:off x="357158" y="4214818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short cut.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57158" y="5072074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/>
              <a:t>C</a:t>
            </a:r>
            <a:r>
              <a:rPr lang="en-TT" sz="3200" dirty="0" smtClean="0"/>
              <a:t>) 	long cut.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5958000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front hand guide.</a:t>
            </a:r>
            <a:endParaRPr lang="en-US" sz="3200" dirty="0"/>
          </a:p>
        </p:txBody>
      </p:sp>
      <p:pic>
        <p:nvPicPr>
          <p:cNvPr id="9" name="Picture 8"/>
          <p:cNvPicPr/>
          <p:nvPr/>
        </p:nvPicPr>
        <p:blipFill>
          <a:blip r:embed="rId3"/>
          <a:srcRect b="18324"/>
          <a:stretch>
            <a:fillRect/>
          </a:stretch>
        </p:blipFill>
        <p:spPr bwMode="auto">
          <a:xfrm>
            <a:off x="2714612" y="714356"/>
            <a:ext cx="3681066" cy="271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7686" y="1428736"/>
            <a:ext cx="4000528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643182"/>
            <a:ext cx="835824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diagram below shows a setting called </a:t>
            </a:r>
            <a:r>
              <a:rPr lang="en-TT" sz="3200" b="1" u="sng" dirty="0" smtClean="0">
                <a:solidFill>
                  <a:srgbClr val="FFFF00"/>
                </a:solidFill>
              </a:rPr>
              <a:t>short cut.</a:t>
            </a:r>
            <a:endParaRPr lang="en-TT" sz="3200" b="1" u="sng" dirty="0">
              <a:solidFill>
                <a:srgbClr val="FFFF00"/>
              </a:solidFill>
            </a:endParaRPr>
          </a:p>
          <a:p>
            <a:endParaRPr lang="en-TT" dirty="0"/>
          </a:p>
        </p:txBody>
      </p:sp>
      <p:pic>
        <p:nvPicPr>
          <p:cNvPr id="9" name="Picture 8" descr="congrats_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34" y="-214338"/>
            <a:ext cx="3905250" cy="2305050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2. </a:t>
            </a:r>
            <a:r>
              <a:rPr lang="en-TT" sz="3600" dirty="0" smtClean="0"/>
              <a:t>The part of the hacksaw labelled </a:t>
            </a:r>
            <a:r>
              <a:rPr lang="en-TT" sz="3600" b="1" dirty="0" smtClean="0">
                <a:solidFill>
                  <a:srgbClr val="FFFF00"/>
                </a:solidFill>
              </a:rPr>
              <a:t>Y</a:t>
            </a:r>
            <a:r>
              <a:rPr lang="en-TT" sz="3600" dirty="0" smtClean="0"/>
              <a:t> is the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57158" y="3214686"/>
            <a:ext cx="8534182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</a:t>
            </a:r>
            <a:r>
              <a:rPr lang="en-US" dirty="0" smtClean="0"/>
              <a:t> </a:t>
            </a:r>
            <a:r>
              <a:rPr lang="en-TT" sz="3200" dirty="0" smtClean="0"/>
              <a:t>frame.</a:t>
            </a:r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57158" y="4214818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</a:t>
            </a:r>
            <a:r>
              <a:rPr lang="en-TT" dirty="0" smtClean="0"/>
              <a:t> </a:t>
            </a:r>
            <a:r>
              <a:rPr lang="en-TT" sz="3200" dirty="0" smtClean="0"/>
              <a:t>handle.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57158" y="5072074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/>
              <a:t>C</a:t>
            </a:r>
            <a:r>
              <a:rPr lang="en-TT" sz="3200" dirty="0" smtClean="0"/>
              <a:t>) 	</a:t>
            </a:r>
            <a:r>
              <a:rPr lang="en-US" dirty="0" smtClean="0"/>
              <a:t> </a:t>
            </a:r>
            <a:r>
              <a:rPr lang="en-TT" sz="3200" dirty="0" smtClean="0"/>
              <a:t>tension nut.</a:t>
            </a: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357158" y="5958000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 frame adjustment.</a:t>
            </a:r>
            <a:endParaRPr lang="en-US" sz="3200" dirty="0" smtClean="0"/>
          </a:p>
        </p:txBody>
      </p:sp>
      <p:pic>
        <p:nvPicPr>
          <p:cNvPr id="7" name="il_fi" descr="http://t0.gstatic.com/images?q=tbn:ANd9GcRzLavngl4kyRQAi74jDsHXFE0L3R_SiDWZ481gyI_8ZnTMZrBoGnXqApqdXg"/>
          <p:cNvPicPr/>
          <p:nvPr/>
        </p:nvPicPr>
        <p:blipFill>
          <a:blip r:embed="rId3"/>
          <a:srcRect r="46979" b="55479"/>
          <a:stretch>
            <a:fillRect/>
          </a:stretch>
        </p:blipFill>
        <p:spPr bwMode="auto">
          <a:xfrm>
            <a:off x="428596" y="1214422"/>
            <a:ext cx="521497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6429388" y="1000108"/>
            <a:ext cx="785818" cy="7143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Y</a:t>
            </a:r>
            <a:endParaRPr lang="en-US" sz="3200" b="1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>
            <a:stCxn id="9" idx="1"/>
          </p:cNvCxnSpPr>
          <p:nvPr/>
        </p:nvCxnSpPr>
        <p:spPr>
          <a:xfrm rot="10800000" flipV="1">
            <a:off x="4357686" y="1357298"/>
            <a:ext cx="2071702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214422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17. </a:t>
            </a:r>
            <a:r>
              <a:rPr lang="en-TT" sz="3600" dirty="0" smtClean="0"/>
              <a:t>The hacksaw blade is tighten using the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tang.</a:t>
            </a:r>
            <a:endParaRPr lang="en-US" sz="3200" dirty="0" smtClean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frame adjustment.</a:t>
            </a:r>
            <a:endParaRPr lang="en-US" sz="3200" dirty="0" smtClean="0"/>
          </a:p>
        </p:txBody>
      </p:sp>
      <p:sp>
        <p:nvSpPr>
          <p:cNvPr id="12" name="Rectangle 11">
            <a:hlinkClick r:id="rId2" action="ppaction://hlinksldjump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wing nut.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stud.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hacksaw blade is tighten using the </a:t>
            </a:r>
            <a:r>
              <a:rPr lang="en-TT" sz="3200" b="1" u="sng" dirty="0" smtClean="0">
                <a:solidFill>
                  <a:srgbClr val="FFFF00"/>
                </a:solidFill>
              </a:rPr>
              <a:t>wing nut.</a:t>
            </a:r>
            <a:endParaRPr lang="en-US" sz="3200" b="1" u="sng" dirty="0" smtClean="0">
              <a:solidFill>
                <a:srgbClr val="FFFF00"/>
              </a:solidFill>
            </a:endParaRPr>
          </a:p>
          <a:p>
            <a:pPr marL="0" lvl="1"/>
            <a:r>
              <a:rPr lang="en-TT" sz="3200" dirty="0" smtClean="0"/>
              <a:t> 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TT" dirty="0"/>
          </a:p>
        </p:txBody>
      </p:sp>
      <p:pic>
        <p:nvPicPr>
          <p:cNvPr id="12" name="Picture 11" descr="14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206" y="285728"/>
            <a:ext cx="1447800" cy="1647825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18. </a:t>
            </a:r>
            <a:r>
              <a:rPr lang="en-TT" sz="3600" dirty="0" smtClean="0"/>
              <a:t>Too much blade tension can cause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0" indent="-514350">
              <a:buAutoNum type="alphaUcParenR"/>
            </a:pPr>
            <a:r>
              <a:rPr lang="en-TT" sz="3200" dirty="0" smtClean="0"/>
              <a:t>     dull blades.</a:t>
            </a:r>
            <a:endParaRPr lang="en-US" sz="3200" dirty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crooked cuts.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rough cuts.</a:t>
            </a:r>
            <a:endParaRPr lang="en-US" sz="3200" dirty="0" smtClean="0"/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broken blades.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4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Too much blade tension can cause </a:t>
            </a:r>
            <a:r>
              <a:rPr lang="en-TT" sz="3200" b="1" u="sng" dirty="0" smtClean="0">
                <a:solidFill>
                  <a:srgbClr val="FFFF00"/>
                </a:solidFill>
              </a:rPr>
              <a:t>broken blades.  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TT" dirty="0"/>
          </a:p>
        </p:txBody>
      </p:sp>
      <p:pic>
        <p:nvPicPr>
          <p:cNvPr id="12" name="Picture 11" descr="14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206" y="285728"/>
            <a:ext cx="1447800" cy="1647825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214422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dirty="0" smtClean="0"/>
              <a:t>19. </a:t>
            </a:r>
            <a:r>
              <a:rPr lang="en-TT" sz="3600" dirty="0" smtClean="0"/>
              <a:t>The wrong blade pitch used can result in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rId2" action="ppaction://hlinksldjump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0" indent="-514350">
              <a:buAutoNum type="alphaUcParenR"/>
            </a:pPr>
            <a:r>
              <a:rPr lang="en-TT" sz="3200" dirty="0" smtClean="0"/>
              <a:t>     dull blades.</a:t>
            </a:r>
            <a:endParaRPr lang="en-US" sz="3200" dirty="0"/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crooked cuts.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rough cuts.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broken blades.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wrong blade pitch used can result in </a:t>
            </a:r>
            <a:r>
              <a:rPr lang="en-TT" sz="2800" dirty="0" smtClean="0"/>
              <a:t> </a:t>
            </a:r>
            <a:r>
              <a:rPr lang="en-TT" sz="2800" b="1" u="sng" dirty="0" smtClean="0">
                <a:solidFill>
                  <a:srgbClr val="FFFF00"/>
                </a:solidFill>
              </a:rPr>
              <a:t>dull blades.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TT" dirty="0"/>
          </a:p>
        </p:txBody>
      </p:sp>
      <p:pic>
        <p:nvPicPr>
          <p:cNvPr id="12" name="Picture 11" descr="14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206" y="285728"/>
            <a:ext cx="1447800" cy="1647825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20. </a:t>
            </a:r>
            <a:r>
              <a:rPr lang="en-TT" sz="3600" dirty="0" smtClean="0"/>
              <a:t>Work that is too slack in the vice can cause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" action="ppaction://hlinkshowjump?jump=nextslide"/>
          </p:cNvPr>
          <p:cNvSpPr/>
          <p:nvPr/>
        </p:nvSpPr>
        <p:spPr>
          <a:xfrm>
            <a:off x="360000" y="164305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lvl="0" indent="-514350">
              <a:buAutoNum type="alphaUcParenR"/>
            </a:pPr>
            <a:r>
              <a:rPr lang="en-TT" sz="3200" dirty="0" smtClean="0"/>
              <a:t>     dull blades.</a:t>
            </a:r>
            <a:endParaRPr lang="en-US" sz="3200" dirty="0"/>
          </a:p>
        </p:txBody>
      </p:sp>
      <p:sp>
        <p:nvSpPr>
          <p:cNvPr id="8" name="Rectangle 7">
            <a:hlinkClick r:id="rId2" action="ppaction://hlinksldjump"/>
          </p:cNvPr>
          <p:cNvSpPr/>
          <p:nvPr/>
        </p:nvSpPr>
        <p:spPr>
          <a:xfrm>
            <a:off x="360000" y="2643182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crooked cuts.</a:t>
            </a:r>
            <a:endParaRPr lang="en-US" sz="3200" dirty="0" smtClean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60000" y="3429000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C) 	rough cuts.</a:t>
            </a:r>
            <a:endParaRPr lang="en-US" sz="3200" dirty="0" smtClean="0"/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4429132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broken blades.</a:t>
            </a:r>
            <a:endParaRPr lang="en-US" sz="32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5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5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hlinkClick r:id="" action="ppaction://hlinkshowjump?jump=previousslide"/>
              </a:rPr>
              <a:t>Please click below to try again</a:t>
            </a:r>
            <a:endParaRPr lang="en-TT" sz="28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TT" dirty="0" smtClean="0">
                <a:solidFill>
                  <a:srgbClr val="00B0F0"/>
                </a:solidFill>
              </a:rPr>
              <a:t>Congratulations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80" y="1428736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285728"/>
            <a:ext cx="1071562" cy="10715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214554"/>
            <a:ext cx="835824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Work that is too slack in the vice can cause </a:t>
            </a:r>
            <a:r>
              <a:rPr lang="en-TT" sz="3200" b="1" u="sng" dirty="0" smtClean="0">
                <a:solidFill>
                  <a:srgbClr val="FFFF00"/>
                </a:solidFill>
              </a:rPr>
              <a:t>crooked cuts.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TT" dirty="0"/>
          </a:p>
        </p:txBody>
      </p:sp>
      <p:pic>
        <p:nvPicPr>
          <p:cNvPr id="12" name="Picture 11" descr="14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206" y="285728"/>
            <a:ext cx="1447800" cy="1647825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0298" y="1643050"/>
            <a:ext cx="5186370" cy="971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solidFill>
                  <a:srgbClr val="00B0F0"/>
                </a:solidFill>
              </a:rPr>
              <a:t>That was CORRECT !!!</a:t>
            </a:r>
            <a:endParaRPr lang="en-TT" dirty="0">
              <a:solidFill>
                <a:srgbClr val="00B0F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0" y="3000372"/>
            <a:ext cx="9144000" cy="385762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TT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" action="ppaction://hlinkshowjump?jump=nextslide"/>
              </a:rPr>
              <a:t>Click below continue</a:t>
            </a:r>
            <a:endParaRPr kumimoji="0" lang="en-TT" sz="32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Action Button: Forward or Next 7">
            <a:hlinkClick r:id="" action="ppaction://hlinkshowjump?jump=nextslide" highlightClick="1"/>
          </p:cNvPr>
          <p:cNvSpPr/>
          <p:nvPr/>
        </p:nvSpPr>
        <p:spPr>
          <a:xfrm>
            <a:off x="3214678" y="5286388"/>
            <a:ext cx="2643206" cy="1357322"/>
          </a:xfrm>
          <a:prstGeom prst="actionButtonForwardNex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0" name="Rectangle 9"/>
          <p:cNvSpPr/>
          <p:nvPr/>
        </p:nvSpPr>
        <p:spPr>
          <a:xfrm>
            <a:off x="428596" y="2214554"/>
            <a:ext cx="8429684" cy="221457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11" name="Rectangle 10"/>
          <p:cNvSpPr/>
          <p:nvPr/>
        </p:nvSpPr>
        <p:spPr>
          <a:xfrm>
            <a:off x="428596" y="2643182"/>
            <a:ext cx="835824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en-TT" sz="3200" dirty="0" smtClean="0"/>
              <a:t>The part of the hacksaw labelled </a:t>
            </a:r>
            <a:r>
              <a:rPr lang="en-TT" sz="3200" b="1" dirty="0" smtClean="0">
                <a:solidFill>
                  <a:srgbClr val="FFFF00"/>
                </a:solidFill>
              </a:rPr>
              <a:t>Y</a:t>
            </a:r>
            <a:r>
              <a:rPr lang="en-TT" sz="3200" dirty="0" smtClean="0"/>
              <a:t> is the </a:t>
            </a:r>
            <a:r>
              <a:rPr lang="en-TT" sz="3200" b="1" u="sng" dirty="0" smtClean="0">
                <a:solidFill>
                  <a:srgbClr val="FFFF00"/>
                </a:solidFill>
              </a:rPr>
              <a:t>frame adjustment</a:t>
            </a:r>
            <a:r>
              <a:rPr lang="en-TT" sz="3200" dirty="0" smtClean="0"/>
              <a:t>.</a:t>
            </a:r>
            <a:endParaRPr lang="en-TT" sz="3200" u="sng" dirty="0">
              <a:solidFill>
                <a:srgbClr val="FFFF00"/>
              </a:solidFill>
            </a:endParaRPr>
          </a:p>
          <a:p>
            <a:endParaRPr lang="en-TT" dirty="0"/>
          </a:p>
        </p:txBody>
      </p:sp>
      <p:pic>
        <p:nvPicPr>
          <p:cNvPr id="9" name="Picture 8" descr="congrats_2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678" y="214290"/>
            <a:ext cx="2199582" cy="1509713"/>
          </a:xfrm>
          <a:prstGeom prst="rect">
            <a:avLst/>
          </a:prstGeo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3. </a:t>
            </a:r>
            <a:r>
              <a:rPr lang="en-TT" sz="3600" dirty="0" smtClean="0"/>
              <a:t>The part of the hacksaw labelled </a:t>
            </a:r>
            <a:r>
              <a:rPr lang="en-TT" sz="3600" b="1" dirty="0" smtClean="0">
                <a:solidFill>
                  <a:srgbClr val="FFFF00"/>
                </a:solidFill>
              </a:rPr>
              <a:t>Z</a:t>
            </a:r>
            <a:r>
              <a:rPr lang="en-TT" sz="3600" dirty="0" smtClean="0"/>
              <a:t> is the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r>
              <a:rPr lang="en-TT" sz="3200" dirty="0" smtClean="0"/>
              <a:t/>
            </a:r>
            <a:br>
              <a:rPr lang="en-TT" sz="3200" dirty="0" smtClean="0"/>
            </a:br>
            <a:endParaRPr lang="en-TT" sz="3200" dirty="0"/>
          </a:p>
        </p:txBody>
      </p:sp>
      <p:sp>
        <p:nvSpPr>
          <p:cNvPr id="13" name="Rectangle 12">
            <a:hlinkClick r:id="rId2" action="ppaction://hlinksldjump"/>
          </p:cNvPr>
          <p:cNvSpPr/>
          <p:nvPr/>
        </p:nvSpPr>
        <p:spPr>
          <a:xfrm>
            <a:off x="357158" y="3214686"/>
            <a:ext cx="8534182" cy="1071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A) 	 handle.</a:t>
            </a:r>
          </a:p>
        </p:txBody>
      </p:sp>
      <p:sp>
        <p:nvSpPr>
          <p:cNvPr id="8" name="Rectangle 7">
            <a:hlinkClick r:id="" action="ppaction://hlinkshowjump?jump=nextslide"/>
          </p:cNvPr>
          <p:cNvSpPr/>
          <p:nvPr/>
        </p:nvSpPr>
        <p:spPr>
          <a:xfrm>
            <a:off x="357158" y="4214818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en-TT" sz="3200" dirty="0" smtClean="0"/>
              <a:t>B)	</a:t>
            </a:r>
            <a:r>
              <a:rPr lang="en-TT" dirty="0" smtClean="0"/>
              <a:t> </a:t>
            </a:r>
            <a:r>
              <a:rPr lang="en-TT" sz="3200" dirty="0" smtClean="0"/>
              <a:t>stud.</a:t>
            </a:r>
            <a:endParaRPr lang="en-US" sz="3200" dirty="0"/>
          </a:p>
        </p:txBody>
      </p:sp>
      <p:sp>
        <p:nvSpPr>
          <p:cNvPr id="12" name="Rectangle 11">
            <a:hlinkClick r:id="" action="ppaction://hlinkshowjump?jump=nextslide"/>
          </p:cNvPr>
          <p:cNvSpPr/>
          <p:nvPr/>
        </p:nvSpPr>
        <p:spPr>
          <a:xfrm>
            <a:off x="357158" y="5072074"/>
            <a:ext cx="8784000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/>
              <a:t>C</a:t>
            </a:r>
            <a:r>
              <a:rPr lang="en-TT" sz="3200" dirty="0" smtClean="0"/>
              <a:t>) 	</a:t>
            </a:r>
            <a:r>
              <a:rPr lang="en-US" dirty="0" smtClean="0"/>
              <a:t> </a:t>
            </a:r>
            <a:r>
              <a:rPr lang="en-TT" sz="3200" dirty="0" smtClean="0"/>
              <a:t>blade.</a:t>
            </a:r>
          </a:p>
        </p:txBody>
      </p:sp>
      <p:sp>
        <p:nvSpPr>
          <p:cNvPr id="14" name="Rectangle 13">
            <a:hlinkClick r:id="" action="ppaction://hlinkshowjump?jump=nextslide"/>
          </p:cNvPr>
          <p:cNvSpPr/>
          <p:nvPr/>
        </p:nvSpPr>
        <p:spPr>
          <a:xfrm>
            <a:off x="357158" y="5958000"/>
            <a:ext cx="8786842" cy="9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TT" sz="3200" dirty="0" smtClean="0"/>
              <a:t>D) 	 frame adjustment.</a:t>
            </a:r>
            <a:endParaRPr lang="en-US" sz="3200" dirty="0" smtClean="0"/>
          </a:p>
        </p:txBody>
      </p:sp>
      <p:pic>
        <p:nvPicPr>
          <p:cNvPr id="7" name="il_fi" descr="http://t0.gstatic.com/images?q=tbn:ANd9GcRzLavngl4kyRQAi74jDsHXFE0L3R_SiDWZ481gyI_8ZnTMZrBoGnXqApqdXg"/>
          <p:cNvPicPr/>
          <p:nvPr/>
        </p:nvPicPr>
        <p:blipFill>
          <a:blip r:embed="rId3"/>
          <a:srcRect r="46979" b="55479"/>
          <a:stretch>
            <a:fillRect/>
          </a:stretch>
        </p:blipFill>
        <p:spPr bwMode="auto">
          <a:xfrm>
            <a:off x="428596" y="1214422"/>
            <a:ext cx="521497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7358082" y="1857364"/>
            <a:ext cx="785818" cy="71438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Z</a:t>
            </a:r>
            <a:endParaRPr lang="en-US" sz="3200" b="1" dirty="0">
              <a:solidFill>
                <a:schemeClr val="bg1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rot="10800000" flipV="1">
            <a:off x="5357818" y="2214554"/>
            <a:ext cx="2071702" cy="28575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12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hlinkClick r:id="" action="ppaction://hlinkshowjump?jump=previousslide" highlightClick="1"/>
          </p:cNvPr>
          <p:cNvSpPr/>
          <p:nvPr/>
        </p:nvSpPr>
        <p:spPr>
          <a:xfrm>
            <a:off x="1643042" y="2786058"/>
            <a:ext cx="5357818" cy="928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TT" sz="2800" dirty="0" smtClean="0">
                <a:hlinkClick r:id="" action="ppaction://hlinkshowjump?jump=previousslide"/>
              </a:rPr>
              <a:t>Please click below to try again</a:t>
            </a:r>
            <a:endParaRPr lang="en-TT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1728774" cy="914400"/>
          </a:xfrm>
        </p:spPr>
        <p:txBody>
          <a:bodyPr/>
          <a:lstStyle/>
          <a:p>
            <a:pPr algn="l"/>
            <a:r>
              <a:rPr lang="en-TT" dirty="0" smtClean="0">
                <a:hlinkClick r:id="" action="ppaction://hlinkshowjump?jump=previousslide"/>
              </a:rPr>
              <a:t>Sorry </a:t>
            </a:r>
            <a:r>
              <a:rPr lang="en-TT" dirty="0" smtClean="0"/>
              <a:t> </a:t>
            </a:r>
            <a:endParaRPr lang="en-T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0232" y="2143116"/>
            <a:ext cx="4714908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TT" dirty="0" smtClean="0">
                <a:hlinkClick r:id="" action="ppaction://hlinkshowjump?jump=previousslide"/>
              </a:rPr>
              <a:t>That answer was incorrect</a:t>
            </a:r>
            <a:endParaRPr lang="en-TT" dirty="0"/>
          </a:p>
        </p:txBody>
      </p:sp>
      <p:pic>
        <p:nvPicPr>
          <p:cNvPr id="1026" name="Picture 2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285728"/>
            <a:ext cx="1143001" cy="11430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Action Button: Forward or Next 11">
            <a:hlinkClick r:id="" action="ppaction://hlinkshowjump?jump=previousslide" highlightClick="1"/>
          </p:cNvPr>
          <p:cNvSpPr/>
          <p:nvPr/>
        </p:nvSpPr>
        <p:spPr>
          <a:xfrm>
            <a:off x="2428860" y="3786190"/>
            <a:ext cx="4071966" cy="2214578"/>
          </a:xfrm>
          <a:prstGeom prst="actionButtonForwardNex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T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TT" smtClean="0"/>
              <a:t>A Jaikeransingh</a:t>
            </a:r>
            <a:endParaRPr lang="en-TT"/>
          </a:p>
        </p:txBody>
      </p:sp>
    </p:spTree>
  </p:cSld>
  <p:clrMapOvr>
    <a:masterClrMapping/>
  </p:clrMapOvr>
  <p:transition spd="med" advClick="0">
    <p:checker dir="vert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1814</TotalTime>
  <Words>1256</Words>
  <Application>Microsoft Office PowerPoint</Application>
  <PresentationFormat>On-screen Show (4:3)</PresentationFormat>
  <Paragraphs>306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Calibri</vt:lpstr>
      <vt:lpstr>Consolas</vt:lpstr>
      <vt:lpstr>Corbel</vt:lpstr>
      <vt:lpstr>Wingdings</vt:lpstr>
      <vt:lpstr>Wingdings 2</vt:lpstr>
      <vt:lpstr>Wingdings 3</vt:lpstr>
      <vt:lpstr>Metro</vt:lpstr>
      <vt:lpstr>Hacksaw MCQ</vt:lpstr>
      <vt:lpstr>1. The part of the hacksaw labelled X is the    </vt:lpstr>
      <vt:lpstr>Sorry  </vt:lpstr>
      <vt:lpstr>Congratulations</vt:lpstr>
      <vt:lpstr>2. The part of the hacksaw labelled Y is the    </vt:lpstr>
      <vt:lpstr>Sorry  </vt:lpstr>
      <vt:lpstr>PowerPoint Presentation</vt:lpstr>
      <vt:lpstr>3. The part of the hacksaw labelled Z is the    </vt:lpstr>
      <vt:lpstr>Sorry  </vt:lpstr>
      <vt:lpstr>PowerPoint Presentation</vt:lpstr>
      <vt:lpstr>4. The blade should always be set on the hacksaw to cut on the    </vt:lpstr>
      <vt:lpstr>Sorry  </vt:lpstr>
      <vt:lpstr>Congratulations</vt:lpstr>
      <vt:lpstr>5. At least how many teeth per 25mm of a hacksaw blade should be in contact with the work at all times?      </vt:lpstr>
      <vt:lpstr>Sorry  </vt:lpstr>
      <vt:lpstr>PowerPoint Presentation</vt:lpstr>
      <vt:lpstr>6. The purpose of having three (3) teeth in contact with the work at all times is to avoid        </vt:lpstr>
      <vt:lpstr>Sorry  </vt:lpstr>
      <vt:lpstr>Congratulations</vt:lpstr>
      <vt:lpstr>7. Most hacksaw blades are made from   </vt:lpstr>
      <vt:lpstr>Sorry  </vt:lpstr>
      <vt:lpstr>Congratulations</vt:lpstr>
      <vt:lpstr>8. The pitch of the hacksaw blade is the number of teeth every   </vt:lpstr>
      <vt:lpstr>Sorry  </vt:lpstr>
      <vt:lpstr>Congratulations</vt:lpstr>
      <vt:lpstr>9. What should the pitch of the hacksaw blade when it is used to cut a piece of 43.75mm thick aluminium?    </vt:lpstr>
      <vt:lpstr>Sorry  </vt:lpstr>
      <vt:lpstr>Congratulations</vt:lpstr>
      <vt:lpstr>10. What should the pitch of the hacksaw blade when it is used to cut a piece of thin pipe?     </vt:lpstr>
      <vt:lpstr>Sorry  </vt:lpstr>
      <vt:lpstr>Congratulations</vt:lpstr>
      <vt:lpstr>11. The diagram below shows a hacksaw blade’s     </vt:lpstr>
      <vt:lpstr>Sorry  </vt:lpstr>
      <vt:lpstr>Congratulations</vt:lpstr>
      <vt:lpstr>12. The diagram below shows a hacksaw blade’s     </vt:lpstr>
      <vt:lpstr>Sorry  </vt:lpstr>
      <vt:lpstr>Congratulations</vt:lpstr>
      <vt:lpstr>13. A file is used to notch a workpiece so that the hacksaw can     </vt:lpstr>
      <vt:lpstr>Sorry  </vt:lpstr>
      <vt:lpstr>Congratulations</vt:lpstr>
      <vt:lpstr>14. The diagram below shows a method called    </vt:lpstr>
      <vt:lpstr>Sorry  </vt:lpstr>
      <vt:lpstr>PowerPoint Presentation</vt:lpstr>
      <vt:lpstr>15. The diagram below shows a setting called    </vt:lpstr>
      <vt:lpstr>Sorry  </vt:lpstr>
      <vt:lpstr>PowerPoint Presentation</vt:lpstr>
      <vt:lpstr>16. The diagram below shows a setting called    </vt:lpstr>
      <vt:lpstr>Sorry  </vt:lpstr>
      <vt:lpstr>PowerPoint Presentation</vt:lpstr>
      <vt:lpstr>17. The hacksaw blade is tighten using the      </vt:lpstr>
      <vt:lpstr>Sorry  </vt:lpstr>
      <vt:lpstr>Congratulations</vt:lpstr>
      <vt:lpstr>18. Too much blade tension can cause     </vt:lpstr>
      <vt:lpstr>Sorry  </vt:lpstr>
      <vt:lpstr>Congratulations</vt:lpstr>
      <vt:lpstr>19. The wrong blade pitch used can result in      </vt:lpstr>
      <vt:lpstr>Sorry  </vt:lpstr>
      <vt:lpstr>Congratulations</vt:lpstr>
      <vt:lpstr>20. Work that is too slack in the vice can cause       </vt:lpstr>
      <vt:lpstr>Sorry  </vt:lpstr>
      <vt:lpstr>Congratulations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Moe User</cp:lastModifiedBy>
  <cp:revision>212</cp:revision>
  <dcterms:created xsi:type="dcterms:W3CDTF">2011-03-19T10:01:55Z</dcterms:created>
  <dcterms:modified xsi:type="dcterms:W3CDTF">2020-04-29T18:27:18Z</dcterms:modified>
</cp:coreProperties>
</file>