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379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60309-E147-4BBB-A774-3257A8AF7913}" type="datetimeFigureOut">
              <a:rPr lang="en-US" smtClean="0"/>
              <a:pPr/>
              <a:t>4/29/2020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E9B91-BD93-4C49-BE46-EDA21521D51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4932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8783-C2A5-40D8-8029-9B962C6C49F6}" type="datetime1">
              <a:rPr lang="en-US" smtClean="0"/>
              <a:t>4/29/2020</a:t>
            </a:fld>
            <a:endParaRPr lang="en-T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11DA-E0BF-4EA9-A383-088BE95444DE}" type="datetime1">
              <a:rPr lang="en-US" smtClean="0"/>
              <a:t>4/29/2020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A4CA-7C11-4F19-827B-C1EC1A444743}" type="datetime1">
              <a:rPr lang="en-US" smtClean="0"/>
              <a:t>4/29/2020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46FE-8BA1-492E-B7D6-2A6AB8073F64}" type="datetime1">
              <a:rPr lang="en-US" smtClean="0"/>
              <a:t>4/29/2020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36C7-2984-40AD-9624-C490017EE5E9}" type="datetime1">
              <a:rPr lang="en-US" smtClean="0"/>
              <a:t>4/29/2020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7107-ED19-4201-92A2-E16F3D1226D6}" type="datetime1">
              <a:rPr lang="en-US" smtClean="0"/>
              <a:t>4/29/2020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EBA-3C30-4AC9-A0C5-8F2BDBE97A23}" type="datetime1">
              <a:rPr lang="en-US" smtClean="0"/>
              <a:t>4/29/2020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AB6C-83D7-4DC9-9361-97A2C2A97CF9}" type="datetime1">
              <a:rPr lang="en-US" smtClean="0"/>
              <a:t>4/29/2020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EDD-85F6-456C-B906-31F7AB25064E}" type="datetime1">
              <a:rPr lang="en-US" smtClean="0"/>
              <a:t>4/29/2020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39A8-38C3-49F1-BEAB-4712F6649C6C}" type="datetime1">
              <a:rPr lang="en-US" smtClean="0"/>
              <a:t>4/29/2020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E447AF8-2C4F-4C85-A8BD-6411EA356E76}" type="datetime1">
              <a:rPr lang="en-US" smtClean="0"/>
              <a:t>4/29/2020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C009E4-BA3E-4C09-B5DE-4FF31F68CEDC}" type="datetime1">
              <a:rPr lang="en-US" smtClean="0"/>
              <a:t>4/29/2020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TT" smtClean="0"/>
              <a:t>A Jaikeransingh</a:t>
            </a:r>
            <a:endParaRPr lang="en-T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758E126-D1D6-4C5E-B9C6-67E22966622C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975104"/>
          </a:xfrm>
        </p:spPr>
        <p:txBody>
          <a:bodyPr/>
          <a:lstStyle/>
          <a:p>
            <a:r>
              <a:rPr lang="en-US" dirty="0" smtClean="0"/>
              <a:t>Hacksaw MCQ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7772400" cy="1508760"/>
          </a:xfrm>
        </p:spPr>
        <p:txBody>
          <a:bodyPr/>
          <a:lstStyle/>
          <a:p>
            <a:r>
              <a:rPr lang="en-US" dirty="0" smtClean="0"/>
              <a:t>Please note the following  multiple choice questions are provided to assist you in the preparation of the </a:t>
            </a:r>
            <a:r>
              <a:rPr lang="en-US" b="1" u="sng" dirty="0" smtClean="0"/>
              <a:t>Paper 2 exam </a:t>
            </a:r>
            <a:r>
              <a:rPr lang="en-US" dirty="0" smtClean="0"/>
              <a:t>(written) NOT the paper 1 exam which is fully multiple choice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z="2400" dirty="0" smtClean="0"/>
              <a:t>A </a:t>
            </a:r>
            <a:r>
              <a:rPr lang="en-TT" sz="2400" dirty="0" err="1" smtClean="0"/>
              <a:t>Jaikeransingh</a:t>
            </a:r>
            <a:endParaRPr lang="en-T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Instructions:  Click on your choice of answers and follow the instructions on the new slide  shown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428736"/>
            <a:ext cx="4000528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part of the hacksaw labelled </a:t>
            </a:r>
            <a:r>
              <a:rPr lang="en-TT" sz="3200" b="1" dirty="0" smtClean="0">
                <a:solidFill>
                  <a:srgbClr val="FFFF00"/>
                </a:solidFill>
              </a:rPr>
              <a:t>Z</a:t>
            </a:r>
            <a:r>
              <a:rPr lang="en-TT" sz="3200" dirty="0" smtClean="0"/>
              <a:t> is the </a:t>
            </a:r>
            <a:r>
              <a:rPr lang="en-TT" sz="3200" b="1" u="sng" dirty="0" smtClean="0">
                <a:solidFill>
                  <a:srgbClr val="FFFF00"/>
                </a:solidFill>
              </a:rPr>
              <a:t>handle</a:t>
            </a:r>
            <a:r>
              <a:rPr lang="en-TT" sz="3200" dirty="0" smtClean="0"/>
              <a:t>.</a:t>
            </a:r>
            <a:endParaRPr lang="en-TT" sz="3200" u="sng" dirty="0">
              <a:solidFill>
                <a:srgbClr val="FFFF00"/>
              </a:solidFill>
            </a:endParaRPr>
          </a:p>
          <a:p>
            <a:endParaRPr lang="en-TT" dirty="0"/>
          </a:p>
        </p:txBody>
      </p:sp>
      <p:pic>
        <p:nvPicPr>
          <p:cNvPr id="9" name="Picture 8" descr="congrats_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-214338"/>
            <a:ext cx="3905250" cy="230505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4. </a:t>
            </a:r>
            <a:r>
              <a:rPr lang="en-TT" sz="3600" dirty="0" smtClean="0"/>
              <a:t>The blade should always be set on the hacksaw to cut on the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forward stroke.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backward stroke.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</a:t>
            </a:r>
            <a:r>
              <a:rPr lang="en-US" dirty="0" smtClean="0"/>
              <a:t> </a:t>
            </a:r>
            <a:r>
              <a:rPr lang="en-TT" sz="3200" dirty="0" smtClean="0"/>
              <a:t>left hand stroke .</a:t>
            </a: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 right hand stroke.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blade should always be set on the hacksaw to cut on the </a:t>
            </a:r>
            <a:r>
              <a:rPr lang="en-TT" sz="3200" b="1" u="sng" dirty="0" smtClean="0">
                <a:solidFill>
                  <a:srgbClr val="FFFF00"/>
                </a:solidFill>
              </a:rPr>
              <a:t>forward stroke.</a:t>
            </a:r>
            <a:endParaRPr lang="en-US" sz="3200" b="1" u="sng" dirty="0" smtClean="0">
              <a:solidFill>
                <a:srgbClr val="FFFF00"/>
              </a:solidFill>
            </a:endParaRPr>
          </a:p>
          <a:p>
            <a:pPr marL="0" lvl="1"/>
            <a:endParaRPr lang="en-T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5. </a:t>
            </a:r>
            <a:r>
              <a:rPr lang="en-TT" sz="3600" dirty="0" smtClean="0"/>
              <a:t>At least how many teeth per 25mm of a hacksaw blade should be in contact with the work at all times?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Two.</a:t>
            </a:r>
            <a:endParaRPr lang="en-US" sz="3200" dirty="0" smtClean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Three.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</a:t>
            </a:r>
            <a:r>
              <a:rPr lang="en-US" dirty="0" smtClean="0"/>
              <a:t> </a:t>
            </a:r>
            <a:r>
              <a:rPr lang="en-TT" sz="3200" dirty="0" smtClean="0"/>
              <a:t>Four.</a:t>
            </a: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 Five.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630" y="1142984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At least how many teeth per 25mm of a hacksaw blade should be in contact with the work at all times?</a:t>
            </a:r>
            <a:endParaRPr lang="en-TT" dirty="0"/>
          </a:p>
        </p:txBody>
      </p:sp>
      <p:sp>
        <p:nvSpPr>
          <p:cNvPr id="9" name="Rectangle 8"/>
          <p:cNvSpPr/>
          <p:nvPr/>
        </p:nvSpPr>
        <p:spPr>
          <a:xfrm>
            <a:off x="3786182" y="3857628"/>
            <a:ext cx="1571636" cy="5715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Three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pic>
        <p:nvPicPr>
          <p:cNvPr id="15" name="Picture 14" descr="Congratulations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-214338"/>
            <a:ext cx="2571768" cy="253759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5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6. </a:t>
            </a:r>
            <a:r>
              <a:rPr lang="en-TT" sz="3600" dirty="0" smtClean="0"/>
              <a:t>The purpose of having three (3) teeth in contact with the work at all times is to avoid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stripping of the teeth.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dulling of the teeth.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bending of the teeth.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overheating of the teeth.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purpose of having three (3) teeth in contact with the work at all times is to avoid </a:t>
            </a:r>
            <a:r>
              <a:rPr lang="en-TT" sz="3200" b="1" u="sng" dirty="0" smtClean="0">
                <a:solidFill>
                  <a:srgbClr val="FFFF00"/>
                </a:solidFill>
              </a:rPr>
              <a:t>stripping of the teeth.</a:t>
            </a:r>
            <a:endParaRPr lang="en-US" sz="3200" b="1" u="sng" dirty="0" smtClean="0">
              <a:solidFill>
                <a:srgbClr val="FFFF00"/>
              </a:solidFill>
            </a:endParaRPr>
          </a:p>
          <a:p>
            <a:pPr marL="0" lvl="1"/>
            <a:endParaRPr lang="en-T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1. </a:t>
            </a:r>
            <a:r>
              <a:rPr lang="en-TT" sz="3600" dirty="0" smtClean="0"/>
              <a:t>The part of the hacksaw labelled X is the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</a:t>
            </a:r>
            <a:r>
              <a:rPr lang="en-US" dirty="0" smtClean="0"/>
              <a:t> </a:t>
            </a:r>
            <a:r>
              <a:rPr lang="en-TT" sz="3200" dirty="0" smtClean="0"/>
              <a:t>frame.</a:t>
            </a:r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</a:t>
            </a:r>
            <a:r>
              <a:rPr lang="en-US" dirty="0" smtClean="0"/>
              <a:t> </a:t>
            </a:r>
            <a:r>
              <a:rPr lang="en-TT" sz="3200" dirty="0" smtClean="0"/>
              <a:t>blade.</a:t>
            </a:r>
            <a:endParaRPr lang="en-US" sz="3200" dirty="0" smtClean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</a:t>
            </a:r>
            <a:r>
              <a:rPr lang="en-US" dirty="0" smtClean="0"/>
              <a:t> </a:t>
            </a:r>
            <a:r>
              <a:rPr lang="en-TT" sz="3200" dirty="0" smtClean="0"/>
              <a:t>tension nut.</a:t>
            </a: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</a:t>
            </a:r>
            <a:r>
              <a:rPr lang="en-US" sz="3200" dirty="0" smtClean="0"/>
              <a:t> </a:t>
            </a:r>
            <a:r>
              <a:rPr lang="en-TT" sz="3200" dirty="0" smtClean="0"/>
              <a:t>stud.</a:t>
            </a:r>
            <a:endParaRPr lang="en-US" sz="3200" dirty="0" smtClean="0"/>
          </a:p>
        </p:txBody>
      </p:sp>
      <p:pic>
        <p:nvPicPr>
          <p:cNvPr id="7" name="il_fi" descr="http://t0.gstatic.com/images?q=tbn:ANd9GcRzLavngl4kyRQAi74jDsHXFE0L3R_SiDWZ481gyI_8ZnTMZrBoGnXqApqdXg"/>
          <p:cNvPicPr/>
          <p:nvPr/>
        </p:nvPicPr>
        <p:blipFill>
          <a:blip r:embed="rId3"/>
          <a:srcRect r="46979" b="55479"/>
          <a:stretch>
            <a:fillRect/>
          </a:stretch>
        </p:blipFill>
        <p:spPr bwMode="auto">
          <a:xfrm>
            <a:off x="2071670" y="1071546"/>
            <a:ext cx="52149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28662" y="1500174"/>
            <a:ext cx="785818" cy="71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4480" y="2214554"/>
            <a:ext cx="500066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8586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7. </a:t>
            </a:r>
            <a:r>
              <a:rPr lang="en-TT" sz="3600" dirty="0" smtClean="0"/>
              <a:t>Most hacksaw blades are made from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low tungsten steel.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carbon steel.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ceramic alloy steel.</a:t>
            </a:r>
            <a:endParaRPr lang="en-US" sz="3200" dirty="0" smtClean="0"/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high speed steel.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Most hacksaw blades are made from </a:t>
            </a:r>
            <a:r>
              <a:rPr lang="en-TT" sz="3200" b="1" u="sng" dirty="0" smtClean="0">
                <a:solidFill>
                  <a:srgbClr val="FFFF00"/>
                </a:solidFill>
              </a:rPr>
              <a:t>high speed steel.</a:t>
            </a:r>
            <a:endParaRPr lang="en-US" sz="3200" b="1" u="sng" dirty="0" smtClean="0">
              <a:solidFill>
                <a:srgbClr val="FFFF00"/>
              </a:solidFill>
            </a:endParaRPr>
          </a:p>
          <a:p>
            <a:pPr marL="0" lvl="1"/>
            <a:endParaRPr lang="en-US" sz="3200" b="1" u="sng" dirty="0" smtClean="0">
              <a:solidFill>
                <a:srgbClr val="FFFF00"/>
              </a:solidFill>
            </a:endParaRPr>
          </a:p>
          <a:p>
            <a:pPr marL="0" lvl="1"/>
            <a:endParaRPr lang="en-T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8. </a:t>
            </a:r>
            <a:r>
              <a:rPr lang="en-TT" sz="3600" dirty="0" smtClean="0"/>
              <a:t>The pitch of the hacksaw blade is the number of teeth every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15 mm.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20 mm.</a:t>
            </a:r>
            <a:endParaRPr lang="en-US" sz="3200" dirty="0" smtClean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25 mm.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30 mm.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pitch of the hacksaw blade is the number of teeth every </a:t>
            </a:r>
            <a:r>
              <a:rPr lang="en-TT" sz="3200" b="1" u="sng" dirty="0" smtClean="0">
                <a:solidFill>
                  <a:srgbClr val="FFFF00"/>
                </a:solidFill>
              </a:rPr>
              <a:t>25 mm.</a:t>
            </a:r>
            <a:endParaRPr lang="en-US" sz="3200" b="1" u="sng" dirty="0" smtClean="0">
              <a:solidFill>
                <a:srgbClr val="FFFF00"/>
              </a:solidFill>
            </a:endParaRPr>
          </a:p>
          <a:p>
            <a:pPr marL="0" lvl="1"/>
            <a:endParaRPr lang="en-T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85926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9. </a:t>
            </a:r>
            <a:r>
              <a:rPr lang="en-TT" sz="3600" dirty="0" smtClean="0"/>
              <a:t>What should the pitch of the hacksaw blade when it is used to cut a piece of 43.75mm thick aluminium?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14 mm.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18 mm.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24 mm.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32 mm.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What should the pitch of the hacksaw blade when it is used to cut a piece of 43.75mm thick aluminium?</a:t>
            </a:r>
            <a:endParaRPr lang="en-TT" dirty="0"/>
          </a:p>
        </p:txBody>
      </p:sp>
      <p:sp>
        <p:nvSpPr>
          <p:cNvPr id="9" name="Rectangle 8"/>
          <p:cNvSpPr/>
          <p:nvPr/>
        </p:nvSpPr>
        <p:spPr>
          <a:xfrm>
            <a:off x="3786182" y="3857628"/>
            <a:ext cx="1571636" cy="5715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14 mm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85926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10. </a:t>
            </a:r>
            <a:r>
              <a:rPr lang="en-TT" sz="3600" dirty="0" smtClean="0"/>
              <a:t>What should the pitch of the hacksaw blade when it is used to cut a piece of thin pipe?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14 mm.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18 mm.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24 mm.</a:t>
            </a:r>
            <a:endParaRPr lang="en-US" sz="3200" dirty="0" smtClean="0"/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32 mm.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What should the pitch of the hacksaw blade when it is used to cut a piece of thin pipe?</a:t>
            </a:r>
            <a:endParaRPr lang="en-TT" dirty="0"/>
          </a:p>
        </p:txBody>
      </p:sp>
      <p:sp>
        <p:nvSpPr>
          <p:cNvPr id="9" name="Rectangle 8"/>
          <p:cNvSpPr/>
          <p:nvPr/>
        </p:nvSpPr>
        <p:spPr>
          <a:xfrm>
            <a:off x="3786182" y="3857628"/>
            <a:ext cx="1571636" cy="5715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32 mm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pic>
        <p:nvPicPr>
          <p:cNvPr id="12" name="Picture 11" descr="1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85728"/>
            <a:ext cx="1447800" cy="164782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11. </a:t>
            </a:r>
            <a:r>
              <a:rPr lang="en-TT" sz="3600" dirty="0" smtClean="0"/>
              <a:t>The diagram below shows a hacksaw blade’s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</a:t>
            </a:r>
            <a:r>
              <a:rPr lang="en-US" dirty="0" smtClean="0"/>
              <a:t> </a:t>
            </a:r>
            <a:r>
              <a:rPr lang="en-TT" sz="3200" dirty="0" smtClean="0"/>
              <a:t>pitch.</a:t>
            </a:r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</a:t>
            </a:r>
            <a:r>
              <a:rPr lang="en-US" dirty="0" smtClean="0"/>
              <a:t> </a:t>
            </a:r>
            <a:r>
              <a:rPr lang="en-TT" sz="3200" dirty="0" smtClean="0"/>
              <a:t>kerf.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</a:t>
            </a:r>
            <a:r>
              <a:rPr lang="en-US" dirty="0" smtClean="0"/>
              <a:t> </a:t>
            </a:r>
            <a:r>
              <a:rPr lang="en-TT" sz="3200" dirty="0" smtClean="0"/>
              <a:t>length.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</a:t>
            </a:r>
            <a:r>
              <a:rPr lang="en-US" sz="3200" dirty="0" smtClean="0"/>
              <a:t> </a:t>
            </a:r>
            <a:r>
              <a:rPr lang="en-TT" sz="3200" dirty="0" smtClean="0"/>
              <a:t>set.</a:t>
            </a:r>
            <a:endParaRPr lang="en-US" sz="3200" dirty="0" smtClean="0"/>
          </a:p>
        </p:txBody>
      </p:sp>
      <p:pic>
        <p:nvPicPr>
          <p:cNvPr id="10" name="Picture 9"/>
          <p:cNvPicPr/>
          <p:nvPr/>
        </p:nvPicPr>
        <p:blipFill>
          <a:blip r:embed="rId3"/>
          <a:srcRect l="3171" t="58720" r="18857" b="19864"/>
          <a:stretch>
            <a:fillRect/>
          </a:stretch>
        </p:blipFill>
        <p:spPr bwMode="auto">
          <a:xfrm>
            <a:off x="2500298" y="1357298"/>
            <a:ext cx="4798792" cy="14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5715040" cy="914400"/>
          </a:xfrm>
        </p:spPr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1285860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diagram below shows a hacksaw blade’s </a:t>
            </a:r>
            <a:r>
              <a:rPr lang="en-TT" sz="3200" b="1" u="sng" dirty="0" smtClean="0">
                <a:solidFill>
                  <a:srgbClr val="FFFF00"/>
                </a:solidFill>
              </a:rPr>
              <a:t>set</a:t>
            </a:r>
            <a:r>
              <a:rPr lang="en-TT" sz="3200" dirty="0" smtClean="0"/>
              <a:t>.  </a:t>
            </a:r>
            <a:endParaRPr lang="en-TT" dirty="0"/>
          </a:p>
        </p:txBody>
      </p:sp>
      <p:pic>
        <p:nvPicPr>
          <p:cNvPr id="9" name="Picture 8" descr="fireworksanimation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2667008" cy="200025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rcRect l="3171" t="66540" r="18857" b="19864"/>
          <a:stretch>
            <a:fillRect/>
          </a:stretch>
        </p:blipFill>
        <p:spPr bwMode="auto">
          <a:xfrm>
            <a:off x="3143240" y="3571876"/>
            <a:ext cx="3084280" cy="49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12. </a:t>
            </a:r>
            <a:r>
              <a:rPr lang="en-TT" sz="3600" dirty="0" smtClean="0"/>
              <a:t>The diagram below shows a hacksaw blade’s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</a:t>
            </a:r>
            <a:r>
              <a:rPr lang="en-US" dirty="0" smtClean="0"/>
              <a:t> </a:t>
            </a:r>
            <a:r>
              <a:rPr lang="en-TT" sz="3200" dirty="0" smtClean="0"/>
              <a:t>pitch.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</a:t>
            </a:r>
            <a:r>
              <a:rPr lang="en-US" dirty="0" smtClean="0"/>
              <a:t> </a:t>
            </a:r>
            <a:r>
              <a:rPr lang="en-TT" sz="3200" dirty="0" smtClean="0"/>
              <a:t>kerf.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</a:t>
            </a:r>
            <a:r>
              <a:rPr lang="en-US" dirty="0" smtClean="0"/>
              <a:t> </a:t>
            </a:r>
            <a:r>
              <a:rPr lang="en-TT" sz="3200" dirty="0" smtClean="0"/>
              <a:t>length.</a:t>
            </a: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</a:t>
            </a:r>
            <a:r>
              <a:rPr lang="en-US" sz="3200" dirty="0" smtClean="0"/>
              <a:t> </a:t>
            </a:r>
            <a:r>
              <a:rPr lang="en-TT" sz="3200" dirty="0" smtClean="0"/>
              <a:t>set.</a:t>
            </a:r>
            <a:endParaRPr lang="en-US" sz="3200" dirty="0" smtClean="0"/>
          </a:p>
        </p:txBody>
      </p:sp>
      <p:pic>
        <p:nvPicPr>
          <p:cNvPr id="9" name="Picture 8"/>
          <p:cNvPicPr/>
          <p:nvPr/>
        </p:nvPicPr>
        <p:blipFill>
          <a:blip r:embed="rId3"/>
          <a:srcRect l="3990" t="9366" r="31796" b="17413"/>
          <a:stretch>
            <a:fillRect/>
          </a:stretch>
        </p:blipFill>
        <p:spPr bwMode="auto">
          <a:xfrm>
            <a:off x="3071802" y="785794"/>
            <a:ext cx="3125389" cy="265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5715040" cy="914400"/>
          </a:xfrm>
        </p:spPr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1285860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500034" y="185736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571472" y="185736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diagram below shows a hacksaw blade’s </a:t>
            </a:r>
            <a:r>
              <a:rPr lang="en-TT" sz="3200" b="1" u="sng" dirty="0" smtClean="0">
                <a:solidFill>
                  <a:srgbClr val="FFFF00"/>
                </a:solidFill>
              </a:rPr>
              <a:t>kerf</a:t>
            </a:r>
            <a:r>
              <a:rPr lang="en-TT" sz="3200" dirty="0" smtClean="0"/>
              <a:t>.  </a:t>
            </a:r>
            <a:endParaRPr lang="en-TT" dirty="0"/>
          </a:p>
        </p:txBody>
      </p:sp>
      <p:pic>
        <p:nvPicPr>
          <p:cNvPr id="9" name="Picture 8" descr="fireworksanimation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2667008" cy="200025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rcRect l="3990" t="9366" r="31796" b="17413"/>
          <a:stretch>
            <a:fillRect/>
          </a:stretch>
        </p:blipFill>
        <p:spPr bwMode="auto">
          <a:xfrm>
            <a:off x="3286116" y="2500306"/>
            <a:ext cx="192882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13. </a:t>
            </a:r>
            <a:r>
              <a:rPr lang="en-TT" sz="3600" dirty="0" smtClean="0"/>
              <a:t>A file is used to notch a workpiece so that the hacksaw can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cut the work very quickly.</a:t>
            </a:r>
            <a:endParaRPr lang="en-US" sz="3200" dirty="0" smtClean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locate the starting point.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cut the work in a straight line.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allow the blade to last longer.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5715040" cy="914400"/>
          </a:xfrm>
        </p:spPr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1285860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part of the hacksaw labelled X is the </a:t>
            </a:r>
            <a:r>
              <a:rPr lang="en-TT" sz="3200" b="1" u="sng" dirty="0" smtClean="0">
                <a:solidFill>
                  <a:srgbClr val="FFFF00"/>
                </a:solidFill>
              </a:rPr>
              <a:t>tension nut</a:t>
            </a:r>
            <a:r>
              <a:rPr lang="en-TT" sz="3200" dirty="0" smtClean="0"/>
              <a:t>.</a:t>
            </a:r>
            <a:endParaRPr lang="en-TT" sz="3200" u="sng" dirty="0">
              <a:solidFill>
                <a:srgbClr val="FFFF00"/>
              </a:solidFill>
            </a:endParaRPr>
          </a:p>
          <a:p>
            <a:endParaRPr lang="en-TT" dirty="0"/>
          </a:p>
        </p:txBody>
      </p:sp>
      <p:pic>
        <p:nvPicPr>
          <p:cNvPr id="9" name="Picture 8" descr="fireworksanimation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2667008" cy="200025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A file is used to notch a workpiece so that the hacksaw can </a:t>
            </a:r>
            <a:r>
              <a:rPr lang="en-TT" sz="2800" b="1" u="sng" dirty="0" smtClean="0">
                <a:solidFill>
                  <a:srgbClr val="FFFF00"/>
                </a:solidFill>
              </a:rPr>
              <a:t>locate the starting point.</a:t>
            </a:r>
            <a:endParaRPr lang="en-US" sz="2800" b="1" u="sng" dirty="0" smtClean="0">
              <a:solidFill>
                <a:srgbClr val="FFFF00"/>
              </a:solidFill>
            </a:endParaRPr>
          </a:p>
          <a:p>
            <a:pPr marL="0" lvl="1"/>
            <a:r>
              <a:rPr lang="en-US" sz="2800" dirty="0" smtClean="0"/>
              <a:t/>
            </a:r>
            <a:br>
              <a:rPr lang="en-US" sz="2800" dirty="0" smtClean="0"/>
            </a:br>
            <a:endParaRPr lang="en-TT" dirty="0"/>
          </a:p>
        </p:txBody>
      </p:sp>
      <p:pic>
        <p:nvPicPr>
          <p:cNvPr id="12" name="Picture 11" descr="1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85728"/>
            <a:ext cx="1447800" cy="164782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14. </a:t>
            </a:r>
            <a:r>
              <a:rPr lang="en-TT" sz="3600" dirty="0" smtClean="0"/>
              <a:t>The diagram below shows a method called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notching.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deburring.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tensioning.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 thumb support.</a:t>
            </a:r>
            <a:endParaRPr lang="en-US" sz="3200" dirty="0" smtClean="0"/>
          </a:p>
        </p:txBody>
      </p:sp>
      <p:pic>
        <p:nvPicPr>
          <p:cNvPr id="10" name="Picture 9"/>
          <p:cNvPicPr/>
          <p:nvPr/>
        </p:nvPicPr>
        <p:blipFill>
          <a:blip r:embed="rId3"/>
          <a:srcRect l="56458" t="11646" r="3183"/>
          <a:stretch>
            <a:fillRect/>
          </a:stretch>
        </p:blipFill>
        <p:spPr bwMode="auto">
          <a:xfrm>
            <a:off x="3428992" y="571480"/>
            <a:ext cx="2499788" cy="295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428736"/>
            <a:ext cx="4000528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diagram below shows a method called </a:t>
            </a:r>
            <a:r>
              <a:rPr lang="en-TT" sz="3200" b="1" u="sng" dirty="0" smtClean="0">
                <a:solidFill>
                  <a:srgbClr val="FFFF00"/>
                </a:solidFill>
              </a:rPr>
              <a:t>thumb support.</a:t>
            </a:r>
            <a:endParaRPr lang="en-TT" sz="3200" b="1" u="sng" dirty="0">
              <a:solidFill>
                <a:srgbClr val="FFFF00"/>
              </a:solidFill>
            </a:endParaRPr>
          </a:p>
          <a:p>
            <a:endParaRPr lang="en-TT" dirty="0"/>
          </a:p>
        </p:txBody>
      </p:sp>
      <p:pic>
        <p:nvPicPr>
          <p:cNvPr id="9" name="Picture 8" descr="congrats_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-214338"/>
            <a:ext cx="3905250" cy="230505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15. </a:t>
            </a:r>
            <a:r>
              <a:rPr lang="en-TT" sz="3600" dirty="0" smtClean="0"/>
              <a:t>The diagram below shows a setting called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finger guide.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short cut.</a:t>
            </a:r>
            <a:endParaRPr lang="en-US" sz="3200" dirty="0" smtClean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long cut.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front hand guide.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b="26235"/>
          <a:stretch>
            <a:fillRect/>
          </a:stretch>
        </p:blipFill>
        <p:spPr bwMode="auto">
          <a:xfrm>
            <a:off x="2786050" y="642918"/>
            <a:ext cx="3652489" cy="29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428736"/>
            <a:ext cx="4000528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diagram below shows a setting called </a:t>
            </a:r>
            <a:r>
              <a:rPr lang="en-TT" sz="3200" b="1" u="sng" dirty="0" smtClean="0">
                <a:solidFill>
                  <a:srgbClr val="FFFF00"/>
                </a:solidFill>
              </a:rPr>
              <a:t>long cut.</a:t>
            </a:r>
            <a:endParaRPr lang="en-TT" sz="3200" b="1" u="sng" dirty="0">
              <a:solidFill>
                <a:srgbClr val="FFFF00"/>
              </a:solidFill>
            </a:endParaRPr>
          </a:p>
          <a:p>
            <a:endParaRPr lang="en-TT" dirty="0"/>
          </a:p>
        </p:txBody>
      </p:sp>
      <p:pic>
        <p:nvPicPr>
          <p:cNvPr id="9" name="Picture 8" descr="congrats_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-214338"/>
            <a:ext cx="3905250" cy="230505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16. </a:t>
            </a:r>
            <a:r>
              <a:rPr lang="en-TT" sz="3600" dirty="0" smtClean="0"/>
              <a:t>The diagram below shows a setting called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finger guide.</a:t>
            </a:r>
            <a:endParaRPr lang="en-US" sz="3200" dirty="0" smtClean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short cut.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long cut.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front hand guide.</a:t>
            </a:r>
            <a:endParaRPr lang="en-US" sz="32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 b="18324"/>
          <a:stretch>
            <a:fillRect/>
          </a:stretch>
        </p:blipFill>
        <p:spPr bwMode="auto">
          <a:xfrm>
            <a:off x="2714612" y="714356"/>
            <a:ext cx="3681066" cy="27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428736"/>
            <a:ext cx="4000528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diagram below shows a setting called </a:t>
            </a:r>
            <a:r>
              <a:rPr lang="en-TT" sz="3200" b="1" u="sng" dirty="0" smtClean="0">
                <a:solidFill>
                  <a:srgbClr val="FFFF00"/>
                </a:solidFill>
              </a:rPr>
              <a:t>short cut.</a:t>
            </a:r>
            <a:endParaRPr lang="en-TT" sz="3200" b="1" u="sng" dirty="0">
              <a:solidFill>
                <a:srgbClr val="FFFF00"/>
              </a:solidFill>
            </a:endParaRPr>
          </a:p>
          <a:p>
            <a:endParaRPr lang="en-TT" dirty="0"/>
          </a:p>
        </p:txBody>
      </p:sp>
      <p:pic>
        <p:nvPicPr>
          <p:cNvPr id="9" name="Picture 8" descr="congrats_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-214338"/>
            <a:ext cx="3905250" cy="230505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2. </a:t>
            </a:r>
            <a:r>
              <a:rPr lang="en-TT" sz="3600" dirty="0" smtClean="0"/>
              <a:t>The part of the hacksaw labelled </a:t>
            </a:r>
            <a:r>
              <a:rPr lang="en-TT" sz="3600" b="1" dirty="0" smtClean="0">
                <a:solidFill>
                  <a:srgbClr val="FFFF00"/>
                </a:solidFill>
              </a:rPr>
              <a:t>Y</a:t>
            </a:r>
            <a:r>
              <a:rPr lang="en-TT" sz="3600" dirty="0" smtClean="0"/>
              <a:t> is the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</a:t>
            </a:r>
            <a:r>
              <a:rPr lang="en-US" dirty="0" smtClean="0"/>
              <a:t> </a:t>
            </a:r>
            <a:r>
              <a:rPr lang="en-TT" sz="3200" dirty="0" smtClean="0"/>
              <a:t>frame.</a:t>
            </a:r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</a:t>
            </a:r>
            <a:r>
              <a:rPr lang="en-TT" dirty="0" smtClean="0"/>
              <a:t> </a:t>
            </a:r>
            <a:r>
              <a:rPr lang="en-TT" sz="3200" dirty="0" smtClean="0"/>
              <a:t>handle.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</a:t>
            </a:r>
            <a:r>
              <a:rPr lang="en-US" dirty="0" smtClean="0"/>
              <a:t> </a:t>
            </a:r>
            <a:r>
              <a:rPr lang="en-TT" sz="3200" dirty="0" smtClean="0"/>
              <a:t>tension nut.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 frame adjustment.</a:t>
            </a:r>
            <a:endParaRPr lang="en-US" sz="3200" dirty="0" smtClean="0"/>
          </a:p>
        </p:txBody>
      </p:sp>
      <p:pic>
        <p:nvPicPr>
          <p:cNvPr id="7" name="il_fi" descr="http://t0.gstatic.com/images?q=tbn:ANd9GcRzLavngl4kyRQAi74jDsHXFE0L3R_SiDWZ481gyI_8ZnTMZrBoGnXqApqdXg"/>
          <p:cNvPicPr/>
          <p:nvPr/>
        </p:nvPicPr>
        <p:blipFill>
          <a:blip r:embed="rId3"/>
          <a:srcRect r="46979" b="55479"/>
          <a:stretch>
            <a:fillRect/>
          </a:stretch>
        </p:blipFill>
        <p:spPr bwMode="auto">
          <a:xfrm>
            <a:off x="428596" y="1214422"/>
            <a:ext cx="52149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29388" y="1000108"/>
            <a:ext cx="785818" cy="71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4357686" y="1357298"/>
            <a:ext cx="2071702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17. </a:t>
            </a:r>
            <a:r>
              <a:rPr lang="en-TT" sz="3600" dirty="0" smtClean="0"/>
              <a:t>The hacksaw blade is tighten using the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tang.</a:t>
            </a:r>
            <a:endParaRPr lang="en-US" sz="3200" dirty="0" smtClean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frame adjustment.</a:t>
            </a:r>
            <a:endParaRPr lang="en-US" sz="3200" dirty="0" smtClean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wing nut.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stud.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hacksaw blade is tighten using the </a:t>
            </a:r>
            <a:r>
              <a:rPr lang="en-TT" sz="3200" b="1" u="sng" dirty="0" smtClean="0">
                <a:solidFill>
                  <a:srgbClr val="FFFF00"/>
                </a:solidFill>
              </a:rPr>
              <a:t>wing nut.</a:t>
            </a:r>
            <a:endParaRPr lang="en-US" sz="3200" b="1" u="sng" dirty="0" smtClean="0">
              <a:solidFill>
                <a:srgbClr val="FFFF00"/>
              </a:solidFill>
            </a:endParaRPr>
          </a:p>
          <a:p>
            <a:pPr marL="0" lvl="1"/>
            <a:r>
              <a:rPr lang="en-TT" sz="3200" dirty="0" smtClean="0"/>
              <a:t>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TT" dirty="0"/>
          </a:p>
        </p:txBody>
      </p:sp>
      <p:pic>
        <p:nvPicPr>
          <p:cNvPr id="12" name="Picture 11" descr="1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85728"/>
            <a:ext cx="1447800" cy="164782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18. </a:t>
            </a:r>
            <a:r>
              <a:rPr lang="en-TT" sz="3600" dirty="0" smtClean="0"/>
              <a:t>Too much blade tension can cause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lphaUcParenR"/>
            </a:pPr>
            <a:r>
              <a:rPr lang="en-TT" sz="3200" dirty="0" smtClean="0"/>
              <a:t>     dull blades.</a:t>
            </a:r>
            <a:endParaRPr lang="en-US" sz="3200" dirty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crooked cuts.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rough cuts.</a:t>
            </a:r>
            <a:endParaRPr lang="en-US" sz="3200" dirty="0" smtClean="0"/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broken blades.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Too much blade tension can cause </a:t>
            </a:r>
            <a:r>
              <a:rPr lang="en-TT" sz="3200" b="1" u="sng" dirty="0" smtClean="0">
                <a:solidFill>
                  <a:srgbClr val="FFFF00"/>
                </a:solidFill>
              </a:rPr>
              <a:t>broken blades.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TT" dirty="0"/>
          </a:p>
        </p:txBody>
      </p:sp>
      <p:pic>
        <p:nvPicPr>
          <p:cNvPr id="12" name="Picture 11" descr="1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85728"/>
            <a:ext cx="1447800" cy="164782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19. </a:t>
            </a:r>
            <a:r>
              <a:rPr lang="en-TT" sz="3600" dirty="0" smtClean="0"/>
              <a:t>The wrong blade pitch used can result in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lphaUcParenR"/>
            </a:pPr>
            <a:r>
              <a:rPr lang="en-TT" sz="3200" dirty="0" smtClean="0"/>
              <a:t>     dull blades.</a:t>
            </a:r>
            <a:endParaRPr lang="en-US" sz="3200" dirty="0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crooked cuts.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rough cuts.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broken blades.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wrong blade pitch used can result in </a:t>
            </a:r>
            <a:r>
              <a:rPr lang="en-TT" sz="2800" dirty="0" smtClean="0"/>
              <a:t> </a:t>
            </a:r>
            <a:r>
              <a:rPr lang="en-TT" sz="2800" b="1" u="sng" dirty="0" smtClean="0">
                <a:solidFill>
                  <a:srgbClr val="FFFF00"/>
                </a:solidFill>
              </a:rPr>
              <a:t>dull blades.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TT" dirty="0"/>
          </a:p>
        </p:txBody>
      </p:sp>
      <p:pic>
        <p:nvPicPr>
          <p:cNvPr id="12" name="Picture 11" descr="1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85728"/>
            <a:ext cx="1447800" cy="164782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20. </a:t>
            </a:r>
            <a:r>
              <a:rPr lang="en-TT" sz="3600" dirty="0" smtClean="0"/>
              <a:t>Work that is too slack in the vice can cause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60000" y="164305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lphaUcParenR"/>
            </a:pPr>
            <a:r>
              <a:rPr lang="en-TT" sz="3200" dirty="0" smtClean="0"/>
              <a:t>     dull blades.</a:t>
            </a:r>
            <a:endParaRPr lang="en-US" sz="32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60000" y="2643182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crooked cuts.</a:t>
            </a:r>
            <a:endParaRPr lang="en-US" sz="3200" dirty="0" smtClean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60000" y="3429000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C) 	rough cuts.</a:t>
            </a:r>
            <a:endParaRPr lang="en-US" sz="3200" dirty="0" smtClean="0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4429132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broken blades.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" action="ppaction://hlinkshowjump?jump=previousslide"/>
              </a:rPr>
              <a:t>Please click below to try again</a:t>
            </a:r>
            <a:endParaRPr lang="en-T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>
                <a:solidFill>
                  <a:srgbClr val="00B0F0"/>
                </a:solidFill>
              </a:rPr>
              <a:t>Congratulations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428736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1071562" cy="107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214554"/>
            <a:ext cx="83582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Work that is too slack in the vice can cause </a:t>
            </a:r>
            <a:r>
              <a:rPr lang="en-TT" sz="3200" b="1" u="sng" dirty="0" smtClean="0">
                <a:solidFill>
                  <a:srgbClr val="FFFF00"/>
                </a:solidFill>
              </a:rPr>
              <a:t>crooked cuts.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TT" dirty="0"/>
          </a:p>
        </p:txBody>
      </p:sp>
      <p:pic>
        <p:nvPicPr>
          <p:cNvPr id="12" name="Picture 11" descr="1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85728"/>
            <a:ext cx="1447800" cy="164782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643050"/>
            <a:ext cx="518637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solidFill>
                  <a:srgbClr val="00B0F0"/>
                </a:solidFill>
              </a:rPr>
              <a:t>That was CORRECT !!!</a:t>
            </a:r>
            <a:endParaRPr lang="en-TT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T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hlinkshowjump?jump=nextslide"/>
              </a:rPr>
              <a:t>Click below continue</a:t>
            </a:r>
            <a:endParaRPr kumimoji="0" lang="en-T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14678" y="5286388"/>
            <a:ext cx="2643206" cy="13573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ectangle 9"/>
          <p:cNvSpPr/>
          <p:nvPr/>
        </p:nvSpPr>
        <p:spPr>
          <a:xfrm>
            <a:off x="428596" y="2214554"/>
            <a:ext cx="8429684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ectangle 10"/>
          <p:cNvSpPr/>
          <p:nvPr/>
        </p:nvSpPr>
        <p:spPr>
          <a:xfrm>
            <a:off x="428596" y="2643182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TT" sz="3200" dirty="0" smtClean="0"/>
              <a:t>The part of the hacksaw labelled </a:t>
            </a:r>
            <a:r>
              <a:rPr lang="en-TT" sz="3200" b="1" dirty="0" smtClean="0">
                <a:solidFill>
                  <a:srgbClr val="FFFF00"/>
                </a:solidFill>
              </a:rPr>
              <a:t>Y</a:t>
            </a:r>
            <a:r>
              <a:rPr lang="en-TT" sz="3200" dirty="0" smtClean="0"/>
              <a:t> is the </a:t>
            </a:r>
            <a:r>
              <a:rPr lang="en-TT" sz="3200" b="1" u="sng" dirty="0" smtClean="0">
                <a:solidFill>
                  <a:srgbClr val="FFFF00"/>
                </a:solidFill>
              </a:rPr>
              <a:t>frame adjustment</a:t>
            </a:r>
            <a:r>
              <a:rPr lang="en-TT" sz="3200" dirty="0" smtClean="0"/>
              <a:t>.</a:t>
            </a:r>
            <a:endParaRPr lang="en-TT" sz="3200" u="sng" dirty="0">
              <a:solidFill>
                <a:srgbClr val="FFFF00"/>
              </a:solidFill>
            </a:endParaRPr>
          </a:p>
          <a:p>
            <a:endParaRPr lang="en-TT" dirty="0"/>
          </a:p>
        </p:txBody>
      </p:sp>
      <p:pic>
        <p:nvPicPr>
          <p:cNvPr id="9" name="Picture 8" descr="congrats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14290"/>
            <a:ext cx="2199582" cy="1509713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3. </a:t>
            </a:r>
            <a:r>
              <a:rPr lang="en-TT" sz="3600" dirty="0" smtClean="0"/>
              <a:t>The part of the hacksaw labelled </a:t>
            </a:r>
            <a:r>
              <a:rPr lang="en-TT" sz="3600" b="1" dirty="0" smtClean="0">
                <a:solidFill>
                  <a:srgbClr val="FFFF00"/>
                </a:solidFill>
              </a:rPr>
              <a:t>Z</a:t>
            </a:r>
            <a:r>
              <a:rPr lang="en-TT" sz="3600" dirty="0" smtClean="0"/>
              <a:t> is the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r>
              <a:rPr lang="en-TT" sz="3200" dirty="0" smtClean="0"/>
              <a:t/>
            </a:r>
            <a:br>
              <a:rPr lang="en-TT" sz="3200" dirty="0" smtClean="0"/>
            </a:br>
            <a:endParaRPr lang="en-TT" sz="3200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357158" y="3214686"/>
            <a:ext cx="85341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A) 	 handle.</a:t>
            </a:r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357158" y="4214818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TT" sz="3200" dirty="0" smtClean="0"/>
              <a:t>B)	</a:t>
            </a:r>
            <a:r>
              <a:rPr lang="en-TT" dirty="0" smtClean="0"/>
              <a:t> </a:t>
            </a:r>
            <a:r>
              <a:rPr lang="en-TT" sz="3200" dirty="0" smtClean="0"/>
              <a:t>stud.</a:t>
            </a:r>
            <a:endParaRPr lang="en-US" sz="3200" dirty="0"/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357158" y="5072074"/>
            <a:ext cx="878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/>
              <a:t>C</a:t>
            </a:r>
            <a:r>
              <a:rPr lang="en-TT" sz="3200" dirty="0" smtClean="0"/>
              <a:t>) 	</a:t>
            </a:r>
            <a:r>
              <a:rPr lang="en-US" dirty="0" smtClean="0"/>
              <a:t> </a:t>
            </a:r>
            <a:r>
              <a:rPr lang="en-TT" sz="3200" dirty="0" smtClean="0"/>
              <a:t>blade.</a:t>
            </a: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357158" y="5958000"/>
            <a:ext cx="8786842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TT" sz="3200" dirty="0" smtClean="0"/>
              <a:t>D) 	 frame adjustment.</a:t>
            </a:r>
            <a:endParaRPr lang="en-US" sz="3200" dirty="0" smtClean="0"/>
          </a:p>
        </p:txBody>
      </p:sp>
      <p:pic>
        <p:nvPicPr>
          <p:cNvPr id="7" name="il_fi" descr="http://t0.gstatic.com/images?q=tbn:ANd9GcRzLavngl4kyRQAi74jDsHXFE0L3R_SiDWZ481gyI_8ZnTMZrBoGnXqApqdXg"/>
          <p:cNvPicPr/>
          <p:nvPr/>
        </p:nvPicPr>
        <p:blipFill>
          <a:blip r:embed="rId3"/>
          <a:srcRect r="46979" b="55479"/>
          <a:stretch>
            <a:fillRect/>
          </a:stretch>
        </p:blipFill>
        <p:spPr bwMode="auto">
          <a:xfrm>
            <a:off x="428596" y="1214422"/>
            <a:ext cx="52149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358082" y="1857364"/>
            <a:ext cx="785818" cy="71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Z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357818" y="2214554"/>
            <a:ext cx="2071702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" action="ppaction://hlinkshowjump?jump=previousslide" highlightClick="1"/>
          </p:cNvPr>
          <p:cNvSpPr/>
          <p:nvPr/>
        </p:nvSpPr>
        <p:spPr>
          <a:xfrm>
            <a:off x="1643042" y="2786058"/>
            <a:ext cx="535781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 smtClean="0">
                <a:hlinkClick r:id="" action="ppaction://hlinkshowjump?jump=previousslide"/>
              </a:rPr>
              <a:t>Please click below to try again</a:t>
            </a:r>
            <a:endParaRPr lang="en-TT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728774" cy="914400"/>
          </a:xfrm>
        </p:spPr>
        <p:txBody>
          <a:bodyPr/>
          <a:lstStyle/>
          <a:p>
            <a:pPr algn="l"/>
            <a:r>
              <a:rPr lang="en-TT" dirty="0" smtClean="0">
                <a:hlinkClick r:id="" action="ppaction://hlinkshowjump?jump=previousslide"/>
              </a:rPr>
              <a:t>Sorry </a:t>
            </a:r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2143116"/>
            <a:ext cx="4714908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TT" dirty="0" smtClean="0">
                <a:hlinkClick r:id="" action="ppaction://hlinkshowjump?jump=previousslide"/>
              </a:rPr>
              <a:t>That answer was incorrect</a:t>
            </a:r>
            <a:endParaRPr lang="en-TT" dirty="0"/>
          </a:p>
        </p:txBody>
      </p:sp>
      <p:pic>
        <p:nvPicPr>
          <p:cNvPr id="102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1143001" cy="1143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>
            <a:off x="2428860" y="3786190"/>
            <a:ext cx="4071966" cy="221457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A Jaikeransingh</a:t>
            </a:r>
            <a:endParaRPr lang="en-TT"/>
          </a:p>
        </p:txBody>
      </p:sp>
    </p:spTree>
  </p:cSld>
  <p:clrMapOvr>
    <a:masterClrMapping/>
  </p:clrMapOvr>
  <p:transition spd="med" advClick="0">
    <p:checke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1814</TotalTime>
  <Words>1256</Words>
  <Application>Microsoft Office PowerPoint</Application>
  <PresentationFormat>On-screen Show (4:3)</PresentationFormat>
  <Paragraphs>306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Hacksaw MCQ</vt:lpstr>
      <vt:lpstr>1. The part of the hacksaw labelled X is the    </vt:lpstr>
      <vt:lpstr>Sorry  </vt:lpstr>
      <vt:lpstr>Congratulations</vt:lpstr>
      <vt:lpstr>2. The part of the hacksaw labelled Y is the    </vt:lpstr>
      <vt:lpstr>Sorry  </vt:lpstr>
      <vt:lpstr>PowerPoint Presentation</vt:lpstr>
      <vt:lpstr>3. The part of the hacksaw labelled Z is the    </vt:lpstr>
      <vt:lpstr>Sorry  </vt:lpstr>
      <vt:lpstr>PowerPoint Presentation</vt:lpstr>
      <vt:lpstr>4. The blade should always be set on the hacksaw to cut on the    </vt:lpstr>
      <vt:lpstr>Sorry  </vt:lpstr>
      <vt:lpstr>Congratulations</vt:lpstr>
      <vt:lpstr>5. At least how many teeth per 25mm of a hacksaw blade should be in contact with the work at all times?      </vt:lpstr>
      <vt:lpstr>Sorry  </vt:lpstr>
      <vt:lpstr>PowerPoint Presentation</vt:lpstr>
      <vt:lpstr>6. The purpose of having three (3) teeth in contact with the work at all times is to avoid        </vt:lpstr>
      <vt:lpstr>Sorry  </vt:lpstr>
      <vt:lpstr>Congratulations</vt:lpstr>
      <vt:lpstr>7. Most hacksaw blades are made from   </vt:lpstr>
      <vt:lpstr>Sorry  </vt:lpstr>
      <vt:lpstr>Congratulations</vt:lpstr>
      <vt:lpstr>8. The pitch of the hacksaw blade is the number of teeth every   </vt:lpstr>
      <vt:lpstr>Sorry  </vt:lpstr>
      <vt:lpstr>Congratulations</vt:lpstr>
      <vt:lpstr>9. What should the pitch of the hacksaw blade when it is used to cut a piece of 43.75mm thick aluminium?    </vt:lpstr>
      <vt:lpstr>Sorry  </vt:lpstr>
      <vt:lpstr>Congratulations</vt:lpstr>
      <vt:lpstr>10. What should the pitch of the hacksaw blade when it is used to cut a piece of thin pipe?     </vt:lpstr>
      <vt:lpstr>Sorry  </vt:lpstr>
      <vt:lpstr>Congratulations</vt:lpstr>
      <vt:lpstr>11. The diagram below shows a hacksaw blade’s     </vt:lpstr>
      <vt:lpstr>Sorry  </vt:lpstr>
      <vt:lpstr>Congratulations</vt:lpstr>
      <vt:lpstr>12. The diagram below shows a hacksaw blade’s     </vt:lpstr>
      <vt:lpstr>Sorry  </vt:lpstr>
      <vt:lpstr>Congratulations</vt:lpstr>
      <vt:lpstr>13. A file is used to notch a workpiece so that the hacksaw can     </vt:lpstr>
      <vt:lpstr>Sorry  </vt:lpstr>
      <vt:lpstr>Congratulations</vt:lpstr>
      <vt:lpstr>14. The diagram below shows a method called    </vt:lpstr>
      <vt:lpstr>Sorry  </vt:lpstr>
      <vt:lpstr>PowerPoint Presentation</vt:lpstr>
      <vt:lpstr>15. The diagram below shows a setting called    </vt:lpstr>
      <vt:lpstr>Sorry  </vt:lpstr>
      <vt:lpstr>PowerPoint Presentation</vt:lpstr>
      <vt:lpstr>16. The diagram below shows a setting called    </vt:lpstr>
      <vt:lpstr>Sorry  </vt:lpstr>
      <vt:lpstr>PowerPoint Presentation</vt:lpstr>
      <vt:lpstr>17. The hacksaw blade is tighten using the      </vt:lpstr>
      <vt:lpstr>Sorry  </vt:lpstr>
      <vt:lpstr>Congratulations</vt:lpstr>
      <vt:lpstr>18. Too much blade tension can cause     </vt:lpstr>
      <vt:lpstr>Sorry  </vt:lpstr>
      <vt:lpstr>Congratulations</vt:lpstr>
      <vt:lpstr>19. The wrong blade pitch used can result in      </vt:lpstr>
      <vt:lpstr>Sorry  </vt:lpstr>
      <vt:lpstr>Congratulations</vt:lpstr>
      <vt:lpstr>20. Work that is too slack in the vice can cause       </vt:lpstr>
      <vt:lpstr>Sorry  </vt:lpstr>
      <vt:lpstr>Congratulations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Moe User</cp:lastModifiedBy>
  <cp:revision>212</cp:revision>
  <dcterms:created xsi:type="dcterms:W3CDTF">2011-03-19T10:01:55Z</dcterms:created>
  <dcterms:modified xsi:type="dcterms:W3CDTF">2020-04-29T18:27:18Z</dcterms:modified>
</cp:coreProperties>
</file>