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8" r:id="rId7"/>
    <p:sldId id="261" r:id="rId8"/>
    <p:sldId id="267" r:id="rId9"/>
    <p:sldId id="262" r:id="rId10"/>
    <p:sldId id="263" r:id="rId11"/>
    <p:sldId id="264" r:id="rId12"/>
    <p:sldId id="265" r:id="rId13"/>
    <p:sldId id="266" r:id="rId14"/>
    <p:sldId id="269" r:id="rId15"/>
    <p:sldId id="270" r:id="rId16"/>
    <p:sldId id="274" r:id="rId17"/>
    <p:sldId id="271" r:id="rId18"/>
    <p:sldId id="272" r:id="rId19"/>
    <p:sldId id="273"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6" d="100"/>
          <a:sy n="36" d="100"/>
        </p:scale>
        <p:origin x="72" y="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goodncrazy/3882450270" TargetMode="External"/><Relationship Id="rId3" Type="http://schemas.openxmlformats.org/officeDocument/2006/relationships/hyperlink" Target="https://pxhere.com/en/photo/272661" TargetMode="External"/><Relationship Id="rId7" Type="http://schemas.openxmlformats.org/officeDocument/2006/relationships/hyperlink" Target="https://www.flickr.com/photos/nlscotland/4699883972" TargetMode="External"/><Relationship Id="rId12" Type="http://schemas.openxmlformats.org/officeDocument/2006/relationships/hyperlink" Target="https://commons.wikimedia.org/wiki/File:Large_goitre_in_a_woman_Wellcome_L0061670.jpg" TargetMode="External"/><Relationship Id="rId2" Type="http://schemas.openxmlformats.org/officeDocument/2006/relationships/hyperlink" Target="https://freesvg.org/fruit-and-vegetables-vector-image" TargetMode="External"/><Relationship Id="rId1" Type="http://schemas.openxmlformats.org/officeDocument/2006/relationships/slideLayout" Target="../slideLayouts/slideLayout7.xml"/><Relationship Id="rId6" Type="http://schemas.openxmlformats.org/officeDocument/2006/relationships/hyperlink" Target="https://commons.wikimedia.org/wiki/File:2016_23_Athletes-10_(28454263401).jpg" TargetMode="External"/><Relationship Id="rId11" Type="http://schemas.openxmlformats.org/officeDocument/2006/relationships/hyperlink" Target="https://www.flickr.com/photos/sicklecellanaemia/16428744572" TargetMode="External"/><Relationship Id="rId5" Type="http://schemas.openxmlformats.org/officeDocument/2006/relationships/hyperlink" Target="https://www.needpix.com/photo/700486/young-girls-smile-nigerians-cotonou-green-walk" TargetMode="External"/><Relationship Id="rId10" Type="http://schemas.openxmlformats.org/officeDocument/2006/relationships/hyperlink" Target="https://commons.wikimedia.org/wiki/File:Osteoporosis_--_Smart-Servier.jpg" TargetMode="External"/><Relationship Id="rId4" Type="http://schemas.openxmlformats.org/officeDocument/2006/relationships/hyperlink" Target="https://commons.wikimedia.org/wiki/File:Gravid_-_pregnant_woman.jpg" TargetMode="External"/><Relationship Id="rId9" Type="http://schemas.openxmlformats.org/officeDocument/2006/relationships/hyperlink" Target="https://commons.wikimedia.org/wiki/File:Raxit.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6181" y="1725769"/>
            <a:ext cx="8915399" cy="1536045"/>
          </a:xfrm>
        </p:spPr>
        <p:txBody>
          <a:bodyPr>
            <a:normAutofit fontScale="90000"/>
          </a:bodyPr>
          <a:lstStyle/>
          <a:p>
            <a:pPr lvl="0" algn="ctr" defTabSz="914400">
              <a:spcBef>
                <a:spcPts val="0"/>
              </a:spcBef>
            </a:pPr>
            <a:r>
              <a:rPr lang="en-US" sz="8000" spc="-1" dirty="0" smtClean="0">
                <a:solidFill>
                  <a:srgbClr val="262626"/>
                </a:solidFill>
                <a:latin typeface="Arial Black"/>
              </a:rPr>
              <a:t>MINERALS</a:t>
            </a:r>
            <a:r>
              <a:rPr lang="en-US" sz="8000" spc="-1" dirty="0">
                <a:solidFill>
                  <a:srgbClr val="000000"/>
                </a:solidFill>
              </a:rPr>
              <a:t/>
            </a:r>
            <a:br>
              <a:rPr lang="en-US" sz="8000" spc="-1" dirty="0">
                <a:solidFill>
                  <a:srgbClr val="000000"/>
                </a:solidFill>
              </a:rPr>
            </a:br>
            <a:r>
              <a:rPr lang="en-US" sz="3600" b="1" spc="-1" dirty="0">
                <a:solidFill>
                  <a:srgbClr val="000000"/>
                </a:solidFill>
              </a:rPr>
              <a:t>PART 2</a:t>
            </a:r>
            <a:r>
              <a:rPr lang="en-US" sz="3600" spc="-1" dirty="0">
                <a:solidFill>
                  <a:prstClr val="black"/>
                </a:solidFill>
                <a:latin typeface="Arial"/>
              </a:rPr>
              <a:t/>
            </a:r>
            <a:br>
              <a:rPr lang="en-US" sz="3600" spc="-1" dirty="0">
                <a:solidFill>
                  <a:prstClr val="black"/>
                </a:solidFill>
                <a:latin typeface="Arial"/>
              </a:rPr>
            </a:br>
            <a:endParaRPr lang="en-US" dirty="0"/>
          </a:p>
        </p:txBody>
      </p:sp>
      <p:pic>
        <p:nvPicPr>
          <p:cNvPr id="5" name="Picture 3"/>
          <p:cNvPicPr/>
          <p:nvPr/>
        </p:nvPicPr>
        <p:blipFill>
          <a:blip r:embed="rId2"/>
          <a:stretch/>
        </p:blipFill>
        <p:spPr>
          <a:xfrm>
            <a:off x="4639521" y="2690512"/>
            <a:ext cx="4608720" cy="4328280"/>
          </a:xfrm>
          <a:prstGeom prst="rect">
            <a:avLst/>
          </a:prstGeom>
          <a:ln>
            <a:noFill/>
          </a:ln>
        </p:spPr>
      </p:pic>
      <p:sp>
        <p:nvSpPr>
          <p:cNvPr id="4" name="TextBox 3"/>
          <p:cNvSpPr txBox="1"/>
          <p:nvPr/>
        </p:nvSpPr>
        <p:spPr>
          <a:xfrm>
            <a:off x="2320119" y="368490"/>
            <a:ext cx="9184944" cy="369332"/>
          </a:xfrm>
          <a:prstGeom prst="rect">
            <a:avLst/>
          </a:prstGeom>
          <a:noFill/>
        </p:spPr>
        <p:txBody>
          <a:bodyPr wrap="square" rtlCol="0">
            <a:spAutoFit/>
          </a:bodyPr>
          <a:lstStyle/>
          <a:p>
            <a:pPr algn="ctr"/>
            <a:r>
              <a:rPr lang="en-US" dirty="0" smtClean="0"/>
              <a:t>Curriculum Planning &amp; Development Division, Ministry of Education</a:t>
            </a:r>
            <a:endParaRPr lang="en-US" dirty="0"/>
          </a:p>
        </p:txBody>
      </p:sp>
    </p:spTree>
    <p:extLst>
      <p:ext uri="{BB962C8B-B14F-4D97-AF65-F5344CB8AC3E}">
        <p14:creationId xmlns:p14="http://schemas.microsoft.com/office/powerpoint/2010/main" val="297402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dirty="0" smtClean="0">
                <a:ln>
                  <a:noFill/>
                </a:ln>
                <a:solidFill>
                  <a:srgbClr val="262626"/>
                </a:solidFill>
                <a:effectLst/>
                <a:uLnTx/>
                <a:uFillTx/>
              </a:rPr>
              <a:t>STRICT VEGETARIANSA</a:t>
            </a:r>
            <a:endParaRPr kumimoji="0" lang="en-US" sz="3600" b="0" i="0" u="none" strike="noStrike" kern="0" cap="none" spc="-1" normalizeH="0" baseline="0" noProof="0" dirty="0" smtClean="0">
              <a:ln>
                <a:noFill/>
              </a:ln>
              <a:solidFill>
                <a:srgbClr val="000000"/>
              </a:solidFill>
              <a:effectLst/>
              <a:uLnTx/>
              <a:uFillTx/>
            </a:endParaRPr>
          </a:p>
        </p:txBody>
      </p:sp>
      <p:sp>
        <p:nvSpPr>
          <p:cNvPr id="3" name="TextShape 2"/>
          <p:cNvSpPr txBox="1"/>
          <p:nvPr/>
        </p:nvSpPr>
        <p:spPr>
          <a:xfrm>
            <a:off x="2589120" y="1360800"/>
            <a:ext cx="8915040" cy="3777120"/>
          </a:xfrm>
          <a:prstGeom prst="rect">
            <a:avLst/>
          </a:prstGeom>
          <a:noFill/>
          <a:ln>
            <a:noFill/>
          </a:ln>
        </p:spPr>
        <p:txBody>
          <a:bodyPr>
            <a:no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CALCIUM</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Vegetarians can obtain their calcium from non-animal sources like, molasses, legumes and </a:t>
            </a:r>
            <a:r>
              <a:rPr kumimoji="0" lang="en-US" sz="2000" b="0" i="0" u="none" strike="noStrike" kern="0" cap="none" spc="-1" normalizeH="0" baseline="0" noProof="0" dirty="0" err="1" smtClean="0">
                <a:ln>
                  <a:noFill/>
                </a:ln>
                <a:solidFill>
                  <a:srgbClr val="404040"/>
                </a:solidFill>
                <a:effectLst/>
                <a:uLnTx/>
                <a:uFillTx/>
              </a:rPr>
              <a:t>patchoi</a:t>
            </a:r>
            <a:r>
              <a:rPr kumimoji="0" lang="en-US" sz="2000" b="0" i="0" u="none" strike="noStrike" kern="0" cap="none" spc="-1" normalizeH="0" baseline="0" noProof="0" dirty="0" smtClean="0">
                <a:ln>
                  <a:noFill/>
                </a:ln>
                <a:solidFill>
                  <a:srgbClr val="404040"/>
                </a:solidFill>
                <a:effectLst/>
                <a:uLnTx/>
                <a:uFillTx/>
              </a:rPr>
              <a:t>. Many cereals and other foods have calcium added to it.</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IRON</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Iron in its ferrous form (</a:t>
            </a:r>
            <a:r>
              <a:rPr kumimoji="0" lang="en-US" sz="2000" b="0" i="0" u="none" strike="noStrike" kern="0" cap="none" spc="-1" normalizeH="0" baseline="0" noProof="0" dirty="0" err="1" smtClean="0">
                <a:ln>
                  <a:noFill/>
                </a:ln>
                <a:solidFill>
                  <a:srgbClr val="404040"/>
                </a:solidFill>
                <a:effectLst/>
                <a:uLnTx/>
                <a:uFillTx/>
              </a:rPr>
              <a:t>heme</a:t>
            </a:r>
            <a:r>
              <a:rPr kumimoji="0" lang="en-US" sz="2000" b="0" i="0" u="none" strike="noStrike" kern="0" cap="none" spc="-1" normalizeH="0" baseline="0" noProof="0" dirty="0" smtClean="0">
                <a:ln>
                  <a:noFill/>
                </a:ln>
                <a:solidFill>
                  <a:srgbClr val="404040"/>
                </a:solidFill>
                <a:effectLst/>
                <a:uLnTx/>
                <a:uFillTx/>
              </a:rPr>
              <a:t> iron) is easily absorbed, unlike iron in its ferric form(non-</a:t>
            </a:r>
            <a:r>
              <a:rPr kumimoji="0" lang="en-US" sz="2000" b="0" i="0" u="none" strike="noStrike" kern="0" cap="none" spc="-1" normalizeH="0" baseline="0" noProof="0" dirty="0" err="1" smtClean="0">
                <a:ln>
                  <a:noFill/>
                </a:ln>
                <a:solidFill>
                  <a:srgbClr val="404040"/>
                </a:solidFill>
                <a:effectLst/>
                <a:uLnTx/>
                <a:uFillTx/>
              </a:rPr>
              <a:t>heme</a:t>
            </a:r>
            <a:r>
              <a:rPr kumimoji="0" lang="en-US" sz="2000" b="0" i="0" u="none" strike="noStrike" kern="0" cap="none" spc="-1" normalizeH="0" baseline="0" noProof="0" dirty="0" smtClean="0">
                <a:ln>
                  <a:noFill/>
                </a:ln>
                <a:solidFill>
                  <a:srgbClr val="404040"/>
                </a:solidFill>
                <a:effectLst/>
                <a:uLnTx/>
                <a:uFillTx/>
              </a:rPr>
              <a:t>). Vegetarians therefore, need to have vitamin C in their diet so that ferric iron found in plants can be turned into its ferrous form.</a:t>
            </a:r>
          </a:p>
        </p:txBody>
      </p:sp>
      <p:pic>
        <p:nvPicPr>
          <p:cNvPr id="4" name="Picture 4"/>
          <p:cNvPicPr/>
          <p:nvPr/>
        </p:nvPicPr>
        <p:blipFill>
          <a:blip r:embed="rId2"/>
          <a:stretch/>
        </p:blipFill>
        <p:spPr>
          <a:xfrm>
            <a:off x="5533044" y="4950720"/>
            <a:ext cx="2811600" cy="1847520"/>
          </a:xfrm>
          <a:prstGeom prst="rect">
            <a:avLst/>
          </a:prstGeom>
          <a:ln w="38160">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3739571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1674000" y="488880"/>
            <a:ext cx="9366120" cy="2262600"/>
          </a:xfrm>
          <a:prstGeom prst="rect">
            <a:avLst/>
          </a:prstGeom>
          <a:noFill/>
          <a:ln>
            <a:noFill/>
          </a:ln>
        </p:spPr>
        <p:txBody>
          <a:bodyPr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1" normalizeH="0" baseline="0" noProof="0" smtClean="0">
                <a:ln>
                  <a:noFill/>
                </a:ln>
                <a:solidFill>
                  <a:srgbClr val="262626"/>
                </a:solidFill>
                <a:effectLst/>
                <a:uLnTx/>
                <a:uFillTx/>
              </a:rPr>
              <a:t>THE IMPACT OF FOOD ON THE ABSORPTION OF CALCIUM AND IRON</a:t>
            </a:r>
            <a:endParaRPr kumimoji="0" lang="en-US" sz="5400" b="0" i="0" u="none" strike="noStrike" kern="0" cap="none" spc="-1" normalizeH="0" baseline="0" noProof="0" smtClean="0">
              <a:ln>
                <a:noFill/>
              </a:ln>
              <a:solidFill>
                <a:srgbClr val="000000"/>
              </a:solidFill>
              <a:effectLst/>
              <a:uLnTx/>
              <a:uFillTx/>
            </a:endParaRPr>
          </a:p>
        </p:txBody>
      </p:sp>
      <p:pic>
        <p:nvPicPr>
          <p:cNvPr id="3" name="Picture 3"/>
          <p:cNvPicPr/>
          <p:nvPr/>
        </p:nvPicPr>
        <p:blipFill>
          <a:blip r:embed="rId2"/>
          <a:stretch/>
        </p:blipFill>
        <p:spPr>
          <a:xfrm>
            <a:off x="4052880" y="2967120"/>
            <a:ext cx="4608720" cy="4334400"/>
          </a:xfrm>
          <a:prstGeom prst="rect">
            <a:avLst/>
          </a:prstGeom>
          <a:ln>
            <a:noFill/>
          </a:ln>
        </p:spPr>
      </p:pic>
    </p:spTree>
    <p:extLst>
      <p:ext uri="{BB962C8B-B14F-4D97-AF65-F5344CB8AC3E}">
        <p14:creationId xmlns:p14="http://schemas.microsoft.com/office/powerpoint/2010/main" val="105679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CALCIUM</a:t>
            </a:r>
            <a:endParaRPr kumimoji="0" lang="en-US" sz="36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2060640" y="1760040"/>
            <a:ext cx="9443520" cy="4241160"/>
          </a:xfrm>
          <a:prstGeom prst="rect">
            <a:avLst/>
          </a:prstGeom>
          <a:noFill/>
          <a:ln>
            <a:noFill/>
          </a:ln>
        </p:spPr>
        <p:txBody>
          <a:bodyPr>
            <a:no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INCREASE </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Vitamin D is responsible for the absorption of phosphorous and calcium. Together they work to form stronger bones and teeth. Therefore, foods that contain vitamin D would increase the absorption of calcium like, liver, oily fish and dairy products.</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DECREASE</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A diet without vitamin D can inhibit the absorption of calcium. Calcium in plant sources are also prevented from being used by the body because our bodies cant digest cellulose. Calcium may also be found in whole grain cereals, but when combined with </a:t>
            </a:r>
            <a:r>
              <a:rPr kumimoji="0" lang="en-US" sz="2000" b="0" i="0" u="none" strike="noStrike" kern="0" cap="none" spc="-1" normalizeH="0" baseline="0" noProof="0" dirty="0" err="1" smtClean="0">
                <a:ln>
                  <a:noFill/>
                </a:ln>
                <a:solidFill>
                  <a:srgbClr val="404040"/>
                </a:solidFill>
                <a:effectLst/>
                <a:uLnTx/>
                <a:uFillTx/>
              </a:rPr>
              <a:t>phytic</a:t>
            </a:r>
            <a:r>
              <a:rPr kumimoji="0" lang="en-US" sz="2000" b="0" i="0" u="none" strike="noStrike" kern="0" cap="none" spc="-1" normalizeH="0" baseline="0" noProof="0" dirty="0" smtClean="0">
                <a:ln>
                  <a:noFill/>
                </a:ln>
                <a:solidFill>
                  <a:srgbClr val="404040"/>
                </a:solidFill>
                <a:effectLst/>
                <a:uLnTx/>
                <a:uFillTx/>
              </a:rPr>
              <a:t> acid it is made unavailable to the body.</a:t>
            </a:r>
          </a:p>
        </p:txBody>
      </p:sp>
      <p:sp>
        <p:nvSpPr>
          <p:cNvPr id="4" name="CustomShape 3"/>
          <p:cNvSpPr/>
          <p:nvPr/>
        </p:nvSpPr>
        <p:spPr>
          <a:xfrm>
            <a:off x="11262240" y="2485800"/>
            <a:ext cx="484200" cy="978120"/>
          </a:xfrm>
          <a:prstGeom prst="upArrow">
            <a:avLst>
              <a:gd name="adj1" fmla="val 50000"/>
              <a:gd name="adj2" fmla="val 50000"/>
            </a:avLst>
          </a:prstGeom>
          <a:solidFill>
            <a:srgbClr val="E78712"/>
          </a:solidFill>
          <a:ln w="25400" cap="flat" cmpd="sng" algn="ctr">
            <a:solidFill>
              <a:srgbClr val="E78712">
                <a:shade val="50000"/>
              </a:srgbClr>
            </a:solidFill>
            <a:prstDash val="solid"/>
            <a:round/>
          </a:ln>
          <a:effectLst/>
        </p:spPr>
      </p:sp>
      <p:sp>
        <p:nvSpPr>
          <p:cNvPr id="5" name="CustomShape 4"/>
          <p:cNvSpPr/>
          <p:nvPr/>
        </p:nvSpPr>
        <p:spPr>
          <a:xfrm>
            <a:off x="1820520" y="4881240"/>
            <a:ext cx="484200" cy="978120"/>
          </a:xfrm>
          <a:prstGeom prst="downArrow">
            <a:avLst>
              <a:gd name="adj1" fmla="val 50000"/>
              <a:gd name="adj2" fmla="val 50000"/>
            </a:avLst>
          </a:prstGeom>
          <a:solidFill>
            <a:srgbClr val="E78712"/>
          </a:solidFill>
          <a:ln w="25400" cap="flat" cmpd="sng" algn="ctr">
            <a:solidFill>
              <a:srgbClr val="E78712">
                <a:shade val="50000"/>
              </a:srgbClr>
            </a:solidFill>
            <a:prstDash val="solid"/>
            <a:round/>
          </a:ln>
          <a:effectLst/>
        </p:spPr>
      </p:sp>
    </p:spTree>
    <p:extLst>
      <p:ext uri="{BB962C8B-B14F-4D97-AF65-F5344CB8AC3E}">
        <p14:creationId xmlns:p14="http://schemas.microsoft.com/office/powerpoint/2010/main" val="4115605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IRON</a:t>
            </a:r>
            <a:endParaRPr kumimoji="0" lang="en-US" sz="36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1790280" y="1416600"/>
            <a:ext cx="9714240" cy="5151240"/>
          </a:xfrm>
          <a:prstGeom prst="rect">
            <a:avLst/>
          </a:prstGeom>
          <a:noFill/>
          <a:ln>
            <a:noFill/>
          </a:ln>
        </p:spPr>
        <p:txBody>
          <a:bodyPr>
            <a:norm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INCREASE</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Iron is easily absorbed in its ferrous form (</a:t>
            </a:r>
            <a:r>
              <a:rPr kumimoji="0" lang="en-US" sz="2000" b="0" i="0" u="none" strike="noStrike" kern="0" cap="none" spc="-1" normalizeH="0" baseline="0" noProof="0" dirty="0" err="1" smtClean="0">
                <a:ln>
                  <a:noFill/>
                </a:ln>
                <a:solidFill>
                  <a:srgbClr val="404040"/>
                </a:solidFill>
                <a:effectLst/>
                <a:uLnTx/>
                <a:uFillTx/>
              </a:rPr>
              <a:t>heme</a:t>
            </a:r>
            <a:r>
              <a:rPr kumimoji="0" lang="en-US" sz="2000" b="0" i="0" u="none" strike="noStrike" kern="0" cap="none" spc="-1" normalizeH="0" baseline="0" noProof="0" dirty="0" smtClean="0">
                <a:ln>
                  <a:noFill/>
                </a:ln>
                <a:solidFill>
                  <a:srgbClr val="404040"/>
                </a:solidFill>
                <a:effectLst/>
                <a:uLnTx/>
                <a:uFillTx/>
              </a:rPr>
              <a:t> iron) as oppose to its ferric form (non-</a:t>
            </a:r>
            <a:r>
              <a:rPr kumimoji="0" lang="en-US" sz="2000" b="0" i="0" u="none" strike="noStrike" kern="0" cap="none" spc="-1" normalizeH="0" baseline="0" noProof="0" dirty="0" err="1" smtClean="0">
                <a:ln>
                  <a:noFill/>
                </a:ln>
                <a:solidFill>
                  <a:srgbClr val="404040"/>
                </a:solidFill>
                <a:effectLst/>
                <a:uLnTx/>
                <a:uFillTx/>
              </a:rPr>
              <a:t>heme</a:t>
            </a:r>
            <a:r>
              <a:rPr kumimoji="0" lang="en-US" sz="2000" b="0" i="0" u="none" strike="noStrike" kern="0" cap="none" spc="-1" normalizeH="0" baseline="0" noProof="0" dirty="0" smtClean="0">
                <a:ln>
                  <a:noFill/>
                </a:ln>
                <a:solidFill>
                  <a:srgbClr val="404040"/>
                </a:solidFill>
                <a:effectLst/>
                <a:uLnTx/>
                <a:uFillTx/>
              </a:rPr>
              <a:t> iron). Animals are a great source of ferrous iron. Vitamin C rich foods enhances the absorption of iron especially from plant foods as it changes the ferric iron to ferrous iron.</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DECREASE</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Grains, leafy vegetables, and soy have </a:t>
            </a:r>
            <a:r>
              <a:rPr kumimoji="0" lang="en-US" sz="2000" b="0" i="0" u="none" strike="noStrike" kern="0" cap="none" spc="-1" normalizeH="0" baseline="0" noProof="0" dirty="0" err="1" smtClean="0">
                <a:ln>
                  <a:noFill/>
                </a:ln>
                <a:solidFill>
                  <a:srgbClr val="404040"/>
                </a:solidFill>
                <a:effectLst/>
                <a:uLnTx/>
                <a:uFillTx/>
              </a:rPr>
              <a:t>phytic</a:t>
            </a:r>
            <a:r>
              <a:rPr kumimoji="0" lang="en-US" sz="2000" b="0" i="0" u="none" strike="noStrike" kern="0" cap="none" spc="-1" normalizeH="0" baseline="0" noProof="0" dirty="0" smtClean="0">
                <a:ln>
                  <a:noFill/>
                </a:ln>
                <a:solidFill>
                  <a:srgbClr val="404040"/>
                </a:solidFill>
                <a:effectLst/>
                <a:uLnTx/>
                <a:uFillTx/>
              </a:rPr>
              <a:t> acid that can prevent the absorption of iron. Oxalate from spinach, calcium and phosphorous from milk, and tannin acid from tea, coffee, nuts, fruit and vegetables can have the same effect.</a:t>
            </a:r>
          </a:p>
        </p:txBody>
      </p:sp>
      <p:sp>
        <p:nvSpPr>
          <p:cNvPr id="4" name="CustomShape 3"/>
          <p:cNvSpPr/>
          <p:nvPr/>
        </p:nvSpPr>
        <p:spPr>
          <a:xfrm>
            <a:off x="11469600" y="1751040"/>
            <a:ext cx="484200" cy="978120"/>
          </a:xfrm>
          <a:prstGeom prst="upArrow">
            <a:avLst>
              <a:gd name="adj1" fmla="val 50000"/>
              <a:gd name="adj2" fmla="val 50000"/>
            </a:avLst>
          </a:prstGeom>
          <a:solidFill>
            <a:srgbClr val="E78712"/>
          </a:solidFill>
          <a:ln w="25400" cap="flat" cmpd="sng" algn="ctr">
            <a:solidFill>
              <a:srgbClr val="E78712">
                <a:shade val="50000"/>
              </a:srgbClr>
            </a:solidFill>
            <a:prstDash val="solid"/>
            <a:round/>
          </a:ln>
          <a:effectLst/>
        </p:spPr>
      </p:sp>
      <p:sp>
        <p:nvSpPr>
          <p:cNvPr id="5" name="CustomShape 4"/>
          <p:cNvSpPr/>
          <p:nvPr/>
        </p:nvSpPr>
        <p:spPr>
          <a:xfrm>
            <a:off x="1548000" y="4494600"/>
            <a:ext cx="484200" cy="978120"/>
          </a:xfrm>
          <a:prstGeom prst="downArrow">
            <a:avLst>
              <a:gd name="adj1" fmla="val 50000"/>
              <a:gd name="adj2" fmla="val 50000"/>
            </a:avLst>
          </a:prstGeom>
          <a:solidFill>
            <a:srgbClr val="E78712"/>
          </a:solidFill>
          <a:ln w="25400" cap="flat" cmpd="sng" algn="ctr">
            <a:solidFill>
              <a:srgbClr val="E78712">
                <a:shade val="50000"/>
              </a:srgbClr>
            </a:solidFill>
            <a:prstDash val="solid"/>
            <a:round/>
          </a:ln>
          <a:effectLst/>
        </p:spPr>
      </p:sp>
    </p:spTree>
    <p:extLst>
      <p:ext uri="{BB962C8B-B14F-4D97-AF65-F5344CB8AC3E}">
        <p14:creationId xmlns:p14="http://schemas.microsoft.com/office/powerpoint/2010/main" val="22270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1" normalizeH="0" baseline="0" noProof="0" smtClean="0">
                <a:ln>
                  <a:noFill/>
                </a:ln>
                <a:solidFill>
                  <a:srgbClr val="262626"/>
                </a:solidFill>
                <a:effectLst/>
                <a:uLnTx/>
                <a:uFillTx/>
              </a:rPr>
              <a:t>DEFICIENCY DISEASES RELATED TO MINERALS</a:t>
            </a:r>
            <a:endParaRPr kumimoji="0" lang="en-US" sz="5400" b="0" i="0" u="none" strike="noStrike" kern="0" cap="none" spc="-1" normalizeH="0" baseline="0" noProof="0" smtClean="0">
              <a:ln>
                <a:noFill/>
              </a:ln>
              <a:solidFill>
                <a:srgbClr val="000000"/>
              </a:solidFill>
              <a:effectLst/>
              <a:uLnTx/>
              <a:uFillTx/>
            </a:endParaRPr>
          </a:p>
        </p:txBody>
      </p:sp>
      <p:pic>
        <p:nvPicPr>
          <p:cNvPr id="3" name="Picture 2"/>
          <p:cNvPicPr/>
          <p:nvPr/>
        </p:nvPicPr>
        <p:blipFill>
          <a:blip r:embed="rId2"/>
          <a:stretch/>
        </p:blipFill>
        <p:spPr>
          <a:xfrm>
            <a:off x="4577040" y="2703960"/>
            <a:ext cx="4608720" cy="4334400"/>
          </a:xfrm>
          <a:prstGeom prst="rect">
            <a:avLst/>
          </a:prstGeom>
          <a:ln>
            <a:noFill/>
          </a:ln>
        </p:spPr>
      </p:pic>
    </p:spTree>
    <p:extLst>
      <p:ext uri="{BB962C8B-B14F-4D97-AF65-F5344CB8AC3E}">
        <p14:creationId xmlns:p14="http://schemas.microsoft.com/office/powerpoint/2010/main" val="47041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RICKETS</a:t>
            </a:r>
            <a:endParaRPr kumimoji="0" lang="en-US" sz="3600" b="0" i="0" u="none" strike="noStrike" kern="0" cap="none" spc="-1" normalizeH="0" baseline="0" noProof="0" smtClean="0">
              <a:ln>
                <a:noFill/>
              </a:ln>
              <a:solidFill>
                <a:srgbClr val="000000"/>
              </a:solidFill>
              <a:effectLst/>
              <a:uLnTx/>
              <a:uFillTx/>
            </a:endParaRPr>
          </a:p>
        </p:txBody>
      </p:sp>
      <p:graphicFrame>
        <p:nvGraphicFramePr>
          <p:cNvPr id="3" name="Table 2"/>
          <p:cNvGraphicFramePr/>
          <p:nvPr/>
        </p:nvGraphicFramePr>
        <p:xfrm>
          <a:off x="2099160" y="1573560"/>
          <a:ext cx="9044640" cy="5067600"/>
        </p:xfrm>
        <a:graphic>
          <a:graphicData uri="http://schemas.openxmlformats.org/drawingml/2006/table">
            <a:tbl>
              <a:tblPr/>
              <a:tblGrid>
                <a:gridCol w="4522320">
                  <a:extLst>
                    <a:ext uri="{9D8B030D-6E8A-4147-A177-3AD203B41FA5}">
                      <a16:colId xmlns:a16="http://schemas.microsoft.com/office/drawing/2014/main" val="20000"/>
                    </a:ext>
                  </a:extLst>
                </a:gridCol>
                <a:gridCol w="4522320">
                  <a:extLst>
                    <a:ext uri="{9D8B030D-6E8A-4147-A177-3AD203B41FA5}">
                      <a16:colId xmlns:a16="http://schemas.microsoft.com/office/drawing/2014/main" val="20001"/>
                    </a:ext>
                  </a:extLst>
                </a:gridCol>
              </a:tblGrid>
              <a:tr h="38736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2000" b="1" strike="noStrike" spc="-1">
                          <a:solidFill>
                            <a:srgbClr val="FFFFFF"/>
                          </a:solidFill>
                          <a:latin typeface="Century Gothic"/>
                        </a:rPr>
                        <a:t>RICKETS</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2000" b="1" strike="noStrike" spc="-1">
                          <a:solidFill>
                            <a:srgbClr val="FFFFFF"/>
                          </a:solidFill>
                          <a:latin typeface="Century Gothic"/>
                        </a:rPr>
                        <a:t>SIGNS AND SYMPTOMS</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extLst>
                  <a:ext uri="{0D108BD9-81ED-4DB2-BD59-A6C34878D82A}">
                    <a16:rowId xmlns:a16="http://schemas.microsoft.com/office/drawing/2014/main" val="10000"/>
                  </a:ext>
                </a:extLst>
              </a:tr>
              <a:tr h="467136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nSpc>
                          <a:spcPct val="100000"/>
                        </a:lnSpc>
                      </a:pPr>
                      <a:r>
                        <a:rPr lang="en-US" sz="2000" b="0" strike="noStrike" spc="-1" dirty="0">
                          <a:solidFill>
                            <a:srgbClr val="000000"/>
                          </a:solidFill>
                          <a:latin typeface="Century Gothic"/>
                        </a:rPr>
                        <a:t>Rickets is a deficiency disease which results from a lack of vitamin D, phosphorous and calcium. The bones in the leg are not strong enough to withstand the weight of the body so it begins to bend. </a:t>
                      </a:r>
                      <a:endParaRPr lang="en-US" sz="2000" b="0" strike="noStrike" spc="-1" dirty="0">
                        <a:latin typeface="Arial"/>
                      </a:endParaRPr>
                    </a:p>
                    <a:p>
                      <a:pPr>
                        <a:lnSpc>
                          <a:spcPct val="100000"/>
                        </a:lnSpc>
                      </a:pPr>
                      <a:r>
                        <a:rPr lang="en-US" sz="2000" b="0" strike="noStrike" spc="-1" dirty="0">
                          <a:solidFill>
                            <a:srgbClr val="000000"/>
                          </a:solidFill>
                          <a:latin typeface="Century Gothic"/>
                        </a:rPr>
                        <a:t>When this occurs in adults it is called </a:t>
                      </a:r>
                      <a:r>
                        <a:rPr lang="en-US" sz="2000" b="0" strike="noStrike" spc="-1" dirty="0" err="1">
                          <a:solidFill>
                            <a:srgbClr val="000000"/>
                          </a:solidFill>
                          <a:latin typeface="Century Gothic"/>
                        </a:rPr>
                        <a:t>osteomalacia</a:t>
                      </a:r>
                      <a:endParaRPr lang="en-US" sz="20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marL="285840" indent="-285480">
                        <a:lnSpc>
                          <a:spcPct val="100000"/>
                        </a:lnSpc>
                        <a:buClr>
                          <a:srgbClr val="000000"/>
                        </a:buClr>
                        <a:buFont typeface="Arial"/>
                        <a:buChar char="•"/>
                      </a:pPr>
                      <a:r>
                        <a:rPr lang="en-US" sz="2000" b="0" strike="noStrike" spc="-1" dirty="0">
                          <a:solidFill>
                            <a:srgbClr val="000000"/>
                          </a:solidFill>
                          <a:latin typeface="Century Gothic"/>
                        </a:rPr>
                        <a:t>Pain in the bones of the lower body.</a:t>
                      </a:r>
                      <a:endParaRPr lang="en-US" sz="2000" b="0" strike="noStrike" spc="-1" dirty="0">
                        <a:latin typeface="Arial"/>
                      </a:endParaRPr>
                    </a:p>
                    <a:p>
                      <a:pPr marL="285840" indent="-285480">
                        <a:lnSpc>
                          <a:spcPct val="100000"/>
                        </a:lnSpc>
                        <a:buClr>
                          <a:srgbClr val="000000"/>
                        </a:buClr>
                        <a:buFont typeface="Arial"/>
                        <a:buChar char="•"/>
                      </a:pPr>
                      <a:r>
                        <a:rPr lang="en-US" sz="2000" b="0" strike="noStrike" spc="-1" dirty="0">
                          <a:solidFill>
                            <a:srgbClr val="000000"/>
                          </a:solidFill>
                          <a:latin typeface="Century Gothic"/>
                        </a:rPr>
                        <a:t>Skeletal deformities</a:t>
                      </a:r>
                      <a:endParaRPr lang="en-US" sz="2000" b="0" strike="noStrike" spc="-1" dirty="0">
                        <a:latin typeface="Arial"/>
                      </a:endParaRPr>
                    </a:p>
                    <a:p>
                      <a:pPr marL="285840" indent="-285480">
                        <a:lnSpc>
                          <a:spcPct val="100000"/>
                        </a:lnSpc>
                        <a:buClr>
                          <a:srgbClr val="000000"/>
                        </a:buClr>
                        <a:buFont typeface="Arial"/>
                        <a:buChar char="•"/>
                      </a:pPr>
                      <a:r>
                        <a:rPr lang="en-US" sz="2000" b="0" strike="noStrike" spc="-1" dirty="0">
                          <a:solidFill>
                            <a:srgbClr val="000000"/>
                          </a:solidFill>
                          <a:latin typeface="Century Gothic"/>
                        </a:rPr>
                        <a:t>Bone easily fractures</a:t>
                      </a:r>
                      <a:endParaRPr lang="en-US" sz="2000" b="0" strike="noStrike" spc="-1" dirty="0">
                        <a:latin typeface="Arial"/>
                      </a:endParaRPr>
                    </a:p>
                    <a:p>
                      <a:pPr marL="285840" indent="-285480">
                        <a:lnSpc>
                          <a:spcPct val="100000"/>
                        </a:lnSpc>
                        <a:buClr>
                          <a:srgbClr val="000000"/>
                        </a:buClr>
                        <a:buFont typeface="Arial"/>
                        <a:buChar char="•"/>
                      </a:pPr>
                      <a:r>
                        <a:rPr lang="en-US" sz="2000" b="0" strike="noStrike" spc="-1" dirty="0">
                          <a:solidFill>
                            <a:srgbClr val="000000"/>
                          </a:solidFill>
                          <a:latin typeface="Century Gothic"/>
                        </a:rPr>
                        <a:t>Muscle cramps</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extLst>
                  <a:ext uri="{0D108BD9-81ED-4DB2-BD59-A6C34878D82A}">
                    <a16:rowId xmlns:a16="http://schemas.microsoft.com/office/drawing/2014/main" val="10001"/>
                  </a:ext>
                </a:extLst>
              </a:tr>
            </a:tbl>
          </a:graphicData>
        </a:graphic>
      </p:graphicFrame>
      <p:pic>
        <p:nvPicPr>
          <p:cNvPr id="4" name="Picture 2"/>
          <p:cNvPicPr/>
          <p:nvPr/>
        </p:nvPicPr>
        <p:blipFill>
          <a:blip r:embed="rId2"/>
          <a:stretch/>
        </p:blipFill>
        <p:spPr>
          <a:xfrm>
            <a:off x="7048800" y="4007520"/>
            <a:ext cx="3714480" cy="2114280"/>
          </a:xfrm>
          <a:prstGeom prst="rect">
            <a:avLst/>
          </a:prstGeom>
          <a:ln>
            <a:noFill/>
          </a:ln>
        </p:spPr>
      </p:pic>
    </p:spTree>
    <p:extLst>
      <p:ext uri="{BB962C8B-B14F-4D97-AF65-F5344CB8AC3E}">
        <p14:creationId xmlns:p14="http://schemas.microsoft.com/office/powerpoint/2010/main" val="241553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OSTEOPOROSIS</a:t>
            </a:r>
            <a:endParaRPr kumimoji="0" lang="en-US" sz="3600" b="0" i="0" u="none" strike="noStrike" kern="0" cap="none" spc="-1" normalizeH="0" baseline="0" noProof="0" smtClean="0">
              <a:ln>
                <a:noFill/>
              </a:ln>
              <a:solidFill>
                <a:srgbClr val="000000"/>
              </a:solidFill>
              <a:effectLst/>
              <a:uLnTx/>
              <a:uFillTx/>
            </a:endParaRPr>
          </a:p>
        </p:txBody>
      </p:sp>
      <p:graphicFrame>
        <p:nvGraphicFramePr>
          <p:cNvPr id="3" name="Table 2"/>
          <p:cNvGraphicFramePr/>
          <p:nvPr/>
        </p:nvGraphicFramePr>
        <p:xfrm>
          <a:off x="2486160" y="1494000"/>
          <a:ext cx="9018360" cy="4424640"/>
        </p:xfrm>
        <a:graphic>
          <a:graphicData uri="http://schemas.openxmlformats.org/drawingml/2006/table">
            <a:tbl>
              <a:tblPr/>
              <a:tblGrid>
                <a:gridCol w="4509000">
                  <a:extLst>
                    <a:ext uri="{9D8B030D-6E8A-4147-A177-3AD203B41FA5}">
                      <a16:colId xmlns:a16="http://schemas.microsoft.com/office/drawing/2014/main" val="20000"/>
                    </a:ext>
                  </a:extLst>
                </a:gridCol>
                <a:gridCol w="4509360">
                  <a:extLst>
                    <a:ext uri="{9D8B030D-6E8A-4147-A177-3AD203B41FA5}">
                      <a16:colId xmlns:a16="http://schemas.microsoft.com/office/drawing/2014/main" val="20001"/>
                    </a:ext>
                  </a:extLst>
                </a:gridCol>
              </a:tblGrid>
              <a:tr h="37080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1800" b="1" strike="noStrike" spc="-1">
                          <a:solidFill>
                            <a:srgbClr val="FFFFFF"/>
                          </a:solidFill>
                          <a:latin typeface="Century Gothic"/>
                        </a:rPr>
                        <a:t>OSTEOPROSIS</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1800" b="1" strike="noStrike" spc="-1">
                          <a:solidFill>
                            <a:srgbClr val="FFFFFF"/>
                          </a:solidFill>
                          <a:latin typeface="Century Gothic"/>
                        </a:rPr>
                        <a:t>SIGNS AND SYMPTOMS</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extLst>
                  <a:ext uri="{0D108BD9-81ED-4DB2-BD59-A6C34878D82A}">
                    <a16:rowId xmlns:a16="http://schemas.microsoft.com/office/drawing/2014/main" val="10000"/>
                  </a:ext>
                </a:extLst>
              </a:tr>
              <a:tr h="37080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nSpc>
                          <a:spcPct val="100000"/>
                        </a:lnSpc>
                      </a:pPr>
                      <a:r>
                        <a:rPr lang="en-US" sz="2000" b="0" strike="noStrike" spc="-1">
                          <a:solidFill>
                            <a:srgbClr val="000000"/>
                          </a:solidFill>
                          <a:latin typeface="Century Gothic"/>
                        </a:rPr>
                        <a:t>Osteoporosis is a bone disease, where the body makes too little bone or there is bone loss. Low calcium intake affects the development of osteoporosis. </a:t>
                      </a:r>
                      <a:endParaRPr lang="en-US"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marL="285840" indent="-285480">
                        <a:lnSpc>
                          <a:spcPct val="100000"/>
                        </a:lnSpc>
                        <a:buClr>
                          <a:srgbClr val="000000"/>
                        </a:buClr>
                        <a:buFont typeface="Arial"/>
                        <a:buChar char="•"/>
                      </a:pPr>
                      <a:r>
                        <a:rPr lang="en-US" sz="2000" b="0" strike="noStrike" spc="-1">
                          <a:solidFill>
                            <a:srgbClr val="000000"/>
                          </a:solidFill>
                          <a:latin typeface="Century Gothic"/>
                        </a:rPr>
                        <a:t>Loss of height</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entury Gothic"/>
                        </a:rPr>
                        <a:t>Easily broken bones</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entury Gothic"/>
                        </a:rPr>
                        <a:t>Pain especially in the back</a:t>
                      </a: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0" strike="noStrike" spc="-1">
                          <a:solidFill>
                            <a:srgbClr val="000000"/>
                          </a:solidFill>
                          <a:latin typeface="Century Gothic"/>
                        </a:rPr>
                        <a:t>Osteoporosis means porous bones</a:t>
                      </a:r>
                      <a:endParaRPr lang="en-US"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extLst>
                  <a:ext uri="{0D108BD9-81ED-4DB2-BD59-A6C34878D82A}">
                    <a16:rowId xmlns:a16="http://schemas.microsoft.com/office/drawing/2014/main" val="10001"/>
                  </a:ext>
                </a:extLst>
              </a:tr>
            </a:tbl>
          </a:graphicData>
        </a:graphic>
      </p:graphicFrame>
      <p:pic>
        <p:nvPicPr>
          <p:cNvPr id="4" name="Picture 2"/>
          <p:cNvPicPr/>
          <p:nvPr/>
        </p:nvPicPr>
        <p:blipFill>
          <a:blip r:embed="rId2"/>
          <a:stretch/>
        </p:blipFill>
        <p:spPr>
          <a:xfrm>
            <a:off x="7436160" y="3491640"/>
            <a:ext cx="2857320" cy="1599840"/>
          </a:xfrm>
          <a:prstGeom prst="rect">
            <a:avLst/>
          </a:prstGeom>
          <a:ln>
            <a:noFill/>
          </a:ln>
        </p:spPr>
      </p:pic>
    </p:spTree>
    <p:extLst>
      <p:ext uri="{BB962C8B-B14F-4D97-AF65-F5344CB8AC3E}">
        <p14:creationId xmlns:p14="http://schemas.microsoft.com/office/powerpoint/2010/main" val="255888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ANAEMIA</a:t>
            </a:r>
            <a:endParaRPr kumimoji="0" lang="en-US" sz="3600" b="0" i="0" u="none" strike="noStrike" kern="0" cap="none" spc="-1" normalizeH="0" baseline="0" noProof="0" smtClean="0">
              <a:ln>
                <a:noFill/>
              </a:ln>
              <a:solidFill>
                <a:srgbClr val="000000"/>
              </a:solidFill>
              <a:effectLst/>
              <a:uLnTx/>
              <a:uFillTx/>
            </a:endParaRPr>
          </a:p>
        </p:txBody>
      </p:sp>
      <p:graphicFrame>
        <p:nvGraphicFramePr>
          <p:cNvPr id="3" name="Table 2"/>
          <p:cNvGraphicFramePr/>
          <p:nvPr/>
        </p:nvGraphicFramePr>
        <p:xfrm>
          <a:off x="2447640" y="1708560"/>
          <a:ext cx="8915040" cy="4754880"/>
        </p:xfrm>
        <a:graphic>
          <a:graphicData uri="http://schemas.openxmlformats.org/drawingml/2006/table">
            <a:tbl>
              <a:tblPr/>
              <a:tblGrid>
                <a:gridCol w="4457520">
                  <a:extLst>
                    <a:ext uri="{9D8B030D-6E8A-4147-A177-3AD203B41FA5}">
                      <a16:colId xmlns:a16="http://schemas.microsoft.com/office/drawing/2014/main" val="20000"/>
                    </a:ext>
                  </a:extLst>
                </a:gridCol>
                <a:gridCol w="4457520">
                  <a:extLst>
                    <a:ext uri="{9D8B030D-6E8A-4147-A177-3AD203B41FA5}">
                      <a16:colId xmlns:a16="http://schemas.microsoft.com/office/drawing/2014/main" val="20001"/>
                    </a:ext>
                  </a:extLst>
                </a:gridCol>
              </a:tblGrid>
              <a:tr h="37080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2000" b="1" strike="noStrike" spc="-1">
                          <a:solidFill>
                            <a:srgbClr val="FFFFFF"/>
                          </a:solidFill>
                          <a:latin typeface="Century Gothic"/>
                        </a:rPr>
                        <a:t>ANAEMIA</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2000" b="1" strike="noStrike" spc="-1">
                          <a:solidFill>
                            <a:srgbClr val="FFFFFF"/>
                          </a:solidFill>
                          <a:latin typeface="Century Gothic"/>
                        </a:rPr>
                        <a:t>SIGNS AND SYMPTOMS</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extLst>
                  <a:ext uri="{0D108BD9-81ED-4DB2-BD59-A6C34878D82A}">
                    <a16:rowId xmlns:a16="http://schemas.microsoft.com/office/drawing/2014/main" val="10000"/>
                  </a:ext>
                </a:extLst>
              </a:tr>
              <a:tr h="37080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nSpc>
                          <a:spcPct val="100000"/>
                        </a:lnSpc>
                      </a:pPr>
                      <a:r>
                        <a:rPr lang="en-US" sz="2000" b="0" strike="noStrike" spc="-1">
                          <a:solidFill>
                            <a:srgbClr val="000000"/>
                          </a:solidFill>
                          <a:latin typeface="Century Gothic"/>
                        </a:rPr>
                        <a:t>Anaemia is a condition where the amount of red blood cells or the amount of haemoglobin in the cells are low. Haemoglobin enables the blood to carry oxygen, which is used in reactions to produce energy. Anaemia can result from a lack of iron.</a:t>
                      </a: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marL="285840" indent="-285480">
                        <a:lnSpc>
                          <a:spcPct val="100000"/>
                        </a:lnSpc>
                        <a:buClr>
                          <a:srgbClr val="000000"/>
                        </a:buClr>
                        <a:buFont typeface="Arial"/>
                        <a:buChar char="•"/>
                      </a:pPr>
                      <a:r>
                        <a:rPr lang="en-US" sz="2000" b="0" strike="noStrike" spc="-1">
                          <a:solidFill>
                            <a:srgbClr val="000000"/>
                          </a:solidFill>
                          <a:latin typeface="Century Gothic"/>
                        </a:rPr>
                        <a:t>Fatigue</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entury Gothic"/>
                        </a:rPr>
                        <a:t>Weakness</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entury Gothic"/>
                        </a:rPr>
                        <a:t>Pale complexion</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entury Gothic"/>
                        </a:rPr>
                        <a:t>Shortness of breath</a:t>
                      </a: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extLst>
                  <a:ext uri="{0D108BD9-81ED-4DB2-BD59-A6C34878D82A}">
                    <a16:rowId xmlns:a16="http://schemas.microsoft.com/office/drawing/2014/main" val="10001"/>
                  </a:ext>
                </a:extLst>
              </a:tr>
            </a:tbl>
          </a:graphicData>
        </a:graphic>
      </p:graphicFrame>
      <p:pic>
        <p:nvPicPr>
          <p:cNvPr id="4" name="Picture 4"/>
          <p:cNvPicPr/>
          <p:nvPr/>
        </p:nvPicPr>
        <p:blipFill>
          <a:blip r:embed="rId2"/>
          <a:srcRect l="4488" b="14163"/>
          <a:stretch/>
        </p:blipFill>
        <p:spPr>
          <a:xfrm>
            <a:off x="7418160" y="3657600"/>
            <a:ext cx="2923200" cy="1970280"/>
          </a:xfrm>
          <a:prstGeom prst="rect">
            <a:avLst/>
          </a:prstGeom>
          <a:ln>
            <a:noFill/>
          </a:ln>
        </p:spPr>
      </p:pic>
    </p:spTree>
    <p:extLst>
      <p:ext uri="{BB962C8B-B14F-4D97-AF65-F5344CB8AC3E}">
        <p14:creationId xmlns:p14="http://schemas.microsoft.com/office/powerpoint/2010/main" val="10343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GOITRE</a:t>
            </a:r>
            <a:endParaRPr kumimoji="0" lang="en-US" sz="3600" b="0" i="0" u="none" strike="noStrike" kern="0" cap="none" spc="-1" normalizeH="0" baseline="0" noProof="0" smtClean="0">
              <a:ln>
                <a:noFill/>
              </a:ln>
              <a:solidFill>
                <a:srgbClr val="000000"/>
              </a:solidFill>
              <a:effectLst/>
              <a:uLnTx/>
              <a:uFillTx/>
            </a:endParaRPr>
          </a:p>
        </p:txBody>
      </p:sp>
      <p:graphicFrame>
        <p:nvGraphicFramePr>
          <p:cNvPr id="3" name="Table 2"/>
          <p:cNvGraphicFramePr/>
          <p:nvPr>
            <p:extLst>
              <p:ext uri="{D42A27DB-BD31-4B8C-83A1-F6EECF244321}">
                <p14:modId xmlns:p14="http://schemas.microsoft.com/office/powerpoint/2010/main" val="3413056034"/>
              </p:ext>
            </p:extLst>
          </p:nvPr>
        </p:nvGraphicFramePr>
        <p:xfrm>
          <a:off x="2331720" y="1541160"/>
          <a:ext cx="8915040" cy="4328160"/>
        </p:xfrm>
        <a:graphic>
          <a:graphicData uri="http://schemas.openxmlformats.org/drawingml/2006/table">
            <a:tbl>
              <a:tblPr/>
              <a:tblGrid>
                <a:gridCol w="4457520">
                  <a:extLst>
                    <a:ext uri="{9D8B030D-6E8A-4147-A177-3AD203B41FA5}">
                      <a16:colId xmlns:a16="http://schemas.microsoft.com/office/drawing/2014/main" val="20000"/>
                    </a:ext>
                  </a:extLst>
                </a:gridCol>
                <a:gridCol w="4457520">
                  <a:extLst>
                    <a:ext uri="{9D8B030D-6E8A-4147-A177-3AD203B41FA5}">
                      <a16:colId xmlns:a16="http://schemas.microsoft.com/office/drawing/2014/main" val="20001"/>
                    </a:ext>
                  </a:extLst>
                </a:gridCol>
              </a:tblGrid>
              <a:tr h="37080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2000" b="1" strike="noStrike" spc="-1" dirty="0">
                          <a:solidFill>
                            <a:srgbClr val="FFFFFF"/>
                          </a:solidFill>
                          <a:latin typeface="Century Gothic"/>
                        </a:rPr>
                        <a:t>GOITRE</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2000" b="1" strike="noStrike" spc="-1">
                          <a:solidFill>
                            <a:srgbClr val="FFFFFF"/>
                          </a:solidFill>
                          <a:latin typeface="Century Gothic"/>
                        </a:rPr>
                        <a:t>SIGNS AND SYMPTOMS</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extLst>
                  <a:ext uri="{0D108BD9-81ED-4DB2-BD59-A6C34878D82A}">
                    <a16:rowId xmlns:a16="http://schemas.microsoft.com/office/drawing/2014/main" val="10000"/>
                  </a:ext>
                </a:extLst>
              </a:tr>
              <a:tr h="37080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nSpc>
                          <a:spcPct val="100000"/>
                        </a:lnSpc>
                      </a:pPr>
                      <a:r>
                        <a:rPr lang="en-US" sz="2000" b="0" strike="noStrike" spc="-1" dirty="0" err="1">
                          <a:solidFill>
                            <a:srgbClr val="000000"/>
                          </a:solidFill>
                          <a:latin typeface="Century Gothic"/>
                        </a:rPr>
                        <a:t>Goitre</a:t>
                      </a:r>
                      <a:r>
                        <a:rPr lang="en-US" sz="2000" b="0" strike="noStrike" spc="-1" dirty="0">
                          <a:solidFill>
                            <a:srgbClr val="000000"/>
                          </a:solidFill>
                          <a:latin typeface="Century Gothic"/>
                        </a:rPr>
                        <a:t> is an enlarged thyroid gland, which </a:t>
                      </a:r>
                      <a:r>
                        <a:rPr lang="en-US" sz="2000" b="0" strike="noStrike" spc="-1" dirty="0" smtClean="0">
                          <a:solidFill>
                            <a:srgbClr val="000000"/>
                          </a:solidFill>
                          <a:latin typeface="Century Gothic"/>
                        </a:rPr>
                        <a:t>can</a:t>
                      </a:r>
                      <a:r>
                        <a:rPr lang="en-US" sz="2000" b="0" strike="noStrike" spc="-1" baseline="0" dirty="0" smtClean="0">
                          <a:solidFill>
                            <a:srgbClr val="000000"/>
                          </a:solidFill>
                          <a:latin typeface="Century Gothic"/>
                        </a:rPr>
                        <a:t> be seen by</a:t>
                      </a:r>
                      <a:r>
                        <a:rPr lang="en-US" sz="2000" b="0" strike="noStrike" spc="-1" dirty="0" smtClean="0">
                          <a:solidFill>
                            <a:srgbClr val="000000"/>
                          </a:solidFill>
                          <a:latin typeface="Century Gothic"/>
                        </a:rPr>
                        <a:t> </a:t>
                      </a:r>
                      <a:r>
                        <a:rPr lang="en-US" sz="2000" b="0" strike="noStrike" spc="-1" dirty="0">
                          <a:solidFill>
                            <a:srgbClr val="000000"/>
                          </a:solidFill>
                          <a:latin typeface="Century Gothic"/>
                        </a:rPr>
                        <a:t>the swelling of the neck. The production of thyroxine in the thyroid gland is reduced, which is responsible for metabolism slowing down. </a:t>
                      </a:r>
                      <a:endParaRPr lang="en-US" sz="2000" b="0" strike="noStrike" spc="-1" dirty="0">
                        <a:latin typeface="Arial"/>
                      </a:endParaRPr>
                    </a:p>
                    <a:p>
                      <a:pPr>
                        <a:lnSpc>
                          <a:spcPct val="100000"/>
                        </a:lnSpc>
                      </a:pPr>
                      <a:r>
                        <a:rPr lang="en-US" sz="2000" b="0" strike="noStrike" spc="-1" dirty="0">
                          <a:solidFill>
                            <a:srgbClr val="000000"/>
                          </a:solidFill>
                          <a:latin typeface="Century Gothic"/>
                        </a:rPr>
                        <a:t>This is related to a lack of iodine in the diet.</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marL="285840" indent="-285480">
                        <a:lnSpc>
                          <a:spcPct val="100000"/>
                        </a:lnSpc>
                        <a:buClr>
                          <a:srgbClr val="000000"/>
                        </a:buClr>
                        <a:buFont typeface="Arial"/>
                        <a:buChar char="•"/>
                      </a:pPr>
                      <a:r>
                        <a:rPr lang="en-US" sz="1800" b="0" strike="noStrike" spc="-1" dirty="0">
                          <a:solidFill>
                            <a:srgbClr val="000000"/>
                          </a:solidFill>
                          <a:latin typeface="Century Gothic"/>
                        </a:rPr>
                        <a:t>Swelling in the neck.</a:t>
                      </a:r>
                      <a:endParaRPr lang="en-US" sz="1800" b="0" strike="noStrike" spc="-1" dirty="0">
                        <a:latin typeface="Arial"/>
                      </a:endParaRPr>
                    </a:p>
                    <a:p>
                      <a:pPr marL="285840" indent="-285480">
                        <a:lnSpc>
                          <a:spcPct val="100000"/>
                        </a:lnSpc>
                        <a:buClr>
                          <a:srgbClr val="000000"/>
                        </a:buClr>
                        <a:buFont typeface="Arial"/>
                        <a:buChar char="•"/>
                      </a:pPr>
                      <a:r>
                        <a:rPr lang="en-US" sz="1800" b="0" strike="noStrike" spc="-1" dirty="0">
                          <a:solidFill>
                            <a:srgbClr val="000000"/>
                          </a:solidFill>
                          <a:latin typeface="Century Gothic"/>
                        </a:rPr>
                        <a:t>Difficulty breathing</a:t>
                      </a:r>
                      <a:endParaRPr lang="en-US" sz="1800" b="0" strike="noStrike" spc="-1" dirty="0">
                        <a:latin typeface="Arial"/>
                      </a:endParaRPr>
                    </a:p>
                    <a:p>
                      <a:pPr marL="285840" indent="-285480">
                        <a:lnSpc>
                          <a:spcPct val="100000"/>
                        </a:lnSpc>
                        <a:buClr>
                          <a:srgbClr val="000000"/>
                        </a:buClr>
                        <a:buFont typeface="Arial"/>
                        <a:buChar char="•"/>
                      </a:pPr>
                      <a:r>
                        <a:rPr lang="en-US" sz="1800" b="0" strike="noStrike" spc="-1" dirty="0">
                          <a:solidFill>
                            <a:srgbClr val="000000"/>
                          </a:solidFill>
                          <a:latin typeface="Century Gothic"/>
                        </a:rPr>
                        <a:t>Difficulty swallowing</a:t>
                      </a:r>
                      <a:endParaRPr lang="en-US" sz="1800" b="0" strike="noStrike" spc="-1" dirty="0">
                        <a:latin typeface="Arial"/>
                      </a:endParaRPr>
                    </a:p>
                    <a:p>
                      <a:pPr marL="285840" indent="-285480">
                        <a:lnSpc>
                          <a:spcPct val="100000"/>
                        </a:lnSpc>
                        <a:buClr>
                          <a:srgbClr val="000000"/>
                        </a:buClr>
                        <a:buFont typeface="Arial"/>
                        <a:buChar char="•"/>
                      </a:pPr>
                      <a:r>
                        <a:rPr lang="en-US" sz="1800" b="0" strike="noStrike" spc="-1" dirty="0">
                          <a:solidFill>
                            <a:srgbClr val="000000"/>
                          </a:solidFill>
                          <a:latin typeface="Century Gothic"/>
                        </a:rPr>
                        <a:t>Hoarseness</a:t>
                      </a:r>
                      <a:endParaRPr lang="en-US" sz="1800" b="0" strike="noStrike" spc="-1" dirty="0">
                        <a:latin typeface="Arial"/>
                      </a:endParaRPr>
                    </a:p>
                    <a:p>
                      <a:pPr marL="285840" indent="-285480">
                        <a:lnSpc>
                          <a:spcPct val="100000"/>
                        </a:lnSpc>
                        <a:buClr>
                          <a:srgbClr val="000000"/>
                        </a:buClr>
                        <a:buFont typeface="Arial"/>
                        <a:buChar char="•"/>
                      </a:pPr>
                      <a:r>
                        <a:rPr lang="en-US" sz="1800" b="0" strike="noStrike" spc="-1" dirty="0">
                          <a:solidFill>
                            <a:srgbClr val="000000"/>
                          </a:solidFill>
                          <a:latin typeface="Century Gothic"/>
                        </a:rPr>
                        <a:t>Coughing</a:t>
                      </a:r>
                      <a:endParaRPr lang="en-US" sz="1800" b="0" strike="noStrike" spc="-1" dirty="0">
                        <a:latin typeface="Arial"/>
                      </a:endParaRPr>
                    </a:p>
                    <a:p>
                      <a:pPr marL="285840" indent="-285480">
                        <a:lnSpc>
                          <a:spcPct val="100000"/>
                        </a:lnSpc>
                        <a:buClr>
                          <a:srgbClr val="000000"/>
                        </a:buClr>
                        <a:buFont typeface="Arial"/>
                        <a:buChar char="•"/>
                      </a:pPr>
                      <a:r>
                        <a:rPr lang="en-US" sz="1800" b="0" strike="noStrike" spc="-1" dirty="0">
                          <a:solidFill>
                            <a:srgbClr val="000000"/>
                          </a:solidFill>
                          <a:latin typeface="Century Gothic"/>
                        </a:rPr>
                        <a:t>Tightness in the throat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extLst>
                  <a:ext uri="{0D108BD9-81ED-4DB2-BD59-A6C34878D82A}">
                    <a16:rowId xmlns:a16="http://schemas.microsoft.com/office/drawing/2014/main" val="10001"/>
                  </a:ext>
                </a:extLst>
              </a:tr>
            </a:tbl>
          </a:graphicData>
        </a:graphic>
      </p:graphicFrame>
      <p:pic>
        <p:nvPicPr>
          <p:cNvPr id="4" name="Picture 2"/>
          <p:cNvPicPr/>
          <p:nvPr/>
        </p:nvPicPr>
        <p:blipFill>
          <a:blip r:embed="rId2"/>
          <a:stretch/>
        </p:blipFill>
        <p:spPr>
          <a:xfrm>
            <a:off x="7787880" y="3807360"/>
            <a:ext cx="1354320" cy="1872000"/>
          </a:xfrm>
          <a:prstGeom prst="rect">
            <a:avLst/>
          </a:prstGeom>
          <a:ln>
            <a:noFill/>
          </a:ln>
        </p:spPr>
      </p:pic>
    </p:spTree>
    <p:extLst>
      <p:ext uri="{BB962C8B-B14F-4D97-AF65-F5344CB8AC3E}">
        <p14:creationId xmlns:p14="http://schemas.microsoft.com/office/powerpoint/2010/main" val="1738894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1846080" y="495360"/>
            <a:ext cx="8911440" cy="1280520"/>
          </a:xfrm>
          <a:prstGeom prst="rect">
            <a:avLst/>
          </a:prstGeom>
          <a:noFill/>
          <a:ln>
            <a:noFill/>
          </a:ln>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1" normalizeH="0" baseline="0" noProof="0" smtClean="0">
                <a:ln>
                  <a:noFill/>
                </a:ln>
                <a:solidFill>
                  <a:srgbClr val="262626"/>
                </a:solidFill>
                <a:effectLst/>
                <a:uLnTx/>
                <a:uFillTx/>
              </a:rPr>
              <a:t>SUMMARY</a:t>
            </a:r>
            <a:endParaRPr kumimoji="0" lang="en-US" sz="44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2421360" y="1532520"/>
            <a:ext cx="8812440" cy="3979080"/>
          </a:xfrm>
          <a:prstGeom prst="rect">
            <a:avLst/>
          </a:prstGeom>
          <a:noFill/>
          <a:ln>
            <a:noFill/>
          </a:ln>
        </p:spPr>
        <p:txBody>
          <a:bodyPr>
            <a:noAutofit/>
          </a:bodyPr>
          <a:lstStyle/>
          <a:p>
            <a:pPr marL="343080" marR="0" lvl="0" indent="-342720" defTabSz="914400" eaLnBrk="1" fontAlgn="auto" latinLnBrk="0" hangingPunct="1">
              <a:lnSpc>
                <a:spcPct val="15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Calcium and iron is needed by special groups of people for various reasons.</a:t>
            </a:r>
          </a:p>
          <a:p>
            <a:pPr marL="343080" marR="0" lvl="0" indent="-342720" defTabSz="914400" eaLnBrk="1" fontAlgn="auto" latinLnBrk="0" hangingPunct="1">
              <a:lnSpc>
                <a:spcPct val="15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The absorption of iron and calcium can be affected by other foods that we eat. </a:t>
            </a:r>
          </a:p>
          <a:p>
            <a:pPr marL="343080" marR="0" lvl="0" indent="-342720" defTabSz="914400" eaLnBrk="1" fontAlgn="auto" latinLnBrk="0" hangingPunct="1">
              <a:lnSpc>
                <a:spcPct val="15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A lack of certain minerals in our diet can cause deficiency diseases.</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p:txBody>
      </p:sp>
    </p:spTree>
    <p:extLst>
      <p:ext uri="{BB962C8B-B14F-4D97-AF65-F5344CB8AC3E}">
        <p14:creationId xmlns:p14="http://schemas.microsoft.com/office/powerpoint/2010/main" val="112976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defTabSz="914400">
              <a:spcBef>
                <a:spcPts val="0"/>
              </a:spcBef>
            </a:pPr>
            <a:r>
              <a:rPr lang="en-US" sz="4400" spc="-1" dirty="0" smtClean="0">
                <a:solidFill>
                  <a:srgbClr val="262626"/>
                </a:solidFill>
                <a:latin typeface="Arial Black"/>
              </a:rPr>
              <a:t>CONTENT</a:t>
            </a:r>
            <a:endParaRPr lang="en-US" dirty="0"/>
          </a:p>
        </p:txBody>
      </p:sp>
      <p:sp>
        <p:nvSpPr>
          <p:cNvPr id="3" name="CustomShape 2"/>
          <p:cNvSpPr/>
          <p:nvPr/>
        </p:nvSpPr>
        <p:spPr>
          <a:xfrm>
            <a:off x="5962956" y="1597021"/>
            <a:ext cx="2171621"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1" normalizeH="0" baseline="0" noProof="0" smtClean="0">
                <a:ln>
                  <a:noFill/>
                </a:ln>
                <a:solidFill>
                  <a:srgbClr val="000000"/>
                </a:solidFill>
                <a:effectLst/>
                <a:uLnTx/>
                <a:uFillTx/>
                <a:latin typeface="Arial"/>
              </a:rPr>
              <a:t>OBJECTIVES</a:t>
            </a:r>
            <a:endParaRPr kumimoji="0" lang="en-US" sz="2400" b="0" i="0" u="none" strike="noStrike" kern="0" cap="none" spc="-1" normalizeH="0" baseline="0" noProof="0" smtClean="0">
              <a:ln>
                <a:noFill/>
              </a:ln>
              <a:solidFill>
                <a:prstClr val="black"/>
              </a:solidFill>
              <a:effectLst/>
              <a:uLnTx/>
              <a:uFillTx/>
              <a:latin typeface="Arial"/>
            </a:endParaRPr>
          </a:p>
        </p:txBody>
      </p:sp>
      <p:sp>
        <p:nvSpPr>
          <p:cNvPr id="4" name="CustomShape 3"/>
          <p:cNvSpPr/>
          <p:nvPr/>
        </p:nvSpPr>
        <p:spPr>
          <a:xfrm>
            <a:off x="3116520" y="2575080"/>
            <a:ext cx="3280680"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smtClean="0">
                <a:ln>
                  <a:noFill/>
                </a:ln>
                <a:solidFill>
                  <a:srgbClr val="000000"/>
                </a:solidFill>
                <a:effectLst/>
                <a:uLnTx/>
                <a:uFillTx/>
                <a:latin typeface="Arial"/>
              </a:rPr>
              <a:t>1. IMPORTANCE OF CALCIUM AND IRON</a:t>
            </a:r>
            <a:endParaRPr kumimoji="0" lang="en-US" sz="1800" b="0" i="0" u="none" strike="noStrike" kern="0" cap="none" spc="-1" normalizeH="0" baseline="0" noProof="0" smtClean="0">
              <a:ln>
                <a:noFill/>
              </a:ln>
              <a:solidFill>
                <a:prstClr val="black"/>
              </a:solidFill>
              <a:effectLst/>
              <a:uLnTx/>
              <a:uFillTx/>
              <a:latin typeface="Arial"/>
            </a:endParaRPr>
          </a:p>
        </p:txBody>
      </p:sp>
      <p:sp>
        <p:nvSpPr>
          <p:cNvPr id="5" name="CustomShape 4"/>
          <p:cNvSpPr/>
          <p:nvPr/>
        </p:nvSpPr>
        <p:spPr>
          <a:xfrm>
            <a:off x="7219800" y="2575080"/>
            <a:ext cx="3439800"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dirty="0" smtClean="0">
                <a:ln>
                  <a:noFill/>
                </a:ln>
                <a:solidFill>
                  <a:srgbClr val="000000"/>
                </a:solidFill>
                <a:effectLst/>
                <a:uLnTx/>
                <a:uFillTx/>
                <a:latin typeface="Arial"/>
              </a:rPr>
              <a:t>2. FOODS THAT IMPACT THE ABSORPTION OF CALCIUM AND IRON</a:t>
            </a:r>
            <a:endParaRPr kumimoji="0" lang="en-US" sz="1800" b="0" i="0" u="none" strike="noStrike" kern="0" cap="none" spc="-1" normalizeH="0" baseline="0" noProof="0" dirty="0" smtClean="0">
              <a:ln>
                <a:noFill/>
              </a:ln>
              <a:solidFill>
                <a:prstClr val="black"/>
              </a:solidFill>
              <a:effectLst/>
              <a:uLnTx/>
              <a:uFillTx/>
              <a:latin typeface="Arial"/>
            </a:endParaRPr>
          </a:p>
        </p:txBody>
      </p:sp>
      <p:sp>
        <p:nvSpPr>
          <p:cNvPr id="6" name="CustomShape 5"/>
          <p:cNvSpPr/>
          <p:nvPr/>
        </p:nvSpPr>
        <p:spPr>
          <a:xfrm>
            <a:off x="3116520" y="3890089"/>
            <a:ext cx="3280680"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smtClean="0">
                <a:ln>
                  <a:noFill/>
                </a:ln>
                <a:solidFill>
                  <a:srgbClr val="000000"/>
                </a:solidFill>
                <a:effectLst/>
                <a:uLnTx/>
                <a:uFillTx/>
                <a:latin typeface="Arial"/>
              </a:rPr>
              <a:t>3. DEFICIENCY DISEASES</a:t>
            </a:r>
            <a:endParaRPr kumimoji="0" lang="en-US" sz="1800" b="0" i="0" u="none" strike="noStrike" kern="0" cap="none" spc="-1" normalizeH="0" baseline="0" noProof="0" smtClean="0">
              <a:ln>
                <a:noFill/>
              </a:ln>
              <a:solidFill>
                <a:prstClr val="black"/>
              </a:solidFill>
              <a:effectLst/>
              <a:uLnTx/>
              <a:uFillTx/>
              <a:latin typeface="Arial"/>
            </a:endParaRPr>
          </a:p>
        </p:txBody>
      </p:sp>
      <p:sp>
        <p:nvSpPr>
          <p:cNvPr id="7" name="CustomShape 6"/>
          <p:cNvSpPr/>
          <p:nvPr/>
        </p:nvSpPr>
        <p:spPr>
          <a:xfrm>
            <a:off x="7219800" y="3890089"/>
            <a:ext cx="3439800"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smtClean="0">
                <a:ln>
                  <a:noFill/>
                </a:ln>
                <a:solidFill>
                  <a:srgbClr val="000000"/>
                </a:solidFill>
                <a:effectLst/>
                <a:uLnTx/>
                <a:uFillTx/>
                <a:latin typeface="Arial"/>
              </a:rPr>
              <a:t>4. SUMMARY</a:t>
            </a:r>
            <a:endParaRPr kumimoji="0" lang="en-US" sz="1800" b="0" i="0" u="none" strike="noStrike" kern="0" cap="none" spc="-1" normalizeH="0" baseline="0" noProof="0" smtClean="0">
              <a:ln>
                <a:noFill/>
              </a:ln>
              <a:solidFill>
                <a:prstClr val="black"/>
              </a:solidFill>
              <a:effectLst/>
              <a:uLnTx/>
              <a:uFillTx/>
              <a:latin typeface="Arial"/>
            </a:endParaRPr>
          </a:p>
        </p:txBody>
      </p:sp>
      <p:sp>
        <p:nvSpPr>
          <p:cNvPr id="8" name="CustomShape 8"/>
          <p:cNvSpPr/>
          <p:nvPr/>
        </p:nvSpPr>
        <p:spPr>
          <a:xfrm>
            <a:off x="3116520" y="5205098"/>
            <a:ext cx="3280680"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dirty="0" smtClean="0">
                <a:ln>
                  <a:noFill/>
                </a:ln>
                <a:solidFill>
                  <a:srgbClr val="000000"/>
                </a:solidFill>
                <a:effectLst/>
                <a:uLnTx/>
                <a:uFillTx/>
                <a:latin typeface="Arial"/>
              </a:rPr>
              <a:t>5. ASSIGNMENT</a:t>
            </a:r>
            <a:endParaRPr kumimoji="0" lang="en-US" sz="1800" b="0" i="0" u="none" strike="noStrike" kern="0" cap="none" spc="-1" normalizeH="0" baseline="0" noProof="0" dirty="0" smtClean="0">
              <a:ln>
                <a:noFill/>
              </a:ln>
              <a:solidFill>
                <a:prstClr val="black"/>
              </a:solidFill>
              <a:effectLst/>
              <a:uLnTx/>
              <a:uFillTx/>
              <a:latin typeface="Arial"/>
            </a:endParaRPr>
          </a:p>
        </p:txBody>
      </p:sp>
      <p:sp>
        <p:nvSpPr>
          <p:cNvPr id="9" name="CustomShape 7"/>
          <p:cNvSpPr/>
          <p:nvPr/>
        </p:nvSpPr>
        <p:spPr>
          <a:xfrm>
            <a:off x="7219800" y="5205098"/>
            <a:ext cx="3439800"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smtClean="0">
                <a:ln>
                  <a:noFill/>
                </a:ln>
                <a:solidFill>
                  <a:srgbClr val="000000"/>
                </a:solidFill>
                <a:effectLst/>
                <a:uLnTx/>
                <a:uFillTx/>
                <a:latin typeface="Arial"/>
              </a:rPr>
              <a:t>6. REFERENCE</a:t>
            </a:r>
            <a:endParaRPr kumimoji="0" lang="en-US" sz="1800" b="0" i="0" u="none" strike="noStrike" kern="0" cap="none" spc="-1" normalizeH="0" baseline="0" noProof="0" smtClean="0">
              <a:ln>
                <a:noFill/>
              </a:ln>
              <a:solidFill>
                <a:prstClr val="black"/>
              </a:solidFill>
              <a:effectLst/>
              <a:uLnTx/>
              <a:uFillTx/>
              <a:latin typeface="Arial"/>
            </a:endParaRPr>
          </a:p>
        </p:txBody>
      </p:sp>
    </p:spTree>
    <p:extLst>
      <p:ext uri="{BB962C8B-B14F-4D97-AF65-F5344CB8AC3E}">
        <p14:creationId xmlns:p14="http://schemas.microsoft.com/office/powerpoint/2010/main" val="253856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361240" y="0"/>
            <a:ext cx="8911440" cy="3110400"/>
          </a:xfrm>
          <a:prstGeom prst="rect">
            <a:avLst/>
          </a:prstGeom>
          <a:noFill/>
          <a:ln>
            <a:noFill/>
          </a:ln>
        </p:spPr>
        <p:txBody>
          <a:bodyPr>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5400" b="1" i="0" u="none" strike="noStrike" kern="0" cap="none" spc="-1" normalizeH="0" baseline="0" noProof="0" smtClean="0">
                <a:ln>
                  <a:noFill/>
                </a:ln>
                <a:solidFill>
                  <a:srgbClr val="262626"/>
                </a:solidFill>
                <a:effectLst/>
                <a:uLnTx/>
                <a:uFillTx/>
              </a:rPr>
              <a:t>COMPLETE THE WORKSHEETS ATTACHED</a:t>
            </a:r>
            <a:endParaRPr kumimoji="0" lang="en-US" sz="5400" b="0" i="0" u="none" strike="noStrike" kern="0" cap="none" spc="-1" normalizeH="0" baseline="0" noProof="0" smtClean="0">
              <a:ln>
                <a:noFill/>
              </a:ln>
              <a:solidFill>
                <a:srgbClr val="000000"/>
              </a:solidFill>
              <a:effectLst/>
              <a:uLnTx/>
              <a:uFillTx/>
            </a:endParaRPr>
          </a:p>
        </p:txBody>
      </p:sp>
      <p:pic>
        <p:nvPicPr>
          <p:cNvPr id="3" name="Picture 2"/>
          <p:cNvPicPr/>
          <p:nvPr/>
        </p:nvPicPr>
        <p:blipFill>
          <a:blip r:embed="rId2"/>
          <a:stretch/>
        </p:blipFill>
        <p:spPr>
          <a:xfrm>
            <a:off x="4512600" y="2807280"/>
            <a:ext cx="4608720" cy="4334400"/>
          </a:xfrm>
          <a:prstGeom prst="rect">
            <a:avLst/>
          </a:prstGeom>
          <a:ln>
            <a:noFill/>
          </a:ln>
        </p:spPr>
      </p:pic>
    </p:spTree>
    <p:extLst>
      <p:ext uri="{BB962C8B-B14F-4D97-AF65-F5344CB8AC3E}">
        <p14:creationId xmlns:p14="http://schemas.microsoft.com/office/powerpoint/2010/main" val="3189564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1640160" y="66276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REFERENCE</a:t>
            </a:r>
            <a:endParaRPr kumimoji="0" lang="en-US" sz="3600" b="0" i="0" u="none" strike="noStrike" kern="0" cap="none" spc="-1" normalizeH="0" baseline="0" noProof="0" smtClean="0">
              <a:ln>
                <a:noFill/>
              </a:ln>
              <a:solidFill>
                <a:srgbClr val="000000"/>
              </a:solidFill>
              <a:effectLst/>
              <a:uLnTx/>
              <a:uFillTx/>
            </a:endParaRPr>
          </a:p>
        </p:txBody>
      </p:sp>
      <p:sp>
        <p:nvSpPr>
          <p:cNvPr id="3" name="CustomShape 2"/>
          <p:cNvSpPr/>
          <p:nvPr/>
        </p:nvSpPr>
        <p:spPr>
          <a:xfrm>
            <a:off x="2446920" y="1661400"/>
            <a:ext cx="7211880" cy="1735920"/>
          </a:xfrm>
          <a:prstGeom prst="rect">
            <a:avLst/>
          </a:prstGeom>
          <a:noFill/>
          <a:ln>
            <a:noFill/>
          </a:ln>
          <a:effectLst/>
        </p:spPr>
        <p:txBody>
          <a:bodyPr lIns="90000" tIns="45000" rIns="90000" bIns="4500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3200" b="1" i="0" u="none" strike="noStrike" kern="0" cap="none" spc="-1" normalizeH="0" baseline="0" noProof="0" dirty="0" smtClean="0">
                <a:ln>
                  <a:noFill/>
                </a:ln>
                <a:solidFill>
                  <a:srgbClr val="000000"/>
                </a:solidFill>
                <a:effectLst/>
                <a:uLnTx/>
                <a:uFillTx/>
                <a:latin typeface="Arial"/>
              </a:rPr>
              <a:t>TEXTBOOK :	</a:t>
            </a:r>
            <a:endParaRPr kumimoji="0" lang="en-US" sz="3200" b="0" i="0" u="none" strike="noStrike" kern="0" cap="none" spc="-1" normalizeH="0" baseline="0" noProof="0" dirty="0" smtClean="0">
              <a:ln>
                <a:noFill/>
              </a:ln>
              <a:solidFill>
                <a:prstClr val="black"/>
              </a:solidFill>
              <a:effectLst/>
              <a:uLnTx/>
              <a:uFillTx/>
              <a:latin typeface="Arial"/>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1" normalizeH="0" baseline="0" noProof="0" dirty="0" smtClean="0">
                <a:ln>
                  <a:noFill/>
                </a:ln>
                <a:solidFill>
                  <a:srgbClr val="000000"/>
                </a:solidFill>
                <a:effectLst/>
                <a:uLnTx/>
                <a:uFillTx/>
                <a:latin typeface="Arial"/>
              </a:rPr>
              <a:t>Anita </a:t>
            </a:r>
            <a:r>
              <a:rPr kumimoji="0" lang="en-US" sz="2000" b="0" i="0" u="none" strike="noStrike" kern="0" cap="none" spc="-1" normalizeH="0" baseline="0" noProof="0" dirty="0" err="1" smtClean="0">
                <a:ln>
                  <a:noFill/>
                </a:ln>
                <a:solidFill>
                  <a:srgbClr val="000000"/>
                </a:solidFill>
                <a:effectLst/>
                <a:uLnTx/>
                <a:uFillTx/>
                <a:latin typeface="Arial"/>
              </a:rPr>
              <a:t>Tull</a:t>
            </a:r>
            <a:r>
              <a:rPr kumimoji="0" lang="en-US" sz="2000" b="0" i="0" u="none" strike="noStrike" kern="0" cap="none" spc="-1" normalizeH="0" baseline="0" noProof="0" dirty="0" smtClean="0">
                <a:ln>
                  <a:noFill/>
                </a:ln>
                <a:solidFill>
                  <a:srgbClr val="000000"/>
                </a:solidFill>
                <a:effectLst/>
                <a:uLnTx/>
                <a:uFillTx/>
                <a:latin typeface="Arial"/>
              </a:rPr>
              <a:t> and Antonia Coward. (2009).</a:t>
            </a:r>
            <a:r>
              <a:rPr kumimoji="0" lang="en-US" sz="2000" b="0" i="0" u="none" strike="noStrike" kern="0" cap="none" spc="-1" normalizeH="0" noProof="0" dirty="0" smtClean="0">
                <a:ln>
                  <a:noFill/>
                </a:ln>
                <a:solidFill>
                  <a:srgbClr val="000000"/>
                </a:solidFill>
                <a:effectLst/>
                <a:uLnTx/>
                <a:uFillTx/>
                <a:latin typeface="Arial"/>
              </a:rPr>
              <a:t> </a:t>
            </a:r>
            <a:r>
              <a:rPr kumimoji="0" lang="en-US" sz="2000" b="0" i="0" u="none" strike="noStrike" kern="0" cap="none" spc="-1" normalizeH="0" baseline="0" noProof="0" dirty="0" smtClean="0">
                <a:ln>
                  <a:noFill/>
                </a:ln>
                <a:solidFill>
                  <a:srgbClr val="000000"/>
                </a:solidFill>
                <a:effectLst/>
                <a:uLnTx/>
                <a:uFillTx/>
                <a:latin typeface="Arial"/>
              </a:rPr>
              <a:t>Caribbean Food and Nutrition for C.S.E.C. Oxford.</a:t>
            </a:r>
            <a:endParaRPr kumimoji="0" lang="en-US" sz="2000" b="0" i="0" u="none" strike="noStrike" kern="0" cap="none" spc="-1" normalizeH="0" baseline="0" noProof="0" dirty="0" smtClean="0">
              <a:ln>
                <a:noFill/>
              </a:ln>
              <a:solidFill>
                <a:prstClr val="black"/>
              </a:solidFill>
              <a:effectLst/>
              <a:uLnTx/>
              <a:uFillTx/>
              <a:latin typeface="Arial"/>
            </a:endParaRPr>
          </a:p>
        </p:txBody>
      </p:sp>
    </p:spTree>
    <p:extLst>
      <p:ext uri="{BB962C8B-B14F-4D97-AF65-F5344CB8AC3E}">
        <p14:creationId xmlns:p14="http://schemas.microsoft.com/office/powerpoint/2010/main" val="890606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477160" y="144360"/>
            <a:ext cx="8911440" cy="1280520"/>
          </a:xfrm>
          <a:prstGeom prst="rect">
            <a:avLst/>
          </a:prstGeom>
          <a:noFill/>
          <a:ln>
            <a:noFill/>
          </a:ln>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1" normalizeH="0" baseline="0" noProof="0" smtClean="0">
                <a:ln>
                  <a:noFill/>
                </a:ln>
                <a:solidFill>
                  <a:srgbClr val="262626"/>
                </a:solidFill>
                <a:effectLst/>
                <a:uLnTx/>
                <a:uFillTx/>
              </a:rPr>
              <a:t>REFERENCE</a:t>
            </a:r>
            <a:endParaRPr kumimoji="0" lang="en-US" sz="44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2369880" y="974520"/>
            <a:ext cx="9173160" cy="5670720"/>
          </a:xfrm>
          <a:prstGeom prst="rect">
            <a:avLst/>
          </a:prstGeom>
          <a:noFill/>
          <a:ln>
            <a:noFill/>
          </a:ln>
        </p:spPr>
        <p:txBody>
          <a:bodyPr>
            <a:normAutofit/>
          </a:bodyPr>
          <a:lstStyle/>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1" i="0" u="none" strike="noStrike" kern="0" cap="none" spc="-1" normalizeH="0" baseline="0" noProof="0" smtClean="0">
                <a:ln>
                  <a:noFill/>
                </a:ln>
                <a:solidFill>
                  <a:srgbClr val="404040"/>
                </a:solidFill>
                <a:effectLst/>
                <a:uLnTx/>
                <a:uFillTx/>
              </a:rPr>
              <a:t>IMAGES:</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2"/>
              </a:rPr>
              <a:t>https://freesvg.org/fruit-and-vegetables-vector-image</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3"/>
              </a:rPr>
              <a:t>https://pxhere.com/en/photo/272661</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4"/>
              </a:rPr>
              <a:t>https://commons.wikimedia.org/wiki/File:Gravid_-_pregnant_woman.jpg</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5"/>
              </a:rPr>
              <a:t>https://www.needpix.com/photo/700486/young-girls-smile-nigerians-cotonou-green-walk</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6"/>
              </a:rPr>
              <a:t>https://commons.wikimedia.org/wiki/File:2016_23_Athletes-10_(28454263401).jpg</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7"/>
              </a:rPr>
              <a:t>https://www.flickr.com/photos/nlscotland/4699883972</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8"/>
              </a:rPr>
              <a:t>https://www.flickr.com/photos/goodncrazy/3882450270</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9"/>
              </a:rPr>
              <a:t>https://commons.wikimedia.org/wiki/File:Raxit.jpg</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10"/>
              </a:rPr>
              <a:t>https://commons.wikimedia.org/wiki/File:Osteoporosis_--_Smart-Servier.jpg</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11"/>
              </a:rPr>
              <a:t>https://www.flickr.com/photos/sicklecellanaemia/16428744572</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12"/>
              </a:rPr>
              <a:t>https://commons.wikimedia.org/wiki/File:Large_goitre_in_a_woman_Wellcome_L0061670.jpg</a:t>
            </a:r>
            <a:endParaRPr kumimoji="0" lang="en-US" sz="1800" b="0" i="0" u="none" strike="noStrike" kern="0" cap="none" spc="-1" normalizeH="0" baseline="0" noProof="0" smtClean="0">
              <a:ln>
                <a:noFill/>
              </a:ln>
              <a:solidFill>
                <a:srgbClr val="404040"/>
              </a:solidFill>
              <a:effectLst/>
              <a:uLnTx/>
              <a:uFillTx/>
            </a:endParaRPr>
          </a:p>
        </p:txBody>
      </p:sp>
    </p:spTree>
    <p:extLst>
      <p:ext uri="{BB962C8B-B14F-4D97-AF65-F5344CB8AC3E}">
        <p14:creationId xmlns:p14="http://schemas.microsoft.com/office/powerpoint/2010/main" val="3459104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477160" y="144360"/>
            <a:ext cx="8911440" cy="1280520"/>
          </a:xfrm>
          <a:prstGeom prst="rect">
            <a:avLst/>
          </a:prstGeom>
          <a:noFill/>
          <a:ln>
            <a:noFill/>
          </a:ln>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1" normalizeH="0" baseline="0" noProof="0" dirty="0" smtClean="0">
                <a:ln>
                  <a:noFill/>
                </a:ln>
                <a:solidFill>
                  <a:srgbClr val="262626"/>
                </a:solidFill>
                <a:effectLst/>
                <a:uLnTx/>
                <a:uFillTx/>
              </a:rPr>
              <a:t>Acknowledgement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1" normalizeH="0" baseline="0" noProof="0" dirty="0" smtClean="0">
              <a:ln>
                <a:noFill/>
              </a:ln>
              <a:solidFill>
                <a:srgbClr val="000000"/>
              </a:solidFill>
              <a:effectLst/>
              <a:uLnTx/>
              <a:uFillTx/>
            </a:endParaRPr>
          </a:p>
        </p:txBody>
      </p:sp>
      <p:sp>
        <p:nvSpPr>
          <p:cNvPr id="3" name="TextShape 2"/>
          <p:cNvSpPr txBox="1"/>
          <p:nvPr/>
        </p:nvSpPr>
        <p:spPr>
          <a:xfrm>
            <a:off x="2369880" y="974520"/>
            <a:ext cx="9173160" cy="5670720"/>
          </a:xfrm>
          <a:prstGeom prst="rect">
            <a:avLst/>
          </a:prstGeom>
          <a:noFill/>
          <a:ln>
            <a:noFill/>
          </a:ln>
        </p:spPr>
        <p:txBody>
          <a:bodyPr>
            <a:normAutofit/>
          </a:bodyPr>
          <a:lstStyle/>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1" i="0" u="none" strike="noStrike" kern="0" cap="none" spc="-1" normalizeH="0" baseline="0" noProof="0" dirty="0" smtClean="0">
                <a:ln>
                  <a:noFill/>
                </a:ln>
                <a:solidFill>
                  <a:srgbClr val="404040"/>
                </a:solidFill>
                <a:effectLst/>
                <a:uLnTx/>
                <a:uFillTx/>
              </a:rPr>
              <a:t>Lesson compiled by:</a:t>
            </a:r>
          </a:p>
          <a:p>
            <a:pPr marL="800280" lvl="1" indent="-342720" defTabSz="914400">
              <a:spcBef>
                <a:spcPts val="1001"/>
              </a:spcBef>
              <a:buClr>
                <a:srgbClr val="E78712"/>
              </a:buClr>
              <a:buFont typeface="Wingdings 3" charset="2"/>
              <a:buChar char=""/>
              <a:defRPr/>
            </a:pPr>
            <a:r>
              <a:rPr lang="en-US" kern="0" spc="-1" dirty="0" smtClean="0">
                <a:solidFill>
                  <a:srgbClr val="404040"/>
                </a:solidFill>
              </a:rPr>
              <a:t>Ms. </a:t>
            </a:r>
            <a:r>
              <a:rPr lang="en-US" kern="0" spc="-1" dirty="0" err="1" smtClean="0">
                <a:solidFill>
                  <a:srgbClr val="404040"/>
                </a:solidFill>
              </a:rPr>
              <a:t>Venita</a:t>
            </a:r>
            <a:r>
              <a:rPr lang="en-US" kern="0" spc="-1" dirty="0" smtClean="0">
                <a:solidFill>
                  <a:srgbClr val="404040"/>
                </a:solidFill>
              </a:rPr>
              <a:t> Ramcharran, Rio Claro East Secondary</a:t>
            </a:r>
            <a:endParaRPr lang="en-US" kern="0" spc="-1" dirty="0">
              <a:solidFill>
                <a:srgbClr val="404040"/>
              </a:solidFill>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endParaRPr lang="en-US" b="1" kern="0" spc="-1" dirty="0" smtClean="0">
              <a:solidFill>
                <a:srgbClr val="404040"/>
              </a:solidFill>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lang="en-US" b="1" kern="0" spc="-1" dirty="0" smtClean="0">
                <a:solidFill>
                  <a:srgbClr val="404040"/>
                </a:solidFill>
              </a:rPr>
              <a:t>Lesson reviewed by:</a:t>
            </a:r>
          </a:p>
          <a:p>
            <a:pPr marL="800280" lvl="1" indent="-342720" defTabSz="914400">
              <a:spcBef>
                <a:spcPts val="1001"/>
              </a:spcBef>
              <a:buClr>
                <a:srgbClr val="E78712"/>
              </a:buClr>
              <a:buFont typeface="Wingdings 3" charset="2"/>
              <a:buChar char=""/>
              <a:defRPr/>
            </a:pPr>
            <a:r>
              <a:rPr kumimoji="0" lang="en-US" b="0" i="0" u="none" strike="noStrike" kern="0" cap="none" spc="-1" normalizeH="0" baseline="0" noProof="0" dirty="0" smtClean="0">
                <a:ln>
                  <a:noFill/>
                </a:ln>
                <a:solidFill>
                  <a:srgbClr val="404040"/>
                </a:solidFill>
                <a:effectLst/>
                <a:uLnTx/>
                <a:uFillTx/>
              </a:rPr>
              <a:t>Ms. Malarie</a:t>
            </a:r>
            <a:r>
              <a:rPr kumimoji="0" lang="en-US" b="0" i="0" u="none" strike="noStrike" kern="0" cap="none" spc="-1" normalizeH="0" noProof="0" dirty="0" smtClean="0">
                <a:ln>
                  <a:noFill/>
                </a:ln>
                <a:solidFill>
                  <a:srgbClr val="404040"/>
                </a:solidFill>
                <a:effectLst/>
                <a:uLnTx/>
                <a:uFillTx/>
              </a:rPr>
              <a:t> Horseford, Princes’ Town East Secondary</a:t>
            </a:r>
            <a:endParaRPr kumimoji="0" lang="en-US"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endParaRPr kumimoji="0" lang="en-US" sz="1800" b="0" i="0" u="none" strike="noStrike" kern="0" cap="none" spc="-1" normalizeH="0" baseline="0" noProof="0" dirty="0" smtClean="0">
              <a:ln>
                <a:noFill/>
              </a:ln>
              <a:solidFill>
                <a:srgbClr val="404040"/>
              </a:solidFill>
              <a:effectLst/>
              <a:uLnTx/>
              <a:uFillTx/>
            </a:endParaRPr>
          </a:p>
        </p:txBody>
      </p:sp>
    </p:spTree>
    <p:extLst>
      <p:ext uri="{BB962C8B-B14F-4D97-AF65-F5344CB8AC3E}">
        <p14:creationId xmlns:p14="http://schemas.microsoft.com/office/powerpoint/2010/main" val="117751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4674960" y="668520"/>
            <a:ext cx="4391280" cy="760680"/>
          </a:xfrm>
          <a:prstGeom prst="rect">
            <a:avLst/>
          </a:prstGeom>
          <a:noFill/>
          <a:ln>
            <a:noFill/>
          </a:ln>
          <a:effectLst/>
        </p:spPr>
        <p:txBody>
          <a:bodyPr lIns="90000" tIns="45000" rIns="90000" bIns="450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1" normalizeH="0" baseline="0" noProof="0" smtClean="0">
                <a:ln>
                  <a:noFill/>
                </a:ln>
                <a:solidFill>
                  <a:srgbClr val="000000"/>
                </a:solidFill>
                <a:effectLst/>
                <a:uLnTx/>
                <a:uFillTx/>
                <a:latin typeface="Arial Black"/>
              </a:rPr>
              <a:t>OBJECTIVES</a:t>
            </a:r>
            <a:endParaRPr kumimoji="0" lang="en-US" sz="4400" b="0" i="0" u="none" strike="noStrike" kern="0" cap="none" spc="-1" normalizeH="0" baseline="0" noProof="0" smtClean="0">
              <a:ln>
                <a:noFill/>
              </a:ln>
              <a:solidFill>
                <a:prstClr val="black"/>
              </a:solidFill>
              <a:effectLst/>
              <a:uLnTx/>
              <a:uFillTx/>
              <a:latin typeface="Arial"/>
            </a:endParaRPr>
          </a:p>
        </p:txBody>
      </p:sp>
      <p:sp>
        <p:nvSpPr>
          <p:cNvPr id="5" name="CustomShape 2"/>
          <p:cNvSpPr/>
          <p:nvPr/>
        </p:nvSpPr>
        <p:spPr>
          <a:xfrm>
            <a:off x="2498679" y="2112135"/>
            <a:ext cx="8718820" cy="4153530"/>
          </a:xfrm>
          <a:prstGeom prst="rect">
            <a:avLst/>
          </a:prstGeom>
          <a:noFill/>
          <a:ln>
            <a:noFill/>
          </a:ln>
          <a:effectLst/>
        </p:spPr>
        <p:txBody>
          <a:bodyPr wrap="square" lIns="90000" tIns="45000" rIns="90000" bIns="450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1" normalizeH="0" baseline="0" noProof="0" dirty="0" smtClean="0">
                <a:ln>
                  <a:noFill/>
                </a:ln>
                <a:solidFill>
                  <a:srgbClr val="000000"/>
                </a:solidFill>
                <a:effectLst/>
                <a:uLnTx/>
                <a:uFillTx/>
                <a:latin typeface="Arial"/>
              </a:rPr>
              <a:t>AT THE END OF THIS LESSON,STUDENTS SHOULD BE ABLE TO :</a:t>
            </a:r>
            <a:endParaRPr kumimoji="0" lang="en-US" sz="2400" b="0" i="0" u="none" strike="noStrike" kern="0" cap="none" spc="-1" normalizeH="0" baseline="0" noProof="0" dirty="0" smtClean="0">
              <a:ln>
                <a:noFill/>
              </a:ln>
              <a:solidFill>
                <a:prstClr val="black"/>
              </a:solidFill>
              <a:effectLst/>
              <a:uLnTx/>
              <a:uFillTx/>
              <a:latin typeface="Arial"/>
            </a:endParaRPr>
          </a:p>
          <a:p>
            <a:pPr marL="285840" marR="0" lvl="0" indent="-285480" defTabSz="914400" eaLnBrk="1" fontAlgn="auto" latinLnBrk="0" hangingPunct="1">
              <a:lnSpc>
                <a:spcPct val="150000"/>
              </a:lnSpc>
              <a:spcBef>
                <a:spcPts val="0"/>
              </a:spcBef>
              <a:spcAft>
                <a:spcPts val="0"/>
              </a:spcAft>
              <a:buClr>
                <a:srgbClr val="000000"/>
              </a:buClr>
              <a:buSzTx/>
              <a:buFont typeface="Arial"/>
              <a:buChar char="•"/>
              <a:tabLst/>
              <a:defRPr/>
            </a:pPr>
            <a:r>
              <a:rPr kumimoji="0" lang="en-US" sz="2400" b="0" i="0" u="none" strike="noStrike" kern="0" cap="none" spc="-1" normalizeH="0" baseline="0" noProof="0" dirty="0" smtClean="0">
                <a:ln>
                  <a:noFill/>
                </a:ln>
                <a:solidFill>
                  <a:srgbClr val="000000"/>
                </a:solidFill>
                <a:effectLst/>
                <a:uLnTx/>
                <a:uFillTx/>
                <a:latin typeface="Arial"/>
              </a:rPr>
              <a:t>Discuss the importance of calcium and iron to special groups.</a:t>
            </a:r>
            <a:endParaRPr kumimoji="0" lang="en-US" sz="2400" b="0" i="0" u="none" strike="noStrike" kern="0" cap="none" spc="-1" normalizeH="0" baseline="0" noProof="0" dirty="0" smtClean="0">
              <a:ln>
                <a:noFill/>
              </a:ln>
              <a:solidFill>
                <a:prstClr val="black"/>
              </a:solidFill>
              <a:effectLst/>
              <a:uLnTx/>
              <a:uFillTx/>
              <a:latin typeface="Arial"/>
            </a:endParaRPr>
          </a:p>
          <a:p>
            <a:pPr marL="285840" marR="0" lvl="0" indent="-285480" defTabSz="914400" eaLnBrk="1" fontAlgn="auto" latinLnBrk="0" hangingPunct="1">
              <a:lnSpc>
                <a:spcPct val="150000"/>
              </a:lnSpc>
              <a:spcBef>
                <a:spcPts val="0"/>
              </a:spcBef>
              <a:spcAft>
                <a:spcPts val="0"/>
              </a:spcAft>
              <a:buClr>
                <a:srgbClr val="000000"/>
              </a:buClr>
              <a:buSzTx/>
              <a:buFont typeface="Arial"/>
              <a:buChar char="•"/>
              <a:tabLst/>
              <a:defRPr/>
            </a:pPr>
            <a:r>
              <a:rPr kumimoji="0" lang="en-US" sz="2400" b="0" i="0" u="none" strike="noStrike" kern="0" cap="none" spc="-1" normalizeH="0" baseline="0" noProof="0" dirty="0" smtClean="0">
                <a:ln>
                  <a:noFill/>
                </a:ln>
                <a:solidFill>
                  <a:srgbClr val="000000"/>
                </a:solidFill>
                <a:effectLst/>
                <a:uLnTx/>
                <a:uFillTx/>
                <a:latin typeface="Arial"/>
              </a:rPr>
              <a:t>Identify foods that inhibit and promote the absorption of calcium and iron.</a:t>
            </a:r>
            <a:endParaRPr kumimoji="0" lang="en-US" sz="2400" b="0" i="0" u="none" strike="noStrike" kern="0" cap="none" spc="-1" normalizeH="0" baseline="0" noProof="0" dirty="0" smtClean="0">
              <a:ln>
                <a:noFill/>
              </a:ln>
              <a:solidFill>
                <a:prstClr val="black"/>
              </a:solidFill>
              <a:effectLst/>
              <a:uLnTx/>
              <a:uFillTx/>
              <a:latin typeface="Arial"/>
            </a:endParaRPr>
          </a:p>
          <a:p>
            <a:pPr marL="285840" marR="0" lvl="0" indent="-285480" defTabSz="914400" eaLnBrk="1" fontAlgn="auto" latinLnBrk="0" hangingPunct="1">
              <a:lnSpc>
                <a:spcPct val="150000"/>
              </a:lnSpc>
              <a:spcBef>
                <a:spcPts val="0"/>
              </a:spcBef>
              <a:spcAft>
                <a:spcPts val="0"/>
              </a:spcAft>
              <a:buClr>
                <a:srgbClr val="000000"/>
              </a:buClr>
              <a:buSzTx/>
              <a:buFont typeface="Arial"/>
              <a:buChar char="•"/>
              <a:tabLst/>
              <a:defRPr/>
            </a:pPr>
            <a:r>
              <a:rPr kumimoji="0" lang="en-US" sz="2400" b="0" i="0" u="none" strike="noStrike" kern="0" cap="none" spc="-1" normalizeH="0" baseline="0" noProof="0" dirty="0" smtClean="0">
                <a:ln>
                  <a:noFill/>
                </a:ln>
                <a:solidFill>
                  <a:srgbClr val="000000"/>
                </a:solidFill>
                <a:effectLst/>
                <a:uLnTx/>
                <a:uFillTx/>
                <a:latin typeface="Arial"/>
              </a:rPr>
              <a:t>Discuss the deficiency diseases associated with certain  minerals.</a:t>
            </a:r>
            <a:endParaRPr kumimoji="0" lang="en-US" sz="2400" b="0" i="0" u="none" strike="noStrike" kern="0" cap="none" spc="-1" normalizeH="0" baseline="0" noProof="0" dirty="0" smtClean="0">
              <a:ln>
                <a:noFill/>
              </a:ln>
              <a:solidFill>
                <a:prstClr val="black"/>
              </a:solidFill>
              <a:effectLst/>
              <a:uLnTx/>
              <a:uFillTx/>
              <a:latin typeface="Arial"/>
            </a:endParaRPr>
          </a:p>
        </p:txBody>
      </p:sp>
    </p:spTree>
    <p:extLst>
      <p:ext uri="{BB962C8B-B14F-4D97-AF65-F5344CB8AC3E}">
        <p14:creationId xmlns:p14="http://schemas.microsoft.com/office/powerpoint/2010/main" val="407723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153160" y="1037520"/>
            <a:ext cx="8915040" cy="2262600"/>
          </a:xfrm>
          <a:prstGeom prst="rect">
            <a:avLst/>
          </a:prstGeom>
          <a:noFill/>
          <a:ln>
            <a:noFill/>
          </a:ln>
        </p:spPr>
        <p:txBody>
          <a:bodyPr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1" normalizeH="0" baseline="0" noProof="0" dirty="0" smtClean="0">
                <a:ln>
                  <a:noFill/>
                </a:ln>
                <a:solidFill>
                  <a:srgbClr val="262626"/>
                </a:solidFill>
                <a:effectLst/>
                <a:uLnTx/>
                <a:uFillTx/>
              </a:rPr>
              <a:t>IMPORTANCE OF CALCIUM AND IRON TO SPECIAL GROUPS</a:t>
            </a:r>
            <a:endParaRPr kumimoji="0" lang="en-US" sz="5400" b="0" i="0" u="none" strike="noStrike" kern="0" cap="none" spc="-1" normalizeH="0" baseline="0" noProof="0" dirty="0" smtClean="0">
              <a:ln>
                <a:noFill/>
              </a:ln>
              <a:solidFill>
                <a:srgbClr val="000000"/>
              </a:solidFill>
              <a:effectLst/>
              <a:uLnTx/>
              <a:uFillTx/>
            </a:endParaRPr>
          </a:p>
        </p:txBody>
      </p:sp>
      <p:pic>
        <p:nvPicPr>
          <p:cNvPr id="3" name="Picture 2"/>
          <p:cNvPicPr/>
          <p:nvPr/>
        </p:nvPicPr>
        <p:blipFill>
          <a:blip r:embed="rId2"/>
          <a:stretch/>
        </p:blipFill>
        <p:spPr>
          <a:xfrm>
            <a:off x="4409640" y="3438360"/>
            <a:ext cx="4608720" cy="4334400"/>
          </a:xfrm>
          <a:prstGeom prst="rect">
            <a:avLst/>
          </a:prstGeom>
          <a:ln>
            <a:noFill/>
          </a:ln>
        </p:spPr>
      </p:pic>
    </p:spTree>
    <p:extLst>
      <p:ext uri="{BB962C8B-B14F-4D97-AF65-F5344CB8AC3E}">
        <p14:creationId xmlns:p14="http://schemas.microsoft.com/office/powerpoint/2010/main" val="25968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77940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BABIES</a:t>
            </a:r>
            <a:endParaRPr kumimoji="0" lang="en-US" sz="36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2589120" y="1403640"/>
            <a:ext cx="8915040" cy="4507200"/>
          </a:xfrm>
          <a:prstGeom prst="rect">
            <a:avLst/>
          </a:prstGeom>
          <a:noFill/>
          <a:ln>
            <a:noFill/>
          </a:ln>
        </p:spPr>
        <p:txBody>
          <a:bodyPr>
            <a:norm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CALCIUM</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When new bones are made it replaces the old bones. For example, in young children the skeletal structure is replaced in two (2) years.</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IRON</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Babies are born with a supply of iron to last them four months, after which they need to be given foods that contain iron. </a:t>
            </a:r>
          </a:p>
        </p:txBody>
      </p:sp>
      <p:pic>
        <p:nvPicPr>
          <p:cNvPr id="4" name="Picture 3"/>
          <p:cNvPicPr/>
          <p:nvPr/>
        </p:nvPicPr>
        <p:blipFill>
          <a:blip r:embed="rId2"/>
          <a:srcRect b="9996"/>
          <a:stretch/>
        </p:blipFill>
        <p:spPr>
          <a:xfrm>
            <a:off x="5571360" y="4687200"/>
            <a:ext cx="1543680" cy="1854720"/>
          </a:xfrm>
          <a:prstGeom prst="rect">
            <a:avLst/>
          </a:prstGeom>
          <a:ln w="38160">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227341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PREGNANT AND LACTATING WOMEN</a:t>
            </a:r>
            <a:endParaRPr kumimoji="0" lang="en-US" sz="36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2189880" y="1335960"/>
            <a:ext cx="8915040" cy="3777120"/>
          </a:xfrm>
          <a:prstGeom prst="rect">
            <a:avLst/>
          </a:prstGeom>
          <a:noFill/>
          <a:ln>
            <a:noFill/>
          </a:ln>
        </p:spPr>
        <p:txBody>
          <a:bodyPr>
            <a:norm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CALCIUM</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The </a:t>
            </a:r>
            <a:r>
              <a:rPr kumimoji="0" lang="en-US" sz="2000" b="0" i="0" u="none" strike="noStrike" kern="0" cap="none" spc="-1" normalizeH="0" baseline="0" noProof="0" dirty="0" err="1" smtClean="0">
                <a:ln>
                  <a:noFill/>
                </a:ln>
                <a:solidFill>
                  <a:srgbClr val="404040"/>
                </a:solidFill>
                <a:effectLst/>
                <a:uLnTx/>
                <a:uFillTx/>
              </a:rPr>
              <a:t>foetus</a:t>
            </a:r>
            <a:r>
              <a:rPr kumimoji="0" lang="en-US" sz="2000" b="0" i="0" u="none" strike="noStrike" kern="0" cap="none" spc="-1" normalizeH="0" baseline="0" noProof="0" dirty="0" smtClean="0">
                <a:ln>
                  <a:noFill/>
                </a:ln>
                <a:solidFill>
                  <a:srgbClr val="404040"/>
                </a:solidFill>
                <a:effectLst/>
                <a:uLnTx/>
                <a:uFillTx/>
              </a:rPr>
              <a:t> needs a lot of calcium as the skeleton develops. If the mother’s diet doesn’t have enough, calcium from the mothers bones will be used.</a:t>
            </a: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IRON</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The need for iron is greater during pregnancy, since iron is needed to develop the baby’s blood supply.</a:t>
            </a:r>
          </a:p>
        </p:txBody>
      </p:sp>
      <p:pic>
        <p:nvPicPr>
          <p:cNvPr id="4" name="Picture 3"/>
          <p:cNvPicPr/>
          <p:nvPr/>
        </p:nvPicPr>
        <p:blipFill>
          <a:blip r:embed="rId2"/>
          <a:srcRect t="5346" r="5184" b="18925"/>
          <a:stretch/>
        </p:blipFill>
        <p:spPr>
          <a:xfrm>
            <a:off x="5396040" y="4874760"/>
            <a:ext cx="1652400" cy="1982880"/>
          </a:xfrm>
          <a:prstGeom prst="rect">
            <a:avLst/>
          </a:prstGeom>
          <a:ln w="38160">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4436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1"/>
          <p:cNvSpPr txBox="1"/>
          <p:nvPr/>
        </p:nvSpPr>
        <p:spPr>
          <a:xfrm>
            <a:off x="2085480" y="456840"/>
            <a:ext cx="8911440" cy="85248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YOUNG GIRLS AND WOMEN</a:t>
            </a:r>
            <a:endParaRPr kumimoji="0" lang="en-US" sz="3600" b="0" i="0" u="none" strike="noStrike" kern="0" cap="none" spc="-1" normalizeH="0" baseline="0" noProof="0" smtClean="0">
              <a:ln>
                <a:noFill/>
              </a:ln>
              <a:solidFill>
                <a:srgbClr val="000000"/>
              </a:solidFill>
              <a:effectLst/>
              <a:uLnTx/>
              <a:uFillTx/>
            </a:endParaRPr>
          </a:p>
        </p:txBody>
      </p:sp>
      <p:sp>
        <p:nvSpPr>
          <p:cNvPr id="6" name="TextShape 2"/>
          <p:cNvSpPr txBox="1"/>
          <p:nvPr/>
        </p:nvSpPr>
        <p:spPr>
          <a:xfrm>
            <a:off x="2254320" y="1309320"/>
            <a:ext cx="8915040" cy="3777120"/>
          </a:xfrm>
          <a:prstGeom prst="rect">
            <a:avLst/>
          </a:prstGeom>
          <a:noFill/>
          <a:ln>
            <a:noFill/>
          </a:ln>
        </p:spPr>
        <p:txBody>
          <a:bodyPr>
            <a:norm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0" u="none" strike="noStrike" kern="0" cap="none" spc="-1" normalizeH="0" baseline="0" noProof="0" dirty="0" smtClean="0">
                <a:ln>
                  <a:noFill/>
                </a:ln>
                <a:solidFill>
                  <a:srgbClr val="404040"/>
                </a:solidFill>
                <a:effectLst/>
                <a:uLnTx/>
                <a:uFillTx/>
              </a:rPr>
              <a:t>CALCIUM</a:t>
            </a: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Calcium is needed to build strong bones from childhood to adulthood. Around the age of 30 our bones begin to lose calcium and it isn’t replaced. This speeds up in women at menopause. The continual loss of bone can lead to osteoporosis.</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0" u="none" strike="noStrike" kern="0" cap="none" spc="-1" normalizeH="0" baseline="0" noProof="0" dirty="0" smtClean="0">
                <a:ln>
                  <a:noFill/>
                </a:ln>
                <a:solidFill>
                  <a:srgbClr val="404040"/>
                </a:solidFill>
                <a:effectLst/>
                <a:uLnTx/>
                <a:uFillTx/>
              </a:rPr>
              <a:t>IRON</a:t>
            </a: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The regular loss of blood through the menstrual cycle means that iron is lost. Iron needs to be replaced, especially after the birth of a baby.</a:t>
            </a:r>
          </a:p>
        </p:txBody>
      </p:sp>
      <p:pic>
        <p:nvPicPr>
          <p:cNvPr id="7" name="Picture 4"/>
          <p:cNvPicPr/>
          <p:nvPr/>
        </p:nvPicPr>
        <p:blipFill>
          <a:blip r:embed="rId2"/>
          <a:srcRect t="12204" r="-350" b="35205"/>
          <a:stretch/>
        </p:blipFill>
        <p:spPr>
          <a:xfrm>
            <a:off x="5510880" y="4852080"/>
            <a:ext cx="2550600" cy="2005560"/>
          </a:xfrm>
          <a:prstGeom prst="rect">
            <a:avLst/>
          </a:prstGeom>
          <a:ln w="38160">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71513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ATHLETES</a:t>
            </a:r>
            <a:endParaRPr kumimoji="0" lang="en-US" sz="36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2593080" y="1264680"/>
            <a:ext cx="8915040" cy="3777120"/>
          </a:xfrm>
          <a:prstGeom prst="rect">
            <a:avLst/>
          </a:prstGeom>
          <a:noFill/>
          <a:ln>
            <a:noFill/>
          </a:ln>
        </p:spPr>
        <p:txBody>
          <a:bodyPr>
            <a:norm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CALCIUM</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They need strong bones and joints, to endure the stress placed on them. Calcium is needed to ensure that they are kept strong.</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IRON</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Athletes require energy that must be obtained from reactions within their bodies. Having a good supply of iron, ensures the flow of oxygen to cells to produce energy.</a:t>
            </a:r>
          </a:p>
        </p:txBody>
      </p:sp>
      <p:pic>
        <p:nvPicPr>
          <p:cNvPr id="4" name="Picture 3"/>
          <p:cNvPicPr/>
          <p:nvPr/>
        </p:nvPicPr>
        <p:blipFill>
          <a:blip r:embed="rId2"/>
          <a:stretch/>
        </p:blipFill>
        <p:spPr>
          <a:xfrm>
            <a:off x="5198400" y="4579560"/>
            <a:ext cx="2619000" cy="1742760"/>
          </a:xfrm>
          <a:prstGeom prst="rect">
            <a:avLst/>
          </a:prstGeom>
          <a:ln w="38160">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57051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dirty="0" smtClean="0">
                <a:ln>
                  <a:noFill/>
                </a:ln>
                <a:solidFill>
                  <a:srgbClr val="262626"/>
                </a:solidFill>
                <a:effectLst/>
                <a:uLnTx/>
                <a:uFillTx/>
              </a:rPr>
              <a:t>CONVALESCENTS</a:t>
            </a:r>
            <a:endParaRPr kumimoji="0" lang="en-US" sz="3600" b="0" i="0" u="none" strike="noStrike" kern="0" cap="none" spc="-1" normalizeH="0" baseline="0" noProof="0" dirty="0" smtClean="0">
              <a:ln>
                <a:noFill/>
              </a:ln>
              <a:solidFill>
                <a:srgbClr val="000000"/>
              </a:solidFill>
              <a:effectLst/>
              <a:uLnTx/>
              <a:uFillTx/>
            </a:endParaRPr>
          </a:p>
        </p:txBody>
      </p:sp>
      <p:sp>
        <p:nvSpPr>
          <p:cNvPr id="3" name="TextShape 2"/>
          <p:cNvSpPr txBox="1"/>
          <p:nvPr/>
        </p:nvSpPr>
        <p:spPr>
          <a:xfrm>
            <a:off x="2589120" y="1264680"/>
            <a:ext cx="8915040" cy="3777120"/>
          </a:xfrm>
          <a:prstGeom prst="rect">
            <a:avLst/>
          </a:prstGeom>
          <a:noFill/>
          <a:ln>
            <a:noFill/>
          </a:ln>
        </p:spPr>
        <p:txBody>
          <a:bodyPr>
            <a:norm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CALCIUM</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Calcium along with phosphorous and vitamin D would assist in the healing of broken bones.</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IRON</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During injuries or surgeries, blood is lost, therefore the iron and blood needs to be replaced.</a:t>
            </a:r>
          </a:p>
        </p:txBody>
      </p:sp>
      <p:pic>
        <p:nvPicPr>
          <p:cNvPr id="4" name="Picture 3"/>
          <p:cNvPicPr/>
          <p:nvPr/>
        </p:nvPicPr>
        <p:blipFill>
          <a:blip r:embed="rId2"/>
          <a:stretch/>
        </p:blipFill>
        <p:spPr>
          <a:xfrm>
            <a:off x="5724000" y="4327200"/>
            <a:ext cx="2729160" cy="2119320"/>
          </a:xfrm>
          <a:prstGeom prst="rect">
            <a:avLst/>
          </a:prstGeom>
          <a:ln>
            <a:noFill/>
          </a:ln>
        </p:spPr>
      </p:pic>
    </p:spTree>
    <p:extLst>
      <p:ext uri="{BB962C8B-B14F-4D97-AF65-F5344CB8AC3E}">
        <p14:creationId xmlns:p14="http://schemas.microsoft.com/office/powerpoint/2010/main" val="21249232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35</TotalTime>
  <Words>1082</Words>
  <Application>Microsoft Office PowerPoint</Application>
  <PresentationFormat>Widescreen</PresentationFormat>
  <Paragraphs>159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Century Gothic</vt:lpstr>
      <vt:lpstr>DejaVu Sans</vt:lpstr>
      <vt:lpstr>Wingdings 3</vt:lpstr>
      <vt:lpstr>Wisp</vt:lpstr>
      <vt:lpstr>MINERALS PART 2 </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MINERALS PART 2</dc:title>
  <dc:creator>Venita Ramcharan</dc:creator>
  <cp:lastModifiedBy>Moe User</cp:lastModifiedBy>
  <cp:revision>13</cp:revision>
  <dcterms:created xsi:type="dcterms:W3CDTF">2020-06-03T01:16:59Z</dcterms:created>
  <dcterms:modified xsi:type="dcterms:W3CDTF">2020-06-18T16:24:26Z</dcterms:modified>
</cp:coreProperties>
</file>