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5" r:id="rId1"/>
  </p:sldMasterIdLst>
  <p:sldIdLst>
    <p:sldId id="256" r:id="rId2"/>
    <p:sldId id="257" r:id="rId3"/>
    <p:sldId id="258" r:id="rId4"/>
    <p:sldId id="270" r:id="rId5"/>
    <p:sldId id="269" r:id="rId6"/>
    <p:sldId id="264" r:id="rId7"/>
    <p:sldId id="271" r:id="rId8"/>
    <p:sldId id="266" r:id="rId9"/>
    <p:sldId id="263" r:id="rId10"/>
    <p:sldId id="265" r:id="rId11"/>
    <p:sldId id="267" r:id="rId12"/>
    <p:sldId id="268" r:id="rId13"/>
    <p:sldId id="26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0029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61235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82061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7685288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7963587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739867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048061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3932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8335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B3A1323-8D79-1946-B0D7-40001CF92E9D}"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54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5137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407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5/4/2020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9648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13A34C8-038E-2045-AF43-DF7DBB8E0E9E}" type="datetimeFigureOut">
              <a:rPr lang="en-US" smtClean="0"/>
              <a:pPr/>
              <a:t>5/4/2020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8768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818C68F-D26B-8F47-958C-23B49CF8A634}" type="datetimeFigureOut">
              <a:rPr lang="en-US" smtClean="0"/>
              <a:pPr/>
              <a:t>5/4/2020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892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D0DF5E60-9974-AC48-9591-99C2BB44B7CF}" type="datetimeFigureOut">
              <a:rPr lang="en-US" smtClean="0"/>
              <a:pPr/>
              <a:t>5/4/2020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4555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386149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9B482E8-6E0E-1B4F-B1FD-C69DB9E858D9}" type="datetimeFigureOut">
              <a:rPr lang="en-US" smtClean="0"/>
              <a:pPr/>
              <a:t>5/4/2020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1499358"/>
      </p:ext>
    </p:extLst>
  </p:cSld>
  <p:clrMap bg1="dk1" tx1="lt1" bg2="dk2"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eurocoded.com/" TargetMode="External"/><Relationship Id="rId2" Type="http://schemas.openxmlformats.org/officeDocument/2006/relationships/hyperlink" Target="https://www.youtube.com/watch?v=sxkEgZ9IueQ"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1drv.ms/v/s!AodsispeG6vykKgdLfQxgEO81UeprA?e=8hfQ7y"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1995055"/>
            <a:ext cx="10561418" cy="2425141"/>
          </a:xfrm>
        </p:spPr>
        <p:txBody>
          <a:bodyPr>
            <a:normAutofit/>
          </a:bodyPr>
          <a:lstStyle/>
          <a:p>
            <a:r>
              <a:rPr lang="en-TT" b="1" dirty="0" smtClean="0"/>
              <a:t>CAPE BUILDING MECHANICAL &amp; ENGINEERING DRAWING </a:t>
            </a:r>
            <a:r>
              <a:rPr lang="en-TT" dirty="0" smtClean="0"/>
              <a:t>- Calculating Resultant Forces Graphically</a:t>
            </a:r>
            <a:endParaRPr lang="en-US" dirty="0"/>
          </a:p>
        </p:txBody>
      </p:sp>
      <p:sp>
        <p:nvSpPr>
          <p:cNvPr id="4" name="Text Placeholder 3"/>
          <p:cNvSpPr>
            <a:spLocks noGrp="1"/>
          </p:cNvSpPr>
          <p:nvPr>
            <p:ph type="body" idx="1"/>
          </p:nvPr>
        </p:nvSpPr>
        <p:spPr>
          <a:xfrm>
            <a:off x="810000" y="5281201"/>
            <a:ext cx="10561418" cy="1244290"/>
          </a:xfrm>
        </p:spPr>
        <p:txBody>
          <a:bodyPr/>
          <a:lstStyle/>
          <a:p>
            <a:r>
              <a:rPr lang="en-TT" sz="2800" b="1" dirty="0" smtClean="0"/>
              <a:t>David </a:t>
            </a:r>
            <a:r>
              <a:rPr lang="en-TT" sz="2800" b="1" dirty="0"/>
              <a:t>D</a:t>
            </a:r>
            <a:r>
              <a:rPr lang="en-TT" sz="2800" b="1" dirty="0" smtClean="0"/>
              <a:t>avis</a:t>
            </a:r>
            <a:endParaRPr lang="en-US" sz="2800" b="1" dirty="0"/>
          </a:p>
        </p:txBody>
      </p:sp>
    </p:spTree>
    <p:extLst>
      <p:ext uri="{BB962C8B-B14F-4D97-AF65-F5344CB8AC3E}">
        <p14:creationId xmlns:p14="http://schemas.microsoft.com/office/powerpoint/2010/main" val="419108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TT" dirty="0" smtClean="0"/>
              <a:t>Calculating Resultant Forces</a:t>
            </a:r>
            <a:endParaRPr lang="en-US" dirty="0"/>
          </a:p>
        </p:txBody>
      </p:sp>
      <p:sp>
        <p:nvSpPr>
          <p:cNvPr id="5" name="Content Placeholder 4"/>
          <p:cNvSpPr>
            <a:spLocks noGrp="1"/>
          </p:cNvSpPr>
          <p:nvPr>
            <p:ph sz="half" idx="1"/>
          </p:nvPr>
        </p:nvSpPr>
        <p:spPr>
          <a:xfrm>
            <a:off x="810000" y="2834639"/>
            <a:ext cx="5194585" cy="3252651"/>
          </a:xfrm>
        </p:spPr>
        <p:txBody>
          <a:bodyPr>
            <a:normAutofit/>
          </a:bodyPr>
          <a:lstStyle/>
          <a:p>
            <a:r>
              <a:rPr lang="en-TT" sz="3200" dirty="0" smtClean="0"/>
              <a:t>Resultant forces on a simply supported beam can be calculated mathematically</a:t>
            </a:r>
            <a:endParaRPr lang="en-US" sz="3200" dirty="0"/>
          </a:p>
        </p:txBody>
      </p:sp>
      <p:sp>
        <p:nvSpPr>
          <p:cNvPr id="2" name="Content Placeholder 1"/>
          <p:cNvSpPr>
            <a:spLocks noGrp="1"/>
          </p:cNvSpPr>
          <p:nvPr>
            <p:ph sz="half" idx="2"/>
          </p:nvPr>
        </p:nvSpPr>
        <p:spPr>
          <a:xfrm>
            <a:off x="7163978" y="2360841"/>
            <a:ext cx="4396341" cy="4200245"/>
          </a:xfrm>
        </p:spPr>
        <p:txBody>
          <a:bodyPr/>
          <a:lstStyle/>
          <a:p>
            <a:r>
              <a:rPr lang="en-TT" dirty="0" smtClean="0"/>
              <a:t>Click on the link below to look at the you tube video to learn how the reactions are calculated mathematically:</a:t>
            </a:r>
          </a:p>
          <a:p>
            <a:endParaRPr lang="en-TT" dirty="0" smtClean="0"/>
          </a:p>
          <a:p>
            <a:r>
              <a:rPr lang="en-US" sz="2000" dirty="0">
                <a:hlinkClick r:id="rId2"/>
              </a:rPr>
              <a:t>https://</a:t>
            </a:r>
            <a:r>
              <a:rPr lang="en-US" sz="2000" dirty="0" smtClean="0">
                <a:hlinkClick r:id="rId2"/>
              </a:rPr>
              <a:t>www.youtube.com/watch?v=sxkEgZ9IueQ</a:t>
            </a:r>
            <a:endParaRPr lang="en-US" sz="2000" dirty="0" smtClean="0"/>
          </a:p>
          <a:p>
            <a:endParaRPr lang="en-TT" dirty="0"/>
          </a:p>
          <a:p>
            <a:endParaRPr lang="en-TT" dirty="0" smtClean="0"/>
          </a:p>
          <a:p>
            <a:pPr marL="0" indent="0">
              <a:buNone/>
            </a:pPr>
            <a:r>
              <a:rPr lang="en-TT" sz="1600" dirty="0" smtClean="0">
                <a:hlinkClick r:id="rId3"/>
              </a:rPr>
              <a:t>www.eurocoded.com</a:t>
            </a:r>
            <a:r>
              <a:rPr lang="en-TT" sz="1600" dirty="0" smtClean="0"/>
              <a:t>; May 03, 2020</a:t>
            </a:r>
            <a:endParaRPr lang="en-TT" sz="1600" dirty="0"/>
          </a:p>
        </p:txBody>
      </p:sp>
    </p:spTree>
    <p:extLst>
      <p:ext uri="{BB962C8B-B14F-4D97-AF65-F5344CB8AC3E}">
        <p14:creationId xmlns:p14="http://schemas.microsoft.com/office/powerpoint/2010/main" val="3686504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TT" dirty="0" smtClean="0"/>
              <a:t>Calculating the resultant forces graphically</a:t>
            </a:r>
            <a:endParaRPr lang="en-US" dirty="0"/>
          </a:p>
        </p:txBody>
      </p:sp>
      <p:sp>
        <p:nvSpPr>
          <p:cNvPr id="11" name="Content Placeholder 10"/>
          <p:cNvSpPr>
            <a:spLocks noGrp="1"/>
          </p:cNvSpPr>
          <p:nvPr>
            <p:ph sz="half" idx="1"/>
          </p:nvPr>
        </p:nvSpPr>
        <p:spPr>
          <a:xfrm>
            <a:off x="646112" y="2060575"/>
            <a:ext cx="4853540" cy="4195763"/>
          </a:xfrm>
        </p:spPr>
        <p:txBody>
          <a:bodyPr>
            <a:normAutofit lnSpcReduction="10000"/>
          </a:bodyPr>
          <a:lstStyle/>
          <a:p>
            <a:r>
              <a:rPr lang="en-TT" sz="2400" dirty="0" smtClean="0"/>
              <a:t>These resultant or reaction forces can also be calculated graphically.</a:t>
            </a:r>
          </a:p>
          <a:p>
            <a:r>
              <a:rPr lang="en-TT" sz="2400" dirty="0" smtClean="0"/>
              <a:t>For the purpose of the subject and context, Mr </a:t>
            </a:r>
            <a:r>
              <a:rPr lang="en-TT" sz="2400" dirty="0"/>
              <a:t>D</a:t>
            </a:r>
            <a:r>
              <a:rPr lang="en-TT" sz="2400" dirty="0" smtClean="0"/>
              <a:t>avis is going to demonstrate how these forces are calculated graphically.</a:t>
            </a:r>
          </a:p>
          <a:p>
            <a:r>
              <a:rPr lang="en-TT" sz="2400" dirty="0" smtClean="0"/>
              <a:t>Click on the link to view the lesson</a:t>
            </a:r>
            <a:r>
              <a:rPr lang="en-TT" dirty="0" smtClean="0"/>
              <a:t>.</a:t>
            </a:r>
            <a:endParaRPr lang="en-US" dirty="0"/>
          </a:p>
        </p:txBody>
      </p:sp>
      <p:sp>
        <p:nvSpPr>
          <p:cNvPr id="21" name="Rectangle 6"/>
          <p:cNvSpPr>
            <a:spLocks noChangeArrowheads="1"/>
          </p:cNvSpPr>
          <p:nvPr/>
        </p:nvSpPr>
        <p:spPr bwMode="auto">
          <a:xfrm>
            <a:off x="5059680" y="3558291"/>
            <a:ext cx="6924851" cy="120032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bg2">
                    <a:lumMod val="75000"/>
                  </a:schemeClr>
                </a:solidFill>
                <a:effectLst/>
                <a:latin typeface="Arial" panose="020B0604020202020204" pitchFamily="34" charset="0"/>
                <a:cs typeface="Arial" panose="020B0604020202020204" pitchFamily="34" charset="0"/>
                <a:hlinkClick r:id="rId2"/>
              </a:rPr>
              <a:t>https://1drv.ms/v/s!AodsispeG6vykKgdLfQxgEO81UeprA?e=8hfQ7y</a:t>
            </a:r>
            <a:r>
              <a:rPr kumimoji="0" lang="en-US" altLang="en-US" sz="1800" b="1" i="0" u="none" strike="noStrike" cap="none" normalizeH="0" baseline="0" dirty="0" smtClean="0">
                <a:ln>
                  <a:noFill/>
                </a:ln>
                <a:solidFill>
                  <a:schemeClr val="bg2">
                    <a:lumMod val="75000"/>
                  </a:schemeClr>
                </a:solidFill>
                <a:effectLs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TT" altLang="en-US" dirty="0">
              <a:solidFill>
                <a:schemeClr val="bg2">
                  <a:lumMod val="60000"/>
                  <a:lumOff val="40000"/>
                </a:schemeClr>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TT" altLang="en-US" sz="1800" b="0" i="0" u="none" strike="noStrike" cap="none" normalizeH="0" baseline="0" dirty="0" err="1" smtClean="0">
                <a:ln>
                  <a:noFill/>
                </a:ln>
                <a:solidFill>
                  <a:schemeClr val="bg2">
                    <a:lumMod val="60000"/>
                    <a:lumOff val="40000"/>
                  </a:schemeClr>
                </a:solidFill>
                <a:effectLst/>
                <a:latin typeface="Arial" panose="020B0604020202020204" pitchFamily="34" charset="0"/>
              </a:rPr>
              <a:t>D.Davis</a:t>
            </a:r>
            <a:endParaRPr kumimoji="0" lang="en-US" altLang="en-US" sz="1800" b="0" i="0" u="none" strike="noStrike" cap="none" normalizeH="0" baseline="0" dirty="0" smtClean="0">
              <a:ln>
                <a:noFill/>
              </a:ln>
              <a:solidFill>
                <a:schemeClr val="bg2">
                  <a:lumMod val="60000"/>
                  <a:lumOff val="40000"/>
                </a:schemeClr>
              </a:solidFill>
              <a:effectLst/>
              <a:latin typeface="Arial" panose="020B0604020202020204" pitchFamily="34" charset="0"/>
            </a:endParaRPr>
          </a:p>
        </p:txBody>
      </p:sp>
    </p:spTree>
    <p:extLst>
      <p:ext uri="{BB962C8B-B14F-4D97-AF65-F5344CB8AC3E}">
        <p14:creationId xmlns:p14="http://schemas.microsoft.com/office/powerpoint/2010/main" val="4229957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2" y="899160"/>
            <a:ext cx="3401064" cy="1086394"/>
          </a:xfrm>
        </p:spPr>
        <p:txBody>
          <a:bodyPr/>
          <a:lstStyle/>
          <a:p>
            <a:r>
              <a:rPr lang="en-TT" sz="4400" b="1" dirty="0" smtClean="0"/>
              <a:t>Review</a:t>
            </a:r>
            <a:endParaRPr lang="en-US" sz="4400" b="1" dirty="0"/>
          </a:p>
        </p:txBody>
      </p:sp>
      <p:pic>
        <p:nvPicPr>
          <p:cNvPr id="4" name="Content Placeholder 3"/>
          <p:cNvPicPr>
            <a:picLocks noGrp="1" noChangeAspect="1"/>
          </p:cNvPicPr>
          <p:nvPr>
            <p:ph idx="1"/>
          </p:nvPr>
        </p:nvPicPr>
        <p:blipFill>
          <a:blip r:embed="rId2"/>
          <a:stretch>
            <a:fillRect/>
          </a:stretch>
        </p:blipFill>
        <p:spPr>
          <a:xfrm>
            <a:off x="4784724" y="1567543"/>
            <a:ext cx="6370955" cy="4284617"/>
          </a:xfrm>
          <a:prstGeom prst="rect">
            <a:avLst/>
          </a:prstGeom>
        </p:spPr>
      </p:pic>
      <p:sp>
        <p:nvSpPr>
          <p:cNvPr id="6" name="Text Placeholder 5"/>
          <p:cNvSpPr>
            <a:spLocks noGrp="1"/>
          </p:cNvSpPr>
          <p:nvPr>
            <p:ph type="body" sz="half" idx="2"/>
          </p:nvPr>
        </p:nvSpPr>
        <p:spPr>
          <a:xfrm>
            <a:off x="679269" y="2612572"/>
            <a:ext cx="3876747" cy="3412308"/>
          </a:xfrm>
        </p:spPr>
        <p:txBody>
          <a:bodyPr>
            <a:normAutofit/>
          </a:bodyPr>
          <a:lstStyle/>
          <a:p>
            <a:r>
              <a:rPr lang="en-TT" sz="2400" dirty="0" smtClean="0"/>
              <a:t>This is the problem used in the demonstration.</a:t>
            </a:r>
          </a:p>
          <a:p>
            <a:r>
              <a:rPr lang="en-TT" sz="2400" dirty="0" smtClean="0"/>
              <a:t>Copy the problem and construct the solution to (a) and (b)  as indicated.</a:t>
            </a:r>
            <a:endParaRPr lang="en-US" sz="2400" dirty="0"/>
          </a:p>
        </p:txBody>
      </p:sp>
    </p:spTree>
    <p:extLst>
      <p:ext uri="{BB962C8B-B14F-4D97-AF65-F5344CB8AC3E}">
        <p14:creationId xmlns:p14="http://schemas.microsoft.com/office/powerpoint/2010/main" val="917382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sz="4800" dirty="0" smtClean="0"/>
              <a:t>References</a:t>
            </a:r>
            <a:endParaRPr lang="en-US" sz="4800" dirty="0"/>
          </a:p>
        </p:txBody>
      </p:sp>
      <p:sp>
        <p:nvSpPr>
          <p:cNvPr id="3" name="Content Placeholder 2"/>
          <p:cNvSpPr>
            <a:spLocks noGrp="1"/>
          </p:cNvSpPr>
          <p:nvPr>
            <p:ph idx="1"/>
          </p:nvPr>
        </p:nvSpPr>
        <p:spPr/>
        <p:txBody>
          <a:bodyPr/>
          <a:lstStyle/>
          <a:p>
            <a:r>
              <a:rPr lang="en-TT" dirty="0" smtClean="0"/>
              <a:t>Mr David Davis</a:t>
            </a:r>
          </a:p>
          <a:p>
            <a:endParaRPr lang="en-TT" dirty="0"/>
          </a:p>
          <a:p>
            <a:pPr marL="0" indent="0">
              <a:buNone/>
            </a:pPr>
            <a:r>
              <a:rPr lang="en-TT" b="1" dirty="0" err="1" smtClean="0"/>
              <a:t>Online</a:t>
            </a:r>
            <a:r>
              <a:rPr lang="en-TT" b="1" dirty="0" err="1" smtClean="0"/>
              <a:t>Graphics</a:t>
            </a:r>
            <a:r>
              <a:rPr lang="en-TT" b="1" dirty="0" smtClean="0"/>
              <a:t>/videos:</a:t>
            </a:r>
            <a:endParaRPr lang="en-TT" b="1" dirty="0" smtClean="0"/>
          </a:p>
          <a:p>
            <a:r>
              <a:rPr lang="en-TT" dirty="0" smtClean="0"/>
              <a:t>Eurocoded.com</a:t>
            </a:r>
          </a:p>
          <a:p>
            <a:r>
              <a:rPr lang="en-TT" dirty="0" smtClean="0"/>
              <a:t>Engineeringtoolbox.com</a:t>
            </a:r>
          </a:p>
          <a:p>
            <a:endParaRPr lang="en-TT" dirty="0" smtClean="0"/>
          </a:p>
        </p:txBody>
      </p:sp>
    </p:spTree>
    <p:extLst>
      <p:ext uri="{BB962C8B-B14F-4D97-AF65-F5344CB8AC3E}">
        <p14:creationId xmlns:p14="http://schemas.microsoft.com/office/powerpoint/2010/main" val="1401015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TT" sz="4800" b="1" dirty="0" smtClean="0"/>
              <a:t>Objectives: Unit 2A – Mechanics of Machines</a:t>
            </a:r>
            <a:endParaRPr lang="en-US" sz="4800" b="1" dirty="0"/>
          </a:p>
        </p:txBody>
      </p:sp>
      <p:sp>
        <p:nvSpPr>
          <p:cNvPr id="5" name="Content Placeholder 4"/>
          <p:cNvSpPr>
            <a:spLocks noGrp="1"/>
          </p:cNvSpPr>
          <p:nvPr>
            <p:ph idx="1"/>
          </p:nvPr>
        </p:nvSpPr>
        <p:spPr/>
        <p:txBody>
          <a:bodyPr>
            <a:normAutofit/>
          </a:bodyPr>
          <a:lstStyle/>
          <a:p>
            <a:endParaRPr lang="en-US" dirty="0" smtClean="0"/>
          </a:p>
          <a:p>
            <a:pPr marL="0" indent="0">
              <a:buNone/>
            </a:pPr>
            <a:r>
              <a:rPr lang="en-TT" dirty="0" smtClean="0"/>
              <a:t>At the end of this lesson, you should be able to:</a:t>
            </a:r>
            <a:endParaRPr lang="en-US" dirty="0"/>
          </a:p>
          <a:p>
            <a:endParaRPr lang="en-US" sz="3200" dirty="0" smtClean="0"/>
          </a:p>
          <a:p>
            <a:r>
              <a:rPr lang="en-US" sz="3200" dirty="0" smtClean="0"/>
              <a:t>Determine </a:t>
            </a:r>
            <a:r>
              <a:rPr lang="en-US" sz="3200" dirty="0"/>
              <a:t>forces using graphical methods </a:t>
            </a:r>
          </a:p>
          <a:p>
            <a:pPr marL="0" indent="0">
              <a:buNone/>
            </a:pPr>
            <a:endParaRPr lang="en-US" sz="3200" dirty="0"/>
          </a:p>
        </p:txBody>
      </p:sp>
    </p:spTree>
    <p:extLst>
      <p:ext uri="{BB962C8B-B14F-4D97-AF65-F5344CB8AC3E}">
        <p14:creationId xmlns:p14="http://schemas.microsoft.com/office/powerpoint/2010/main" val="1154845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TT" sz="4800" b="1" dirty="0" smtClean="0"/>
              <a:t>Forces</a:t>
            </a:r>
            <a:endParaRPr lang="en-US" sz="4800" b="1" dirty="0"/>
          </a:p>
        </p:txBody>
      </p:sp>
      <p:sp>
        <p:nvSpPr>
          <p:cNvPr id="7" name="Content Placeholder 6"/>
          <p:cNvSpPr>
            <a:spLocks noGrp="1"/>
          </p:cNvSpPr>
          <p:nvPr>
            <p:ph idx="1"/>
          </p:nvPr>
        </p:nvSpPr>
        <p:spPr/>
        <p:txBody>
          <a:bodyPr>
            <a:normAutofit/>
          </a:bodyPr>
          <a:lstStyle/>
          <a:p>
            <a:r>
              <a:rPr lang="en-US" sz="2800" dirty="0"/>
              <a:t>In science, force is the push or pull on an object with mass that causes it to change velocity (to accelerate). </a:t>
            </a:r>
            <a:endParaRPr lang="en-US" sz="2800" dirty="0" smtClean="0"/>
          </a:p>
          <a:p>
            <a:r>
              <a:rPr lang="en-US" sz="2800" dirty="0" smtClean="0"/>
              <a:t>Force </a:t>
            </a:r>
            <a:r>
              <a:rPr lang="en-US" sz="2800" dirty="0"/>
              <a:t>represents as a vector, which means it has both magnitude and direction.</a:t>
            </a:r>
          </a:p>
        </p:txBody>
      </p:sp>
    </p:spTree>
    <p:extLst>
      <p:ext uri="{BB962C8B-B14F-4D97-AF65-F5344CB8AC3E}">
        <p14:creationId xmlns:p14="http://schemas.microsoft.com/office/powerpoint/2010/main" val="740514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3312" y="452718"/>
            <a:ext cx="8947522" cy="1400530"/>
          </a:xfrm>
        </p:spPr>
        <p:txBody>
          <a:bodyPr/>
          <a:lstStyle/>
          <a:p>
            <a:r>
              <a:rPr lang="en-TT" sz="4800" b="1" dirty="0" smtClean="0"/>
              <a:t>Forces</a:t>
            </a:r>
            <a:endParaRPr lang="en-US" sz="4800" b="1" dirty="0"/>
          </a:p>
        </p:txBody>
      </p:sp>
      <p:sp>
        <p:nvSpPr>
          <p:cNvPr id="3" name="Content Placeholder 2"/>
          <p:cNvSpPr>
            <a:spLocks noGrp="1"/>
          </p:cNvSpPr>
          <p:nvPr>
            <p:ph idx="1"/>
          </p:nvPr>
        </p:nvSpPr>
        <p:spPr>
          <a:xfrm>
            <a:off x="959620" y="1853248"/>
            <a:ext cx="10130745" cy="4195481"/>
          </a:xfrm>
        </p:spPr>
        <p:txBody>
          <a:bodyPr>
            <a:noAutofit/>
          </a:bodyPr>
          <a:lstStyle/>
          <a:p>
            <a:r>
              <a:rPr lang="en-US" sz="2800" dirty="0" smtClean="0"/>
              <a:t>The </a:t>
            </a:r>
            <a:r>
              <a:rPr lang="en-US" sz="2800" dirty="0"/>
              <a:t>force that gravity imparts onto matter which is measured as a special kind of force </a:t>
            </a:r>
            <a:r>
              <a:rPr lang="en-US" sz="2800" dirty="0" smtClean="0"/>
              <a:t>is called </a:t>
            </a:r>
            <a:r>
              <a:rPr lang="en-US" sz="2800" dirty="0"/>
              <a:t>weight.</a:t>
            </a:r>
          </a:p>
          <a:p>
            <a:r>
              <a:rPr lang="en-US" sz="2800" dirty="0"/>
              <a:t>Forces can be classified as external </a:t>
            </a:r>
            <a:r>
              <a:rPr lang="en-US" sz="2800" dirty="0" smtClean="0"/>
              <a:t>or </a:t>
            </a:r>
            <a:r>
              <a:rPr lang="en-US" sz="2800" dirty="0"/>
              <a:t>internal. </a:t>
            </a:r>
            <a:endParaRPr lang="en-US" sz="2800" dirty="0" smtClean="0"/>
          </a:p>
          <a:p>
            <a:r>
              <a:rPr lang="en-US" sz="2800" dirty="0" smtClean="0"/>
              <a:t>The </a:t>
            </a:r>
            <a:r>
              <a:rPr lang="en-US" sz="2800" dirty="0"/>
              <a:t>magnitude of forces, their direction, and their point and plane of application influence how they affect structures. </a:t>
            </a:r>
            <a:endParaRPr lang="en-US" sz="2800" dirty="0" smtClean="0"/>
          </a:p>
          <a:p>
            <a:r>
              <a:rPr lang="en-US" sz="2800" dirty="0" smtClean="0"/>
              <a:t>Shear</a:t>
            </a:r>
            <a:r>
              <a:rPr lang="en-US" sz="2800" dirty="0"/>
              <a:t>, tension, compression, and torsion are types of internal forces that can affect structures.</a:t>
            </a:r>
          </a:p>
        </p:txBody>
      </p:sp>
    </p:spTree>
    <p:extLst>
      <p:ext uri="{BB962C8B-B14F-4D97-AF65-F5344CB8AC3E}">
        <p14:creationId xmlns:p14="http://schemas.microsoft.com/office/powerpoint/2010/main" val="1040257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Beams</a:t>
            </a:r>
            <a:endParaRPr lang="en-US" sz="4000" b="1" dirty="0"/>
          </a:p>
        </p:txBody>
      </p:sp>
      <p:sp>
        <p:nvSpPr>
          <p:cNvPr id="3" name="Content Placeholder 2"/>
          <p:cNvSpPr>
            <a:spLocks noGrp="1"/>
          </p:cNvSpPr>
          <p:nvPr>
            <p:ph idx="1"/>
          </p:nvPr>
        </p:nvSpPr>
        <p:spPr>
          <a:xfrm>
            <a:off x="646112" y="2052918"/>
            <a:ext cx="10561820" cy="4195481"/>
          </a:xfrm>
        </p:spPr>
        <p:txBody>
          <a:bodyPr/>
          <a:lstStyle/>
          <a:p>
            <a:r>
              <a:rPr lang="en-US" sz="2400" dirty="0"/>
              <a:t>B</a:t>
            </a:r>
            <a:r>
              <a:rPr lang="en-US" sz="2400" dirty="0" smtClean="0"/>
              <a:t>eams </a:t>
            </a:r>
            <a:r>
              <a:rPr lang="en-US" sz="2400" dirty="0"/>
              <a:t>are </a:t>
            </a:r>
            <a:r>
              <a:rPr lang="en-US" sz="2400" dirty="0" smtClean="0"/>
              <a:t>structural members used for buildings; bridges, etc.</a:t>
            </a:r>
          </a:p>
          <a:p>
            <a:r>
              <a:rPr lang="en-US" sz="2400" dirty="0" smtClean="0"/>
              <a:t>An </a:t>
            </a:r>
            <a:r>
              <a:rPr lang="en-US" sz="2400" dirty="0"/>
              <a:t>important characteristic of </a:t>
            </a:r>
            <a:r>
              <a:rPr lang="en-US" sz="2400" dirty="0" smtClean="0"/>
              <a:t>beams is that </a:t>
            </a:r>
            <a:r>
              <a:rPr lang="en-US" sz="2400" dirty="0"/>
              <a:t>they can carry transverse loads by offering resistance to bending</a:t>
            </a:r>
            <a:r>
              <a:rPr lang="en-US" sz="2400" dirty="0" smtClean="0"/>
              <a:t>.</a:t>
            </a:r>
          </a:p>
          <a:p>
            <a:r>
              <a:rPr lang="en-US" sz="2400" dirty="0"/>
              <a:t>The internal forces in beams and frames constitute an important aspect of these structures, often called 'statics of beams and </a:t>
            </a:r>
            <a:r>
              <a:rPr lang="en-US" sz="2400" dirty="0" smtClean="0"/>
              <a:t>frames.</a:t>
            </a:r>
            <a:endParaRPr lang="en-US" sz="2400"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2213953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a:t>B</a:t>
            </a:r>
            <a:r>
              <a:rPr lang="en-TT" dirty="0" smtClean="0"/>
              <a:t>eams </a:t>
            </a:r>
            <a:endParaRPr lang="en-US" dirty="0"/>
          </a:p>
        </p:txBody>
      </p:sp>
      <p:sp>
        <p:nvSpPr>
          <p:cNvPr id="3" name="Content Placeholder 2"/>
          <p:cNvSpPr>
            <a:spLocks noGrp="1"/>
          </p:cNvSpPr>
          <p:nvPr>
            <p:ph sz="half" idx="1"/>
          </p:nvPr>
        </p:nvSpPr>
        <p:spPr>
          <a:xfrm>
            <a:off x="818712" y="2222287"/>
            <a:ext cx="5934785" cy="4008696"/>
          </a:xfrm>
        </p:spPr>
        <p:txBody>
          <a:bodyPr>
            <a:normAutofit/>
          </a:bodyPr>
          <a:lstStyle/>
          <a:p>
            <a:r>
              <a:rPr lang="en-US" sz="2400" dirty="0"/>
              <a:t>A beam is a structural element that primarily resists loads applied laterally to the beam's axis. </a:t>
            </a:r>
            <a:endParaRPr lang="en-US" sz="2400" dirty="0" smtClean="0"/>
          </a:p>
          <a:p>
            <a:r>
              <a:rPr lang="en-US" sz="2400" dirty="0" smtClean="0"/>
              <a:t>Its </a:t>
            </a:r>
            <a:r>
              <a:rPr lang="en-US" sz="2400" dirty="0"/>
              <a:t>mode of deflection is primarily by bending</a:t>
            </a:r>
            <a:r>
              <a:rPr lang="en-US" sz="2400" dirty="0" smtClean="0"/>
              <a:t>.</a:t>
            </a:r>
          </a:p>
          <a:p>
            <a:r>
              <a:rPr lang="en-US" sz="2400" dirty="0"/>
              <a:t>The loads applied to the beam result in reaction forces at the beam's support points.</a:t>
            </a:r>
          </a:p>
        </p:txBody>
      </p:sp>
      <p:sp>
        <p:nvSpPr>
          <p:cNvPr id="4" name="Content Placeholder 3"/>
          <p:cNvSpPr>
            <a:spLocks noGrp="1"/>
          </p:cNvSpPr>
          <p:nvPr>
            <p:ph sz="half" idx="2"/>
          </p:nvPr>
        </p:nvSpPr>
        <p:spPr>
          <a:xfrm>
            <a:off x="7130596" y="2126512"/>
            <a:ext cx="4396341" cy="4200245"/>
          </a:xfrm>
        </p:spPr>
        <p:txBody>
          <a:bodyPr/>
          <a:lstStyle/>
          <a:p>
            <a:endParaRPr lang="en-US" dirty="0"/>
          </a:p>
        </p:txBody>
      </p:sp>
    </p:spTree>
    <p:extLst>
      <p:ext uri="{BB962C8B-B14F-4D97-AF65-F5344CB8AC3E}">
        <p14:creationId xmlns:p14="http://schemas.microsoft.com/office/powerpoint/2010/main" val="3552047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104620" cy="1400530"/>
          </a:xfrm>
        </p:spPr>
        <p:txBody>
          <a:bodyPr/>
          <a:lstStyle/>
          <a:p>
            <a:r>
              <a:rPr lang="en-US" sz="4400" b="1" dirty="0"/>
              <a:t>Forces and its application to Beams </a:t>
            </a:r>
          </a:p>
        </p:txBody>
      </p:sp>
      <p:sp>
        <p:nvSpPr>
          <p:cNvPr id="3" name="Content Placeholder 2"/>
          <p:cNvSpPr>
            <a:spLocks noGrp="1"/>
          </p:cNvSpPr>
          <p:nvPr>
            <p:ph idx="1"/>
          </p:nvPr>
        </p:nvSpPr>
        <p:spPr>
          <a:xfrm>
            <a:off x="646111" y="2052918"/>
            <a:ext cx="10104619" cy="4195481"/>
          </a:xfrm>
        </p:spPr>
        <p:txBody>
          <a:bodyPr>
            <a:normAutofit/>
          </a:bodyPr>
          <a:lstStyle/>
          <a:p>
            <a:r>
              <a:rPr lang="en-US" sz="2800" dirty="0"/>
              <a:t>Shear force is the force in the beam acting perpendicular to its longitudinal (x) axis. </a:t>
            </a:r>
            <a:endParaRPr lang="en-US" sz="2800" dirty="0" smtClean="0"/>
          </a:p>
          <a:p>
            <a:r>
              <a:rPr lang="en-US" sz="2800" dirty="0" smtClean="0"/>
              <a:t>For </a:t>
            </a:r>
            <a:r>
              <a:rPr lang="en-US" sz="2800" dirty="0"/>
              <a:t>design purposes, the beam's ability to resist shear force is more important than its ability to resist an axial force. </a:t>
            </a:r>
          </a:p>
          <a:p>
            <a:r>
              <a:rPr lang="en-US" sz="2800" dirty="0" smtClean="0"/>
              <a:t>The </a:t>
            </a:r>
            <a:r>
              <a:rPr lang="en-US" sz="2800" dirty="0"/>
              <a:t>shear forces at the ends of the beam are equal to the vertical forces of the support reactions.</a:t>
            </a:r>
          </a:p>
        </p:txBody>
      </p:sp>
    </p:spTree>
    <p:extLst>
      <p:ext uri="{BB962C8B-B14F-4D97-AF65-F5344CB8AC3E}">
        <p14:creationId xmlns:p14="http://schemas.microsoft.com/office/powerpoint/2010/main" val="2924496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Forces </a:t>
            </a:r>
            <a:r>
              <a:rPr lang="en-US" dirty="0"/>
              <a:t>and its application to Beams</a:t>
            </a:r>
          </a:p>
        </p:txBody>
      </p:sp>
      <p:sp>
        <p:nvSpPr>
          <p:cNvPr id="3" name="Content Placeholder 2"/>
          <p:cNvSpPr>
            <a:spLocks noGrp="1"/>
          </p:cNvSpPr>
          <p:nvPr>
            <p:ph sz="half" idx="1"/>
          </p:nvPr>
        </p:nvSpPr>
        <p:spPr/>
        <p:txBody>
          <a:bodyPr>
            <a:normAutofit/>
          </a:bodyPr>
          <a:lstStyle/>
          <a:p>
            <a:r>
              <a:rPr lang="en-US" sz="2400" dirty="0"/>
              <a:t>The total effect of all the forces acting on the beam is to produce shear forces and bending moments within the beam, that in turn induce internal stresses, strains and deflections of the beam</a:t>
            </a:r>
            <a:r>
              <a:rPr lang="en-US" sz="2400" dirty="0" smtClean="0"/>
              <a:t>.</a:t>
            </a:r>
            <a:endParaRPr lang="en-US" sz="2400" dirty="0"/>
          </a:p>
        </p:txBody>
      </p:sp>
      <p:pic>
        <p:nvPicPr>
          <p:cNvPr id="5" name="Content Placeholder 4"/>
          <p:cNvPicPr>
            <a:picLocks noGrp="1" noChangeAspect="1"/>
          </p:cNvPicPr>
          <p:nvPr>
            <p:ph sz="half" idx="2"/>
          </p:nvPr>
        </p:nvPicPr>
        <p:blipFill>
          <a:blip r:embed="rId2"/>
          <a:stretch>
            <a:fillRect/>
          </a:stretch>
        </p:blipFill>
        <p:spPr>
          <a:xfrm>
            <a:off x="6542881" y="2311685"/>
            <a:ext cx="3977856" cy="2989779"/>
          </a:xfrm>
          <a:prstGeom prst="rect">
            <a:avLst/>
          </a:prstGeom>
        </p:spPr>
      </p:pic>
    </p:spTree>
    <p:extLst>
      <p:ext uri="{BB962C8B-B14F-4D97-AF65-F5344CB8AC3E}">
        <p14:creationId xmlns:p14="http://schemas.microsoft.com/office/powerpoint/2010/main" val="747293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091558" cy="1400530"/>
          </a:xfrm>
        </p:spPr>
        <p:txBody>
          <a:bodyPr/>
          <a:lstStyle/>
          <a:p>
            <a:r>
              <a:rPr lang="en-TT" sz="4400" b="1" dirty="0" smtClean="0"/>
              <a:t>Application of Resultant Forces in Beams</a:t>
            </a:r>
            <a:endParaRPr lang="en-US" sz="4400" b="1" dirty="0"/>
          </a:p>
        </p:txBody>
      </p:sp>
      <p:sp>
        <p:nvSpPr>
          <p:cNvPr id="3" name="Content Placeholder 2"/>
          <p:cNvSpPr>
            <a:spLocks noGrp="1"/>
          </p:cNvSpPr>
          <p:nvPr>
            <p:ph idx="1"/>
          </p:nvPr>
        </p:nvSpPr>
        <p:spPr>
          <a:xfrm>
            <a:off x="0" y="2196162"/>
            <a:ext cx="10554574" cy="3636511"/>
          </a:xfrm>
        </p:spPr>
        <p:txBody>
          <a:bodyPr>
            <a:normAutofit/>
          </a:bodyPr>
          <a:lstStyle/>
          <a:p>
            <a:r>
              <a:rPr lang="en-US" sz="2400" dirty="0"/>
              <a:t>It is also established that if the beam is to stay in equilibrium then the sum of all the downward forces must equal the sum of all the upward forces. </a:t>
            </a:r>
          </a:p>
          <a:p>
            <a:r>
              <a:rPr lang="en-US" sz="2400" dirty="0" smtClean="0"/>
              <a:t>The </a:t>
            </a:r>
            <a:r>
              <a:rPr lang="en-US" sz="2400" dirty="0"/>
              <a:t>total length of the downward pointing line is equal to the sum of all the </a:t>
            </a:r>
            <a:r>
              <a:rPr lang="en-US" sz="2400" dirty="0" smtClean="0"/>
              <a:t>upward </a:t>
            </a:r>
            <a:r>
              <a:rPr lang="en-US" sz="2400" dirty="0"/>
              <a:t>forces </a:t>
            </a:r>
            <a:r>
              <a:rPr lang="en-US" sz="2400" dirty="0" smtClean="0"/>
              <a:t>and this is </a:t>
            </a:r>
            <a:r>
              <a:rPr lang="en-US" sz="2400" dirty="0"/>
              <a:t>known as the </a:t>
            </a:r>
            <a:r>
              <a:rPr lang="en-US" sz="2400" b="1" i="1" dirty="0" smtClean="0"/>
              <a:t>Resultant force</a:t>
            </a:r>
            <a:r>
              <a:rPr lang="en-US" sz="2400" dirty="0" smtClean="0"/>
              <a:t>.</a:t>
            </a:r>
          </a:p>
          <a:p>
            <a:endParaRPr lang="en-US" sz="2400" dirty="0"/>
          </a:p>
        </p:txBody>
      </p:sp>
      <p:pic>
        <p:nvPicPr>
          <p:cNvPr id="4" name="Picture 3"/>
          <p:cNvPicPr>
            <a:picLocks noChangeAspect="1"/>
          </p:cNvPicPr>
          <p:nvPr/>
        </p:nvPicPr>
        <p:blipFill>
          <a:blip r:embed="rId2"/>
          <a:stretch>
            <a:fillRect/>
          </a:stretch>
        </p:blipFill>
        <p:spPr>
          <a:xfrm>
            <a:off x="8190411" y="4297680"/>
            <a:ext cx="3801292" cy="2262777"/>
          </a:xfrm>
          <a:prstGeom prst="rect">
            <a:avLst/>
          </a:prstGeom>
        </p:spPr>
      </p:pic>
    </p:spTree>
    <p:extLst>
      <p:ext uri="{BB962C8B-B14F-4D97-AF65-F5344CB8AC3E}">
        <p14:creationId xmlns:p14="http://schemas.microsoft.com/office/powerpoint/2010/main" val="9809574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800</TotalTime>
  <Words>550</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vt:lpstr>
      <vt:lpstr>CAPE BUILDING MECHANICAL &amp; ENGINEERING DRAWING - Calculating Resultant Forces Graphically</vt:lpstr>
      <vt:lpstr>Objectives: Unit 2A – Mechanics of Machines</vt:lpstr>
      <vt:lpstr>Forces</vt:lpstr>
      <vt:lpstr>Forces</vt:lpstr>
      <vt:lpstr>Beams</vt:lpstr>
      <vt:lpstr>Beams </vt:lpstr>
      <vt:lpstr>Forces and its application to Beams </vt:lpstr>
      <vt:lpstr>Forces and its application to Beams</vt:lpstr>
      <vt:lpstr>Application of Resultant Forces in Beams</vt:lpstr>
      <vt:lpstr>Calculating Resultant Forces</vt:lpstr>
      <vt:lpstr>Calculating the resultant forces graphically</vt:lpstr>
      <vt:lpstr>Review</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CAPE BUILDING MECHANICAL &amp; ENGINEERING DRAWING- Forces</dc:title>
  <dc:creator>Charmaine Gellineau</dc:creator>
  <cp:lastModifiedBy>Charmaine Gellineau</cp:lastModifiedBy>
  <cp:revision>39</cp:revision>
  <dcterms:created xsi:type="dcterms:W3CDTF">2020-04-15T17:58:02Z</dcterms:created>
  <dcterms:modified xsi:type="dcterms:W3CDTF">2020-05-04T20:50:46Z</dcterms:modified>
</cp:coreProperties>
</file>