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65" r:id="rId4"/>
    <p:sldId id="258" r:id="rId5"/>
    <p:sldId id="259" r:id="rId6"/>
    <p:sldId id="269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DF5F25-8ABB-4F0B-A709-77834887891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903A484-3E39-4066-B5F5-D9484F5ED7AC}">
      <dgm:prSet/>
      <dgm:spPr/>
      <dgm:t>
        <a:bodyPr/>
        <a:lstStyle/>
        <a:p>
          <a:pPr>
            <a:lnSpc>
              <a:spcPct val="100000"/>
            </a:lnSpc>
          </a:pPr>
          <a:r>
            <a:rPr lang="en-TT"/>
            <a:t>Caribbean Secondary Examination Council (2019). CSEC Office Administration Syllabus.   Macmillan Education retrieved from cxc-store.com</a:t>
          </a:r>
          <a:r>
            <a:rPr lang="en-US"/>
            <a:t>.</a:t>
          </a:r>
          <a:endParaRPr lang="en-US" dirty="0"/>
        </a:p>
      </dgm:t>
    </dgm:pt>
    <dgm:pt modelId="{AA7A2671-54FE-429A-90B2-B2CBB1C7CCA4}" type="parTrans" cxnId="{7639F2FC-E9F8-430F-89D1-C8230BE0AD9C}">
      <dgm:prSet/>
      <dgm:spPr/>
      <dgm:t>
        <a:bodyPr/>
        <a:lstStyle/>
        <a:p>
          <a:endParaRPr lang="en-TT"/>
        </a:p>
      </dgm:t>
    </dgm:pt>
    <dgm:pt modelId="{5DE6C930-85AF-4EF1-8A87-56CE137EC22B}" type="sibTrans" cxnId="{7639F2FC-E9F8-430F-89D1-C8230BE0AD9C}">
      <dgm:prSet/>
      <dgm:spPr/>
      <dgm:t>
        <a:bodyPr/>
        <a:lstStyle/>
        <a:p>
          <a:endParaRPr lang="en-TT"/>
        </a:p>
      </dgm:t>
    </dgm:pt>
    <dgm:pt modelId="{51F5AAFD-DE5F-4E20-A47A-30DF296D69BF}" type="pres">
      <dgm:prSet presAssocID="{40DF5F25-8ABB-4F0B-A709-778348878918}" presName="root" presStyleCnt="0">
        <dgm:presLayoutVars>
          <dgm:dir/>
          <dgm:resizeHandles val="exact"/>
        </dgm:presLayoutVars>
      </dgm:prSet>
      <dgm:spPr/>
    </dgm:pt>
    <dgm:pt modelId="{0ECDB78B-EE0F-400A-A775-452EB65E67A9}" type="pres">
      <dgm:prSet presAssocID="{F903A484-3E39-4066-B5F5-D9484F5ED7AC}" presName="compNode" presStyleCnt="0"/>
      <dgm:spPr/>
    </dgm:pt>
    <dgm:pt modelId="{183CAE6F-6E58-45B8-AC78-98F7DB06E7EF}" type="pres">
      <dgm:prSet presAssocID="{F903A484-3E39-4066-B5F5-D9484F5ED7AC}" presName="bgRect" presStyleLbl="bgShp" presStyleIdx="0" presStyleCnt="1"/>
      <dgm:spPr/>
    </dgm:pt>
    <dgm:pt modelId="{4ED824B8-4FB4-49A0-900F-44A92D626D59}" type="pres">
      <dgm:prSet presAssocID="{F903A484-3E39-4066-B5F5-D9484F5ED7AC}" presName="iconRect" presStyleLbl="node1" presStyleIdx="0" presStyleCnt="1"/>
      <dgm:spPr/>
    </dgm:pt>
    <dgm:pt modelId="{4BA49593-60B6-4E47-839A-FA3E25493A5E}" type="pres">
      <dgm:prSet presAssocID="{F903A484-3E39-4066-B5F5-D9484F5ED7AC}" presName="spaceRect" presStyleCnt="0"/>
      <dgm:spPr/>
    </dgm:pt>
    <dgm:pt modelId="{41101804-82C9-45B1-B371-A266E4436EDD}" type="pres">
      <dgm:prSet presAssocID="{F903A484-3E39-4066-B5F5-D9484F5ED7AC}" presName="parTx" presStyleLbl="revTx" presStyleIdx="0" presStyleCnt="1">
        <dgm:presLayoutVars>
          <dgm:chMax val="0"/>
          <dgm:chPref val="0"/>
        </dgm:presLayoutVars>
      </dgm:prSet>
      <dgm:spPr/>
    </dgm:pt>
  </dgm:ptLst>
  <dgm:cxnLst>
    <dgm:cxn modelId="{31143223-1D97-4AC4-9EDC-545A2501ACD9}" type="presOf" srcId="{40DF5F25-8ABB-4F0B-A709-778348878918}" destId="{51F5AAFD-DE5F-4E20-A47A-30DF296D69BF}" srcOrd="0" destOrd="0" presId="urn:microsoft.com/office/officeart/2018/2/layout/IconVerticalSolidList"/>
    <dgm:cxn modelId="{540197B0-D3F2-4720-AE96-C8EFC4454460}" type="presOf" srcId="{F903A484-3E39-4066-B5F5-D9484F5ED7AC}" destId="{41101804-82C9-45B1-B371-A266E4436EDD}" srcOrd="0" destOrd="0" presId="urn:microsoft.com/office/officeart/2018/2/layout/IconVerticalSolidList"/>
    <dgm:cxn modelId="{7639F2FC-E9F8-430F-89D1-C8230BE0AD9C}" srcId="{40DF5F25-8ABB-4F0B-A709-778348878918}" destId="{F903A484-3E39-4066-B5F5-D9484F5ED7AC}" srcOrd="0" destOrd="0" parTransId="{AA7A2671-54FE-429A-90B2-B2CBB1C7CCA4}" sibTransId="{5DE6C930-85AF-4EF1-8A87-56CE137EC22B}"/>
    <dgm:cxn modelId="{4297C5F3-B749-461D-BA62-7F83751A994E}" type="presParOf" srcId="{51F5AAFD-DE5F-4E20-A47A-30DF296D69BF}" destId="{0ECDB78B-EE0F-400A-A775-452EB65E67A9}" srcOrd="0" destOrd="0" presId="urn:microsoft.com/office/officeart/2018/2/layout/IconVerticalSolidList"/>
    <dgm:cxn modelId="{4ACAE1F9-4BBE-4FD0-9368-F868CE3CEF66}" type="presParOf" srcId="{0ECDB78B-EE0F-400A-A775-452EB65E67A9}" destId="{183CAE6F-6E58-45B8-AC78-98F7DB06E7EF}" srcOrd="0" destOrd="0" presId="urn:microsoft.com/office/officeart/2018/2/layout/IconVerticalSolidList"/>
    <dgm:cxn modelId="{3CF93E94-6EB6-4C04-93A5-F40CA83C8E48}" type="presParOf" srcId="{0ECDB78B-EE0F-400A-A775-452EB65E67A9}" destId="{4ED824B8-4FB4-49A0-900F-44A92D626D59}" srcOrd="1" destOrd="0" presId="urn:microsoft.com/office/officeart/2018/2/layout/IconVerticalSolidList"/>
    <dgm:cxn modelId="{2D139A51-39C8-4574-BEEE-84C4B7A5D476}" type="presParOf" srcId="{0ECDB78B-EE0F-400A-A775-452EB65E67A9}" destId="{4BA49593-60B6-4E47-839A-FA3E25493A5E}" srcOrd="2" destOrd="0" presId="urn:microsoft.com/office/officeart/2018/2/layout/IconVerticalSolidList"/>
    <dgm:cxn modelId="{7624AF95-662B-4314-8B5E-929D501ED1A6}" type="presParOf" srcId="{0ECDB78B-EE0F-400A-A775-452EB65E67A9}" destId="{41101804-82C9-45B1-B371-A266E4436ED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CAE6F-6E58-45B8-AC78-98F7DB06E7EF}">
      <dsp:nvSpPr>
        <dsp:cNvPr id="0" name=""/>
        <dsp:cNvSpPr/>
      </dsp:nvSpPr>
      <dsp:spPr>
        <a:xfrm>
          <a:off x="0" y="1830751"/>
          <a:ext cx="5906181" cy="15692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D824B8-4FB4-49A0-900F-44A92D626D59}">
      <dsp:nvSpPr>
        <dsp:cNvPr id="0" name=""/>
        <dsp:cNvSpPr/>
      </dsp:nvSpPr>
      <dsp:spPr>
        <a:xfrm>
          <a:off x="474687" y="2183824"/>
          <a:ext cx="863068" cy="863068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101804-82C9-45B1-B371-A266E4436EDD}">
      <dsp:nvSpPr>
        <dsp:cNvPr id="0" name=""/>
        <dsp:cNvSpPr/>
      </dsp:nvSpPr>
      <dsp:spPr>
        <a:xfrm>
          <a:off x="1812443" y="1830751"/>
          <a:ext cx="4093737" cy="15692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075" tIns="166075" rIns="166075" bIns="166075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1700" kern="1200"/>
            <a:t>Caribbean Secondary Examination Council (2019). CSEC Office Administration Syllabus.   Macmillan Education retrieved from cxc-store.com</a:t>
          </a:r>
          <a:r>
            <a:rPr lang="en-US" sz="1700" kern="1200"/>
            <a:t>.</a:t>
          </a:r>
          <a:endParaRPr lang="en-US" sz="1700" kern="1200" dirty="0"/>
        </a:p>
      </dsp:txBody>
      <dsp:txXfrm>
        <a:off x="1812443" y="1830751"/>
        <a:ext cx="4093737" cy="1569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9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5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5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8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19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4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0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01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7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5/17/2020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6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193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3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conomicpoint.com/debit-not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hecommercetutor.com/debit-note-credit-note-meaning-uses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bluediamondgallery.com/wooden-tile/r/review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processors.wiki.ti.com/index.php/Category:CCSv6_Training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6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5">
            <a:extLst>
              <a:ext uri="{FF2B5EF4-FFF2-40B4-BE49-F238E27FC236}">
                <a16:creationId xmlns:a16="http://schemas.microsoft.com/office/drawing/2014/main" id="{A643B7E8-B361-4A91-A7A5-07418CFCF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D7A74E93-DAA8-4661-8F23-0F48710EA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F212E38-C041-49D9-9236-29FF44B27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2404EB-3E43-472C-968F-E72E32E2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632" y="1559768"/>
            <a:ext cx="5068568" cy="3135379"/>
          </a:xfrm>
        </p:spPr>
        <p:txBody>
          <a:bodyPr>
            <a:normAutofit/>
          </a:bodyPr>
          <a:lstStyle/>
          <a:p>
            <a:r>
              <a:rPr lang="en-TT" sz="4700"/>
              <a:t>CSEC OFFICE ADMINISTRATION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CA2E30-9844-4691-A46B-73468B7A9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3633" y="4708186"/>
            <a:ext cx="5068567" cy="79708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300" dirty="0"/>
              <a:t>Section IX: Accounts and Financial Services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300" dirty="0"/>
              <a:t>Lesson 5 – Form 4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300" dirty="0"/>
              <a:t>Suggested Learning Time: 45 minutes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90391D1-AA86-467F-A77E-0606FCCCD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A430F17-C7B1-40FD-89FA-55002B663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3EAAD29-514C-4272-AA97-D2DCEB35B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080894D-F290-4DF4-82A7-905285A7E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7091CF91-CE19-4EC6-BE5F-EACFC2D22E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382" r="28366"/>
          <a:stretch/>
        </p:blipFill>
        <p:spPr>
          <a:xfrm>
            <a:off x="7555832" y="10"/>
            <a:ext cx="463616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6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95000"/>
              </a:schemeClr>
              <a:schemeClr val="bg1">
                <a:shade val="92000"/>
                <a:satMod val="115000"/>
              </a:schemeClr>
            </a:duotone>
          </a:blip>
          <a:tile tx="0" ty="0" sx="60000" sy="6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B58A187-A4B1-42EB-A4C7-8635BA507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F14E7F-3054-458C-ACF9-A8DA1757C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747C1C-97FC-4D70-A6C8-A01FBCF5A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5CDC370-AE44-4300-98BA-FE204E881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7B15501-CB9A-4642-80EE-2876EF039E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AFF9525-325F-47B3-A63C-93C12253A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B66F8A2C-B8CF-4B20-9A73-2ADCF6302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5DD78E9-DE0D-47AF-A0DB-F475221E3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118D329-2010-4A15-B57C-429FFAE35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CB05DE-9342-4DCE-ABBE-45752E4B1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520" y="1272800"/>
            <a:ext cx="6544620" cy="43124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3000"/>
              </a:lnSpc>
            </a:pPr>
            <a:r>
              <a:rPr lang="en-US" sz="4000" cap="all" spc="-100" dirty="0">
                <a:solidFill>
                  <a:schemeClr val="tx1"/>
                </a:solidFill>
              </a:rPr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E5422-31C6-46B8-A466-F7B83D0BC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3440" y="1272800"/>
            <a:ext cx="2481307" cy="43124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600" spc="8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Prepare simple documents in the accounts office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94262BC-EE98-4BD6-82DB-4955E8DCC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400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65D74-D458-4E40-9CDF-0B6C99892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>
            <a:normAutofit/>
          </a:bodyPr>
          <a:lstStyle/>
          <a:p>
            <a:r>
              <a:rPr lang="en-TT" dirty="0"/>
              <a:t>Debit Note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13" name="Picture 12" descr="A screenshot of a cell phone&#10;&#10;Description automatically generated">
            <a:extLst>
              <a:ext uri="{FF2B5EF4-FFF2-40B4-BE49-F238E27FC236}">
                <a16:creationId xmlns:a16="http://schemas.microsoft.com/office/drawing/2014/main" id="{057401F8-4BA2-418C-86A4-D845B48A04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71749" y="1206900"/>
            <a:ext cx="3681451" cy="446236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B4FED-D9A8-43E0-B814-324A52E35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50" y="2538919"/>
            <a:ext cx="4957554" cy="3496120"/>
          </a:xfrm>
        </p:spPr>
        <p:txBody>
          <a:bodyPr>
            <a:noAutofit/>
          </a:bodyPr>
          <a:lstStyle/>
          <a:p>
            <a:r>
              <a:rPr lang="en-TT" sz="2400" dirty="0"/>
              <a:t>A debit note is a document made out by the seller whenever the purchaser (the customer) has been undercharged on an invoice, or when a charge is to be made on a customer, which increases his or her debt.</a:t>
            </a:r>
          </a:p>
        </p:txBody>
      </p:sp>
    </p:spTree>
    <p:extLst>
      <p:ext uri="{BB962C8B-B14F-4D97-AF65-F5344CB8AC3E}">
        <p14:creationId xmlns:p14="http://schemas.microsoft.com/office/powerpoint/2010/main" val="109621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34" y="237744"/>
            <a:ext cx="2926080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00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F0DAF1-E320-406D-9FEC-33615C0A6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20" y="612843"/>
            <a:ext cx="2312480" cy="14997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/>
              <a:t>Sample Debit Note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C8376C-6626-4747-9011-1A9619ACC066}"/>
              </a:ext>
            </a:extLst>
          </p:cNvPr>
          <p:cNvSpPr txBox="1"/>
          <p:nvPr/>
        </p:nvSpPr>
        <p:spPr>
          <a:xfrm>
            <a:off x="557720" y="2149813"/>
            <a:ext cx="2312479" cy="3854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 the example, the customer, Franklyn Construction was undercharged for the tool kit worth $200.00 on Invoice No: 654. </a:t>
            </a:r>
          </a:p>
          <a:p>
            <a:pPr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Franklyn Construction owes Smith Hardware $200.00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9764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9C76ED0-0F61-403C-93CE-ADA5FDE6B2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387777"/>
              </p:ext>
            </p:extLst>
          </p:nvPr>
        </p:nvGraphicFramePr>
        <p:xfrm>
          <a:off x="4049422" y="1603677"/>
          <a:ext cx="7237879" cy="3679055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230860">
                  <a:extLst>
                    <a:ext uri="{9D8B030D-6E8A-4147-A177-3AD203B41FA5}">
                      <a16:colId xmlns:a16="http://schemas.microsoft.com/office/drawing/2014/main" val="3266629682"/>
                    </a:ext>
                  </a:extLst>
                </a:gridCol>
                <a:gridCol w="2162647">
                  <a:extLst>
                    <a:ext uri="{9D8B030D-6E8A-4147-A177-3AD203B41FA5}">
                      <a16:colId xmlns:a16="http://schemas.microsoft.com/office/drawing/2014/main" val="3244415859"/>
                    </a:ext>
                  </a:extLst>
                </a:gridCol>
                <a:gridCol w="1704268">
                  <a:extLst>
                    <a:ext uri="{9D8B030D-6E8A-4147-A177-3AD203B41FA5}">
                      <a16:colId xmlns:a16="http://schemas.microsoft.com/office/drawing/2014/main" val="4285497523"/>
                    </a:ext>
                  </a:extLst>
                </a:gridCol>
                <a:gridCol w="2140104">
                  <a:extLst>
                    <a:ext uri="{9D8B030D-6E8A-4147-A177-3AD203B41FA5}">
                      <a16:colId xmlns:a16="http://schemas.microsoft.com/office/drawing/2014/main" val="373984180"/>
                    </a:ext>
                  </a:extLst>
                </a:gridCol>
              </a:tblGrid>
              <a:tr h="476113">
                <a:tc gridSpan="4">
                  <a:txBody>
                    <a:bodyPr/>
                    <a:lstStyle/>
                    <a:p>
                      <a:pPr algn="ctr"/>
                      <a:r>
                        <a:rPr lang="en-TT" sz="2100"/>
                        <a:t>DEBIT NOTE</a:t>
                      </a:r>
                    </a:p>
                  </a:txBody>
                  <a:tcPr marL="108207" marR="108207" marT="54104" marB="54104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381100"/>
                  </a:ext>
                </a:extLst>
              </a:tr>
              <a:tr h="1774603">
                <a:tc gridSpan="2">
                  <a:txBody>
                    <a:bodyPr/>
                    <a:lstStyle/>
                    <a:p>
                      <a:r>
                        <a:rPr lang="en-TT" sz="2100" dirty="0"/>
                        <a:t>From:	Smith Hardware</a:t>
                      </a:r>
                    </a:p>
                    <a:p>
                      <a:r>
                        <a:rPr lang="en-TT" sz="2100" dirty="0"/>
                        <a:t>	Rock Hall</a:t>
                      </a:r>
                    </a:p>
                    <a:p>
                      <a:r>
                        <a:rPr lang="en-TT" sz="2100" dirty="0"/>
                        <a:t>	St Thomas</a:t>
                      </a:r>
                    </a:p>
                    <a:p>
                      <a:r>
                        <a:rPr lang="en-TT" sz="2100" dirty="0"/>
                        <a:t>	Barbados</a:t>
                      </a:r>
                    </a:p>
                  </a:txBody>
                  <a:tcPr marL="108207" marR="108207" marT="54104" marB="54104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2100"/>
                        <a:t>To:	Franklyn Construction</a:t>
                      </a:r>
                    </a:p>
                    <a:p>
                      <a:r>
                        <a:rPr lang="en-TT" sz="2100"/>
                        <a:t>	Bush Hall Yard Gap</a:t>
                      </a:r>
                    </a:p>
                    <a:p>
                      <a:r>
                        <a:rPr lang="en-TT" sz="2100"/>
                        <a:t>	St Michael</a:t>
                      </a:r>
                    </a:p>
                    <a:p>
                      <a:r>
                        <a:rPr lang="en-TT" sz="2100"/>
                        <a:t>	Barbados</a:t>
                      </a:r>
                    </a:p>
                  </a:txBody>
                  <a:tcPr marL="108207" marR="108207" marT="54104" marB="54104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985120"/>
                  </a:ext>
                </a:extLst>
              </a:tr>
              <a:tr h="476113">
                <a:tc gridSpan="2">
                  <a:txBody>
                    <a:bodyPr/>
                    <a:lstStyle/>
                    <a:p>
                      <a:r>
                        <a:rPr lang="en-TT" sz="2100" dirty="0"/>
                        <a:t>Date:	10</a:t>
                      </a:r>
                      <a:r>
                        <a:rPr lang="en-TT" sz="2100" baseline="30000" dirty="0"/>
                        <a:t>th</a:t>
                      </a:r>
                      <a:r>
                        <a:rPr lang="en-TT" sz="2100" dirty="0"/>
                        <a:t> May, 2011</a:t>
                      </a:r>
                    </a:p>
                  </a:txBody>
                  <a:tcPr marL="108207" marR="108207" marT="54104" marB="54104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2100"/>
                        <a:t>Ref No:	Invoice No: 654</a:t>
                      </a:r>
                    </a:p>
                  </a:txBody>
                  <a:tcPr marL="108207" marR="108207" marT="54104" marB="54104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859035"/>
                  </a:ext>
                </a:extLst>
              </a:tr>
              <a:tr h="476113">
                <a:tc>
                  <a:txBody>
                    <a:bodyPr/>
                    <a:lstStyle/>
                    <a:p>
                      <a:r>
                        <a:rPr lang="en-TT" sz="2100"/>
                        <a:t>Qty</a:t>
                      </a:r>
                    </a:p>
                  </a:txBody>
                  <a:tcPr marL="108207" marR="108207" marT="54104" marB="54104"/>
                </a:tc>
                <a:tc>
                  <a:txBody>
                    <a:bodyPr/>
                    <a:lstStyle/>
                    <a:p>
                      <a:r>
                        <a:rPr lang="en-TT" sz="2100"/>
                        <a:t>Description</a:t>
                      </a:r>
                    </a:p>
                  </a:txBody>
                  <a:tcPr marL="108207" marR="108207" marT="54104" marB="541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T" sz="2100"/>
                        <a:t>Unit Price</a:t>
                      </a:r>
                    </a:p>
                  </a:txBody>
                  <a:tcPr marL="108207" marR="108207" marT="54104" marB="5410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2100"/>
                        <a:t>Total Amount</a:t>
                      </a:r>
                    </a:p>
                  </a:txBody>
                  <a:tcPr marL="108207" marR="108207" marT="54104" marB="54104"/>
                </a:tc>
                <a:extLst>
                  <a:ext uri="{0D108BD9-81ED-4DB2-BD59-A6C34878D82A}">
                    <a16:rowId xmlns:a16="http://schemas.microsoft.com/office/drawing/2014/main" val="672759528"/>
                  </a:ext>
                </a:extLst>
              </a:tr>
              <a:tr h="476113">
                <a:tc>
                  <a:txBody>
                    <a:bodyPr/>
                    <a:lstStyle/>
                    <a:p>
                      <a:r>
                        <a:rPr lang="en-TT" sz="2100"/>
                        <a:t>1</a:t>
                      </a:r>
                    </a:p>
                  </a:txBody>
                  <a:tcPr marL="108207" marR="108207" marT="54104" marB="54104"/>
                </a:tc>
                <a:tc>
                  <a:txBody>
                    <a:bodyPr/>
                    <a:lstStyle/>
                    <a:p>
                      <a:r>
                        <a:rPr lang="en-TT" sz="2100"/>
                        <a:t>Tool Kit</a:t>
                      </a:r>
                    </a:p>
                  </a:txBody>
                  <a:tcPr marL="108207" marR="108207" marT="54104" marB="5410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2100"/>
                        <a:t>$200.00</a:t>
                      </a:r>
                    </a:p>
                  </a:txBody>
                  <a:tcPr marL="108207" marR="108207" marT="54104" marB="5410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2100" dirty="0"/>
                        <a:t>$200.00</a:t>
                      </a:r>
                    </a:p>
                  </a:txBody>
                  <a:tcPr marL="108207" marR="108207" marT="54104" marB="54104"/>
                </a:tc>
                <a:extLst>
                  <a:ext uri="{0D108BD9-81ED-4DB2-BD59-A6C34878D82A}">
                    <a16:rowId xmlns:a16="http://schemas.microsoft.com/office/drawing/2014/main" val="378391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855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34" y="237744"/>
            <a:ext cx="2926080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00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E98A4B-AE56-4700-86FB-80918678D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20" y="612843"/>
            <a:ext cx="2312480" cy="1499738"/>
          </a:xfrm>
        </p:spPr>
        <p:txBody>
          <a:bodyPr anchor="b">
            <a:normAutofit/>
          </a:bodyPr>
          <a:lstStyle/>
          <a:p>
            <a:r>
              <a:rPr lang="en-TT" sz="2800"/>
              <a:t>Credit Note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B9311C-6D7C-42C8-927B-30BB74E2F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20" y="2149813"/>
            <a:ext cx="2312479" cy="385419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TT" sz="1300">
                <a:solidFill>
                  <a:schemeClr val="tx1">
                    <a:lumMod val="85000"/>
                    <a:lumOff val="15000"/>
                  </a:schemeClr>
                </a:solidFill>
              </a:rPr>
              <a:t>In the course of business it is expected that some customers will return goods for valid reasons.</a:t>
            </a:r>
          </a:p>
          <a:p>
            <a:pPr marL="342900" indent="-342900">
              <a:lnSpc>
                <a:spcPct val="90000"/>
              </a:lnSpc>
              <a:buAutoNum type="arabicPeriod"/>
            </a:pPr>
            <a:r>
              <a:rPr lang="en-TT" sz="1300">
                <a:solidFill>
                  <a:schemeClr val="tx1">
                    <a:lumMod val="85000"/>
                    <a:lumOff val="15000"/>
                  </a:schemeClr>
                </a:solidFill>
              </a:rPr>
              <a:t>The customer thinks that the goods are unsatisfactory for some reasons: wrong colour, wrong size, not up to specifications, imperfectly finished or damaged when being delivered.</a:t>
            </a:r>
          </a:p>
          <a:p>
            <a:pPr marL="342900" indent="-342900">
              <a:lnSpc>
                <a:spcPct val="90000"/>
              </a:lnSpc>
              <a:buAutoNum type="arabicPeriod"/>
            </a:pPr>
            <a:r>
              <a:rPr lang="en-TT" sz="1300">
                <a:solidFill>
                  <a:schemeClr val="tx1">
                    <a:lumMod val="85000"/>
                    <a:lumOff val="15000"/>
                  </a:schemeClr>
                </a:solidFill>
              </a:rPr>
              <a:t>The customer is entitled by contract to return goods, especially when goods are sent on approval.</a:t>
            </a:r>
          </a:p>
          <a:p>
            <a:pPr>
              <a:lnSpc>
                <a:spcPct val="90000"/>
              </a:lnSpc>
            </a:pPr>
            <a:r>
              <a:rPr lang="en-TT" sz="1300">
                <a:solidFill>
                  <a:schemeClr val="tx1">
                    <a:lumMod val="85000"/>
                    <a:lumOff val="15000"/>
                  </a:schemeClr>
                </a:solidFill>
              </a:rPr>
              <a:t>Under these circumstances a credit note is raised.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9764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A6FFC11B-8D11-4A0E-A8FE-22E47E80E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49422" y="1009468"/>
            <a:ext cx="7237877" cy="486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23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34" y="237744"/>
            <a:ext cx="2926080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00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28CF7E-AAE3-487B-9A12-158D2542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20" y="612843"/>
            <a:ext cx="2312480" cy="1063331"/>
          </a:xfrm>
        </p:spPr>
        <p:txBody>
          <a:bodyPr anchor="b">
            <a:normAutofit/>
          </a:bodyPr>
          <a:lstStyle/>
          <a:p>
            <a:r>
              <a:rPr lang="en-TT" sz="2800" dirty="0"/>
              <a:t>Credit Note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C97D2-F699-4E2B-A0BC-B9CFE2185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20" y="1676175"/>
            <a:ext cx="2312479" cy="43278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TT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credit note will show:</a:t>
            </a:r>
          </a:p>
          <a:p>
            <a:pPr>
              <a:buFontTx/>
              <a:buChar char="-"/>
            </a:pPr>
            <a:r>
              <a:rPr lang="en-TT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names and addresses of both parties to the transaction</a:t>
            </a:r>
          </a:p>
          <a:p>
            <a:pPr>
              <a:buFontTx/>
              <a:buChar char="-"/>
            </a:pPr>
            <a:r>
              <a:rPr lang="en-TT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 exact description of the goods being returned.</a:t>
            </a:r>
          </a:p>
          <a:p>
            <a:pPr>
              <a:buFontTx/>
              <a:buChar char="-"/>
            </a:pPr>
            <a:r>
              <a:rPr lang="en-TT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unit price, the number and the total value of the goods returned.</a:t>
            </a:r>
          </a:p>
          <a:p>
            <a:r>
              <a:rPr lang="en-TT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 this credit note, Forde &amp; Sons is returning a Mural to Haynes Fine.  </a:t>
            </a:r>
          </a:p>
          <a:p>
            <a:r>
              <a:rPr lang="en-TT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Haynes Fine Arts owes Forde &amp; Sons $300.00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9764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4A21A43B-F9F5-4E64-961F-B8A3E6D851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8315801"/>
              </p:ext>
            </p:extLst>
          </p:nvPr>
        </p:nvGraphicFramePr>
        <p:xfrm>
          <a:off x="4049422" y="955284"/>
          <a:ext cx="7237879" cy="4608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532">
                  <a:extLst>
                    <a:ext uri="{9D8B030D-6E8A-4147-A177-3AD203B41FA5}">
                      <a16:colId xmlns:a16="http://schemas.microsoft.com/office/drawing/2014/main" val="3266629682"/>
                    </a:ext>
                  </a:extLst>
                </a:gridCol>
                <a:gridCol w="2237521">
                  <a:extLst>
                    <a:ext uri="{9D8B030D-6E8A-4147-A177-3AD203B41FA5}">
                      <a16:colId xmlns:a16="http://schemas.microsoft.com/office/drawing/2014/main" val="3244415859"/>
                    </a:ext>
                  </a:extLst>
                </a:gridCol>
                <a:gridCol w="2030940">
                  <a:extLst>
                    <a:ext uri="{9D8B030D-6E8A-4147-A177-3AD203B41FA5}">
                      <a16:colId xmlns:a16="http://schemas.microsoft.com/office/drawing/2014/main" val="4285497523"/>
                    </a:ext>
                  </a:extLst>
                </a:gridCol>
                <a:gridCol w="1803886">
                  <a:extLst>
                    <a:ext uri="{9D8B030D-6E8A-4147-A177-3AD203B41FA5}">
                      <a16:colId xmlns:a16="http://schemas.microsoft.com/office/drawing/2014/main" val="373984180"/>
                    </a:ext>
                  </a:extLst>
                </a:gridCol>
              </a:tblGrid>
              <a:tr h="544933">
                <a:tc gridSpan="4">
                  <a:txBody>
                    <a:bodyPr/>
                    <a:lstStyle/>
                    <a:p>
                      <a:pPr algn="ctr"/>
                      <a:r>
                        <a:rPr lang="en-TT" sz="2500"/>
                        <a:t>CREDIT NOTE</a:t>
                      </a:r>
                    </a:p>
                  </a:txBody>
                  <a:tcPr marL="126856" marR="126856" marT="63428" marB="63428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381100"/>
                  </a:ext>
                </a:extLst>
              </a:tr>
              <a:tr h="1670521">
                <a:tc gridSpan="2">
                  <a:txBody>
                    <a:bodyPr/>
                    <a:lstStyle/>
                    <a:p>
                      <a:r>
                        <a:rPr lang="en-TT" sz="2000" dirty="0"/>
                        <a:t>From:	Forde &amp; Sons</a:t>
                      </a:r>
                    </a:p>
                    <a:p>
                      <a:r>
                        <a:rPr lang="en-TT" sz="2000" dirty="0"/>
                        <a:t>	Wanstead</a:t>
                      </a:r>
                    </a:p>
                    <a:p>
                      <a:r>
                        <a:rPr lang="en-TT" sz="2000" dirty="0"/>
                        <a:t>	St James</a:t>
                      </a:r>
                    </a:p>
                    <a:p>
                      <a:r>
                        <a:rPr lang="en-TT" sz="2000" dirty="0"/>
                        <a:t>	Barbados</a:t>
                      </a:r>
                    </a:p>
                  </a:txBody>
                  <a:tcPr marL="126856" marR="126856" marT="63428" marB="63428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2000"/>
                        <a:t>To:	Haynes Fine Arts</a:t>
                      </a:r>
                    </a:p>
                    <a:p>
                      <a:r>
                        <a:rPr lang="en-TT" sz="2000"/>
                        <a:t>	Crab Hill</a:t>
                      </a:r>
                    </a:p>
                    <a:p>
                      <a:r>
                        <a:rPr lang="en-TT" sz="2000"/>
                        <a:t>	St Lucy</a:t>
                      </a:r>
                    </a:p>
                    <a:p>
                      <a:r>
                        <a:rPr lang="en-TT" sz="2000"/>
                        <a:t>	Barbados</a:t>
                      </a:r>
                    </a:p>
                  </a:txBody>
                  <a:tcPr marL="126856" marR="126856" marT="63428" marB="63428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985120"/>
                  </a:ext>
                </a:extLst>
              </a:tr>
              <a:tr h="675548">
                <a:tc gridSpan="2">
                  <a:txBody>
                    <a:bodyPr/>
                    <a:lstStyle/>
                    <a:p>
                      <a:r>
                        <a:rPr lang="en-TT" sz="2000" dirty="0"/>
                        <a:t>Date:	May 12</a:t>
                      </a:r>
                      <a:r>
                        <a:rPr lang="en-TT" sz="2000" baseline="30000" dirty="0"/>
                        <a:t>th</a:t>
                      </a:r>
                      <a:r>
                        <a:rPr lang="en-TT" sz="2000" dirty="0"/>
                        <a:t>, 2011</a:t>
                      </a:r>
                    </a:p>
                  </a:txBody>
                  <a:tcPr marL="126856" marR="126856" marT="63428" marB="63428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2000" dirty="0"/>
                        <a:t>Ref No:	Invoice No: 1276</a:t>
                      </a:r>
                    </a:p>
                    <a:p>
                      <a:r>
                        <a:rPr lang="en-TT" sz="2000" dirty="0"/>
                        <a:t>	Dated May 10</a:t>
                      </a:r>
                      <a:r>
                        <a:rPr lang="en-TT" sz="2000" baseline="30000" dirty="0"/>
                        <a:t>th</a:t>
                      </a:r>
                      <a:r>
                        <a:rPr lang="en-TT" sz="2000" dirty="0"/>
                        <a:t>, 2011</a:t>
                      </a:r>
                    </a:p>
                  </a:txBody>
                  <a:tcPr marL="126856" marR="126856" marT="63428" marB="63428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859035"/>
                  </a:ext>
                </a:extLst>
              </a:tr>
              <a:tr h="920129">
                <a:tc>
                  <a:txBody>
                    <a:bodyPr/>
                    <a:lstStyle/>
                    <a:p>
                      <a:r>
                        <a:rPr lang="en-TT" sz="2000"/>
                        <a:t>Qty</a:t>
                      </a:r>
                    </a:p>
                  </a:txBody>
                  <a:tcPr marL="126856" marR="126856" marT="63428" marB="63428"/>
                </a:tc>
                <a:tc>
                  <a:txBody>
                    <a:bodyPr/>
                    <a:lstStyle/>
                    <a:p>
                      <a:r>
                        <a:rPr lang="en-TT" sz="2000"/>
                        <a:t>Description</a:t>
                      </a:r>
                    </a:p>
                  </a:txBody>
                  <a:tcPr marL="126856" marR="126856" marT="63428" marB="634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T" sz="2000"/>
                        <a:t>Unit Price</a:t>
                      </a:r>
                    </a:p>
                  </a:txBody>
                  <a:tcPr marL="126856" marR="126856" marT="63428" marB="6342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2000" dirty="0"/>
                        <a:t>Total Amount</a:t>
                      </a:r>
                    </a:p>
                  </a:txBody>
                  <a:tcPr marL="126856" marR="126856" marT="63428" marB="63428"/>
                </a:tc>
                <a:extLst>
                  <a:ext uri="{0D108BD9-81ED-4DB2-BD59-A6C34878D82A}">
                    <a16:rowId xmlns:a16="http://schemas.microsoft.com/office/drawing/2014/main" val="672759528"/>
                  </a:ext>
                </a:extLst>
              </a:tr>
              <a:tr h="544933">
                <a:tc>
                  <a:txBody>
                    <a:bodyPr/>
                    <a:lstStyle/>
                    <a:p>
                      <a:r>
                        <a:rPr lang="en-TT" sz="2000" dirty="0"/>
                        <a:t>1</a:t>
                      </a:r>
                    </a:p>
                  </a:txBody>
                  <a:tcPr marL="126856" marR="126856" marT="63428" marB="63428"/>
                </a:tc>
                <a:tc>
                  <a:txBody>
                    <a:bodyPr/>
                    <a:lstStyle/>
                    <a:p>
                      <a:r>
                        <a:rPr lang="en-TT" sz="2000" dirty="0"/>
                        <a:t>Return of 12 x 12 Mural</a:t>
                      </a:r>
                    </a:p>
                  </a:txBody>
                  <a:tcPr marL="126856" marR="126856" marT="63428" marB="6342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2000"/>
                        <a:t>$300.00</a:t>
                      </a:r>
                    </a:p>
                  </a:txBody>
                  <a:tcPr marL="126856" marR="126856" marT="63428" marB="6342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2000" dirty="0"/>
                        <a:t>$300.00</a:t>
                      </a:r>
                    </a:p>
                  </a:txBody>
                  <a:tcPr marL="126856" marR="126856" marT="63428" marB="63428"/>
                </a:tc>
                <a:extLst>
                  <a:ext uri="{0D108BD9-81ED-4DB2-BD59-A6C34878D82A}">
                    <a16:rowId xmlns:a16="http://schemas.microsoft.com/office/drawing/2014/main" val="378391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57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8632963-757B-40C2-BB84-FC6107A54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60FB8FD5-6C26-401A-AD6F-039E2760B5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9341" r="9091" b="4050"/>
          <a:stretch/>
        </p:blipFill>
        <p:spPr>
          <a:xfrm>
            <a:off x="20" y="-1"/>
            <a:ext cx="12191980" cy="685799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853AE55-7E35-44B0-89F1-3F52B262A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7615" y="253548"/>
            <a:ext cx="5612193" cy="6361598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C4BE4D-4B50-4F51-9F85-4B5D60B02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448" y="407588"/>
            <a:ext cx="5299768" cy="6022878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C2A5B6-920D-4081-8A9B-9D00C260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043" y="727626"/>
            <a:ext cx="4602152" cy="1718225"/>
          </a:xfrm>
        </p:spPr>
        <p:txBody>
          <a:bodyPr>
            <a:normAutofit/>
          </a:bodyPr>
          <a:lstStyle/>
          <a:p>
            <a:pPr algn="ctr"/>
            <a:r>
              <a:rPr lang="en-TT" sz="4400" dirty="0"/>
              <a:t>Activity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D820F-3D1B-4BC5-87E4-4092CB855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43" y="2538920"/>
            <a:ext cx="4602152" cy="3480066"/>
          </a:xfrm>
        </p:spPr>
        <p:txBody>
          <a:bodyPr>
            <a:normAutofit/>
          </a:bodyPr>
          <a:lstStyle/>
          <a:p>
            <a:r>
              <a:rPr lang="en-TT" dirty="0"/>
              <a:t>Utilize the activity sheet for lesson 5 to review the concepts explored in this lesson.</a:t>
            </a:r>
          </a:p>
          <a:p>
            <a:r>
              <a:rPr lang="en-TT" dirty="0"/>
              <a:t>Remember to take your time and check your answer using the answer key.</a:t>
            </a:r>
          </a:p>
          <a:p>
            <a:r>
              <a:rPr lang="en-TT" dirty="0"/>
              <a:t>Time yourself!</a:t>
            </a:r>
          </a:p>
        </p:txBody>
      </p:sp>
    </p:spTree>
    <p:extLst>
      <p:ext uri="{BB962C8B-B14F-4D97-AF65-F5344CB8AC3E}">
        <p14:creationId xmlns:p14="http://schemas.microsoft.com/office/powerpoint/2010/main" val="1175803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F2017-372F-4D56-A8B0-17785D71C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TT" dirty="0"/>
              <a:t>References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D62A94-5D6B-4AA4-9224-400526620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695002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table, indoor, desk, small&#10;&#10;Description automatically generated">
            <a:extLst>
              <a:ext uri="{FF2B5EF4-FFF2-40B4-BE49-F238E27FC236}">
                <a16:creationId xmlns:a16="http://schemas.microsoft.com/office/drawing/2014/main" id="{6F2F23F1-8E11-4F2F-A5B5-09A892A00D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5809957" y="2718427"/>
            <a:ext cx="1421088" cy="147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698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412434"/>
      </a:dk2>
      <a:lt2>
        <a:srgbClr val="E2E8E7"/>
      </a:lt2>
      <a:accent1>
        <a:srgbClr val="D43B4E"/>
      </a:accent1>
      <a:accent2>
        <a:srgbClr val="C32A7C"/>
      </a:accent2>
      <a:accent3>
        <a:srgbClr val="D43BCE"/>
      </a:accent3>
      <a:accent4>
        <a:srgbClr val="892AC3"/>
      </a:accent4>
      <a:accent5>
        <a:srgbClr val="5F40D5"/>
      </a:accent5>
      <a:accent6>
        <a:srgbClr val="3452C5"/>
      </a:accent6>
      <a:hlink>
        <a:srgbClr val="8A62CA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437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Garamond</vt:lpstr>
      <vt:lpstr>Gill Sans MT</vt:lpstr>
      <vt:lpstr>SavonVTI</vt:lpstr>
      <vt:lpstr>CSEC OFFICE ADMINISTRATION</vt:lpstr>
      <vt:lpstr>Objective</vt:lpstr>
      <vt:lpstr>Debit Note</vt:lpstr>
      <vt:lpstr>Sample Debit Note</vt:lpstr>
      <vt:lpstr>Credit Note</vt:lpstr>
      <vt:lpstr>Credit Note cont’d</vt:lpstr>
      <vt:lpstr>Activity Sheet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CSEC OFFICE ADMINISTRATION</dc:title>
  <dc:creator>Roxanne Phillip</dc:creator>
  <cp:lastModifiedBy>Roxanne Phillip</cp:lastModifiedBy>
  <cp:revision>4</cp:revision>
  <dcterms:created xsi:type="dcterms:W3CDTF">2020-04-21T18:34:51Z</dcterms:created>
  <dcterms:modified xsi:type="dcterms:W3CDTF">2020-05-17T21:29:54Z</dcterms:modified>
</cp:coreProperties>
</file>