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3.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7" r:id="rId3"/>
    <p:sldId id="263" r:id="rId4"/>
    <p:sldId id="271" r:id="rId5"/>
    <p:sldId id="281" r:id="rId6"/>
    <p:sldId id="258" r:id="rId7"/>
    <p:sldId id="272" r:id="rId8"/>
    <p:sldId id="261" r:id="rId9"/>
    <p:sldId id="262" r:id="rId10"/>
    <p:sldId id="273" r:id="rId11"/>
    <p:sldId id="264" r:id="rId12"/>
    <p:sldId id="279" r:id="rId13"/>
    <p:sldId id="278" r:id="rId14"/>
    <p:sldId id="265" r:id="rId15"/>
    <p:sldId id="282" r:id="rId16"/>
    <p:sldId id="275" r:id="rId17"/>
    <p:sldId id="283" r:id="rId18"/>
    <p:sldId id="280" r:id="rId19"/>
    <p:sldId id="266" r:id="rId20"/>
    <p:sldId id="267" r:id="rId21"/>
    <p:sldId id="268" r:id="rId22"/>
    <p:sldId id="269" r:id="rId23"/>
    <p:sldId id="270" r:id="rId24"/>
    <p:sldId id="276" r:id="rId25"/>
    <p:sldId id="284"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22DA5-DE2C-C6CC-AF2E-30DEECA85FBD}" v="3094" dt="2020-04-14T15:34:34.490"/>
    <p1510:client id="{8F9CA998-7D04-EC6D-5D9E-D65420B7ED16}" v="4583" dt="2020-04-15T19:43:59.346"/>
    <p1510:client id="{B71475C0-734C-959F-596F-104D6BA3B5A1}" v="1421" dt="2020-04-15T04:13:48.916"/>
    <p1510:client id="{DCABE6F5-A04C-B72A-5827-26438805BFF4}" v="1831" dt="2020-04-15T02:10:44.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8" d="100"/>
          <a:sy n="68"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3.svg"/><Relationship Id="rId1" Type="http://schemas.openxmlformats.org/officeDocument/2006/relationships/image" Target="../media/image21.png"/><Relationship Id="rId6" Type="http://schemas.openxmlformats.org/officeDocument/2006/relationships/image" Target="../media/image17.svg"/><Relationship Id="rId5" Type="http://schemas.openxmlformats.org/officeDocument/2006/relationships/image" Target="../media/image23.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32492-4188-4A6D-B7A8-008BE449C90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522A6C8-5281-48AE-808A-E0409E9C1870}">
      <dgm:prSet/>
      <dgm:spPr/>
      <dgm:t>
        <a:bodyPr/>
        <a:lstStyle/>
        <a:p>
          <a:r>
            <a:rPr lang="en-US" dirty="0"/>
            <a:t>Describe the role and functions of the Accounts office</a:t>
          </a:r>
        </a:p>
      </dgm:t>
    </dgm:pt>
    <dgm:pt modelId="{33AE0A48-CC44-4E61-8A95-240A19B4203B}" type="parTrans" cxnId="{90E6170E-18A4-4779-80DE-F542453FE28B}">
      <dgm:prSet/>
      <dgm:spPr/>
      <dgm:t>
        <a:bodyPr/>
        <a:lstStyle/>
        <a:p>
          <a:endParaRPr lang="en-US"/>
        </a:p>
      </dgm:t>
    </dgm:pt>
    <dgm:pt modelId="{0E26CFF7-9D7D-4812-B0A1-96970ADDA52B}" type="sibTrans" cxnId="{90E6170E-18A4-4779-80DE-F542453FE28B}">
      <dgm:prSet/>
      <dgm:spPr/>
      <dgm:t>
        <a:bodyPr/>
        <a:lstStyle/>
        <a:p>
          <a:endParaRPr lang="en-US"/>
        </a:p>
      </dgm:t>
    </dgm:pt>
    <dgm:pt modelId="{72622562-B75F-4974-B7E3-742B5C21F72C}" type="pres">
      <dgm:prSet presAssocID="{D1E32492-4188-4A6D-B7A8-008BE449C904}" presName="hierChild1" presStyleCnt="0">
        <dgm:presLayoutVars>
          <dgm:chPref val="1"/>
          <dgm:dir/>
          <dgm:animOne val="branch"/>
          <dgm:animLvl val="lvl"/>
          <dgm:resizeHandles/>
        </dgm:presLayoutVars>
      </dgm:prSet>
      <dgm:spPr/>
    </dgm:pt>
    <dgm:pt modelId="{39C42743-2E62-4CA6-A8CD-3128A6D4F8B9}" type="pres">
      <dgm:prSet presAssocID="{0522A6C8-5281-48AE-808A-E0409E9C1870}" presName="hierRoot1" presStyleCnt="0"/>
      <dgm:spPr/>
    </dgm:pt>
    <dgm:pt modelId="{341A3943-A1AE-4895-8B3E-08C08530DF24}" type="pres">
      <dgm:prSet presAssocID="{0522A6C8-5281-48AE-808A-E0409E9C1870}" presName="composite" presStyleCnt="0"/>
      <dgm:spPr/>
    </dgm:pt>
    <dgm:pt modelId="{4F99DFFB-DADA-4E2D-86B1-4A2BF11162FB}" type="pres">
      <dgm:prSet presAssocID="{0522A6C8-5281-48AE-808A-E0409E9C1870}" presName="background" presStyleLbl="node0" presStyleIdx="0" presStyleCnt="1"/>
      <dgm:spPr/>
    </dgm:pt>
    <dgm:pt modelId="{05FCE84A-1D0B-4F9B-A964-1922D8AE9886}" type="pres">
      <dgm:prSet presAssocID="{0522A6C8-5281-48AE-808A-E0409E9C1870}" presName="text" presStyleLbl="fgAcc0" presStyleIdx="0" presStyleCnt="1">
        <dgm:presLayoutVars>
          <dgm:chPref val="3"/>
        </dgm:presLayoutVars>
      </dgm:prSet>
      <dgm:spPr/>
    </dgm:pt>
    <dgm:pt modelId="{F7A76601-5B96-45F4-84BD-97DDB2FF7003}" type="pres">
      <dgm:prSet presAssocID="{0522A6C8-5281-48AE-808A-E0409E9C1870}" presName="hierChild2" presStyleCnt="0"/>
      <dgm:spPr/>
    </dgm:pt>
  </dgm:ptLst>
  <dgm:cxnLst>
    <dgm:cxn modelId="{90E6170E-18A4-4779-80DE-F542453FE28B}" srcId="{D1E32492-4188-4A6D-B7A8-008BE449C904}" destId="{0522A6C8-5281-48AE-808A-E0409E9C1870}" srcOrd="0" destOrd="0" parTransId="{33AE0A48-CC44-4E61-8A95-240A19B4203B}" sibTransId="{0E26CFF7-9D7D-4812-B0A1-96970ADDA52B}"/>
    <dgm:cxn modelId="{D8D1822C-2C81-456B-AAC8-3B1D2CB31314}" type="presOf" srcId="{0522A6C8-5281-48AE-808A-E0409E9C1870}" destId="{05FCE84A-1D0B-4F9B-A964-1922D8AE9886}" srcOrd="0" destOrd="0" presId="urn:microsoft.com/office/officeart/2005/8/layout/hierarchy1"/>
    <dgm:cxn modelId="{28A5AD75-451A-4A32-B21D-F54AC25E925E}" type="presOf" srcId="{D1E32492-4188-4A6D-B7A8-008BE449C904}" destId="{72622562-B75F-4974-B7E3-742B5C21F72C}" srcOrd="0" destOrd="0" presId="urn:microsoft.com/office/officeart/2005/8/layout/hierarchy1"/>
    <dgm:cxn modelId="{23A05F53-007D-4DFC-93BE-0E1A5A76C861}" type="presParOf" srcId="{72622562-B75F-4974-B7E3-742B5C21F72C}" destId="{39C42743-2E62-4CA6-A8CD-3128A6D4F8B9}" srcOrd="0" destOrd="0" presId="urn:microsoft.com/office/officeart/2005/8/layout/hierarchy1"/>
    <dgm:cxn modelId="{ADFE071A-8F37-4207-BBFF-C203F9DD3DA3}" type="presParOf" srcId="{39C42743-2E62-4CA6-A8CD-3128A6D4F8B9}" destId="{341A3943-A1AE-4895-8B3E-08C08530DF24}" srcOrd="0" destOrd="0" presId="urn:microsoft.com/office/officeart/2005/8/layout/hierarchy1"/>
    <dgm:cxn modelId="{6F98CFF2-8D0D-45DA-8530-AD58575D3220}" type="presParOf" srcId="{341A3943-A1AE-4895-8B3E-08C08530DF24}" destId="{4F99DFFB-DADA-4E2D-86B1-4A2BF11162FB}" srcOrd="0" destOrd="0" presId="urn:microsoft.com/office/officeart/2005/8/layout/hierarchy1"/>
    <dgm:cxn modelId="{D6A8D729-2EDE-49C1-8B0C-4426B198E411}" type="presParOf" srcId="{341A3943-A1AE-4895-8B3E-08C08530DF24}" destId="{05FCE84A-1D0B-4F9B-A964-1922D8AE9886}" srcOrd="1" destOrd="0" presId="urn:microsoft.com/office/officeart/2005/8/layout/hierarchy1"/>
    <dgm:cxn modelId="{BF742190-0BE2-479C-AF47-69EACB151842}" type="presParOf" srcId="{39C42743-2E62-4CA6-A8CD-3128A6D4F8B9}" destId="{F7A76601-5B96-45F4-84BD-97DDB2FF70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04C49-2E51-4579-B8E6-CD566FB838C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44476B4-4CAA-4CDB-BD0F-A4BD9118EE9D}">
      <dgm:prSet/>
      <dgm:spPr/>
      <dgm:t>
        <a:bodyPr/>
        <a:lstStyle/>
        <a:p>
          <a:r>
            <a:rPr lang="en-US" b="1" dirty="0"/>
            <a:t>1</a:t>
          </a:r>
          <a:r>
            <a:rPr lang="en-US" dirty="0">
              <a:latin typeface="Myanmar Text"/>
              <a:cs typeface="Myanmar Text"/>
            </a:rPr>
            <a:t>. Preparation of payroll</a:t>
          </a:r>
          <a:endParaRPr lang="en-US" b="0" i="0" u="none" strike="noStrike" cap="none" baseline="0" noProof="0" dirty="0">
            <a:solidFill>
              <a:srgbClr val="010000"/>
            </a:solidFill>
            <a:latin typeface="Myanmar Text"/>
            <a:cs typeface="Myanmar Text"/>
          </a:endParaRPr>
        </a:p>
      </dgm:t>
    </dgm:pt>
    <dgm:pt modelId="{3D0ECE6D-3DF0-4F48-B34F-64095C861CD9}" type="parTrans" cxnId="{893CF86B-DF50-4986-BFA3-08486508DE6C}">
      <dgm:prSet/>
      <dgm:spPr/>
      <dgm:t>
        <a:bodyPr/>
        <a:lstStyle/>
        <a:p>
          <a:endParaRPr lang="en-US"/>
        </a:p>
      </dgm:t>
    </dgm:pt>
    <dgm:pt modelId="{BDB00778-D887-478E-B998-7B7066F9F14B}" type="sibTrans" cxnId="{893CF86B-DF50-4986-BFA3-08486508DE6C}">
      <dgm:prSet/>
      <dgm:spPr/>
      <dgm:t>
        <a:bodyPr/>
        <a:lstStyle/>
        <a:p>
          <a:endParaRPr lang="en-US"/>
        </a:p>
      </dgm:t>
    </dgm:pt>
    <dgm:pt modelId="{FD00DB25-6F0D-4C38-9226-2BC7BC0EA84C}">
      <dgm:prSet/>
      <dgm:spPr/>
      <dgm:t>
        <a:bodyPr/>
        <a:lstStyle/>
        <a:p>
          <a:r>
            <a:rPr lang="en-US" dirty="0">
              <a:latin typeface="Myanmar Text"/>
              <a:cs typeface="Myanmar Text"/>
            </a:rPr>
            <a:t>2. Credit Control</a:t>
          </a:r>
        </a:p>
      </dgm:t>
    </dgm:pt>
    <dgm:pt modelId="{E98F7BFA-CB68-4FE0-880A-E82DAEB6B0E9}" type="parTrans" cxnId="{9C676A8C-1337-430E-BD79-366AAF739F31}">
      <dgm:prSet/>
      <dgm:spPr/>
      <dgm:t>
        <a:bodyPr/>
        <a:lstStyle/>
        <a:p>
          <a:endParaRPr lang="en-US"/>
        </a:p>
      </dgm:t>
    </dgm:pt>
    <dgm:pt modelId="{308BD6F8-67B1-4282-8782-B8F1E784CA34}" type="sibTrans" cxnId="{9C676A8C-1337-430E-BD79-366AAF739F31}">
      <dgm:prSet/>
      <dgm:spPr/>
      <dgm:t>
        <a:bodyPr/>
        <a:lstStyle/>
        <a:p>
          <a:endParaRPr lang="en-US"/>
        </a:p>
      </dgm:t>
    </dgm:pt>
    <dgm:pt modelId="{A9A22B0B-0C93-4FC5-961C-1C3E86E0C283}">
      <dgm:prSet/>
      <dgm:spPr/>
      <dgm:t>
        <a:bodyPr/>
        <a:lstStyle/>
        <a:p>
          <a:r>
            <a:rPr lang="en-US" dirty="0">
              <a:latin typeface="Myanmar Text"/>
              <a:cs typeface="Myanmar Text"/>
            </a:rPr>
            <a:t>3. Collection of accounts</a:t>
          </a:r>
        </a:p>
      </dgm:t>
    </dgm:pt>
    <dgm:pt modelId="{1DDE910A-1686-4EA2-9577-9869BB365F8E}" type="parTrans" cxnId="{A77A67B7-4B68-4F57-939C-31E2B176290C}">
      <dgm:prSet/>
      <dgm:spPr/>
      <dgm:t>
        <a:bodyPr/>
        <a:lstStyle/>
        <a:p>
          <a:endParaRPr lang="en-US"/>
        </a:p>
      </dgm:t>
    </dgm:pt>
    <dgm:pt modelId="{98047C8B-8508-4806-8F45-9EBC8BF49620}" type="sibTrans" cxnId="{A77A67B7-4B68-4F57-939C-31E2B176290C}">
      <dgm:prSet/>
      <dgm:spPr/>
      <dgm:t>
        <a:bodyPr/>
        <a:lstStyle/>
        <a:p>
          <a:endParaRPr lang="en-US"/>
        </a:p>
      </dgm:t>
    </dgm:pt>
    <dgm:pt modelId="{FA868053-F7DD-4567-BB0D-116E97F9F511}">
      <dgm:prSet/>
      <dgm:spPr/>
      <dgm:t>
        <a:bodyPr/>
        <a:lstStyle/>
        <a:p>
          <a:r>
            <a:rPr lang="en-US" dirty="0">
              <a:latin typeface="Myanmar Text"/>
              <a:cs typeface="Myanmar Text"/>
            </a:rPr>
            <a:t>4. Treatment of debit and credit notes</a:t>
          </a:r>
        </a:p>
      </dgm:t>
    </dgm:pt>
    <dgm:pt modelId="{5A899DEF-B691-4A95-B1BC-064CD1F72687}" type="parTrans" cxnId="{436EC8E4-711F-4323-A319-5EF94D650533}">
      <dgm:prSet/>
      <dgm:spPr/>
      <dgm:t>
        <a:bodyPr/>
        <a:lstStyle/>
        <a:p>
          <a:endParaRPr lang="en-US"/>
        </a:p>
      </dgm:t>
    </dgm:pt>
    <dgm:pt modelId="{3441F001-6AA1-4883-800C-FC437D490148}" type="sibTrans" cxnId="{436EC8E4-711F-4323-A319-5EF94D650533}">
      <dgm:prSet/>
      <dgm:spPr/>
      <dgm:t>
        <a:bodyPr/>
        <a:lstStyle/>
        <a:p>
          <a:endParaRPr lang="en-US"/>
        </a:p>
      </dgm:t>
    </dgm:pt>
    <dgm:pt modelId="{B63313F1-1540-4408-922B-46BBE3E65997}">
      <dgm:prSet/>
      <dgm:spPr/>
      <dgm:t>
        <a:bodyPr/>
        <a:lstStyle/>
        <a:p>
          <a:r>
            <a:rPr lang="en-US" dirty="0">
              <a:latin typeface="Myanmar Text"/>
              <a:cs typeface="Myanmar Text"/>
            </a:rPr>
            <a:t>5. Preparation of audit</a:t>
          </a:r>
        </a:p>
      </dgm:t>
    </dgm:pt>
    <dgm:pt modelId="{148D1507-BB5B-4C9F-A84F-6C59AFB8B861}" type="parTrans" cxnId="{ACECCF04-3316-46CC-B851-B7F54736CDA5}">
      <dgm:prSet/>
      <dgm:spPr/>
      <dgm:t>
        <a:bodyPr/>
        <a:lstStyle/>
        <a:p>
          <a:endParaRPr lang="en-US"/>
        </a:p>
      </dgm:t>
    </dgm:pt>
    <dgm:pt modelId="{D79A2E41-97F5-40AE-B712-1A3ED5AAB32A}" type="sibTrans" cxnId="{ACECCF04-3316-46CC-B851-B7F54736CDA5}">
      <dgm:prSet/>
      <dgm:spPr/>
      <dgm:t>
        <a:bodyPr/>
        <a:lstStyle/>
        <a:p>
          <a:endParaRPr lang="en-US"/>
        </a:p>
      </dgm:t>
    </dgm:pt>
    <dgm:pt modelId="{B3CB47AA-8666-482C-B3BC-B27DEF7D2217}">
      <dgm:prSet/>
      <dgm:spPr/>
      <dgm:t>
        <a:bodyPr/>
        <a:lstStyle/>
        <a:p>
          <a:r>
            <a:rPr lang="en-US" dirty="0">
              <a:latin typeface="Myanmar Text"/>
              <a:cs typeface="Myanmar Text"/>
            </a:rPr>
            <a:t>6. Different types of bank accounts</a:t>
          </a:r>
        </a:p>
      </dgm:t>
    </dgm:pt>
    <dgm:pt modelId="{F37A5047-D61F-4103-BC29-AD5599753F12}" type="parTrans" cxnId="{198B7A75-C756-416B-9D90-326FA8889DBB}">
      <dgm:prSet/>
      <dgm:spPr/>
      <dgm:t>
        <a:bodyPr/>
        <a:lstStyle/>
        <a:p>
          <a:endParaRPr lang="en-US"/>
        </a:p>
      </dgm:t>
    </dgm:pt>
    <dgm:pt modelId="{EBFD425C-ECD6-4570-B003-C0A708701456}" type="sibTrans" cxnId="{198B7A75-C756-416B-9D90-326FA8889DBB}">
      <dgm:prSet/>
      <dgm:spPr/>
      <dgm:t>
        <a:bodyPr/>
        <a:lstStyle/>
        <a:p>
          <a:endParaRPr lang="en-US"/>
        </a:p>
      </dgm:t>
    </dgm:pt>
    <dgm:pt modelId="{8A69BC8A-905A-44ED-8E27-1D4A9983B545}" type="pres">
      <dgm:prSet presAssocID="{48404C49-2E51-4579-B8E6-CD566FB838C1}" presName="vert0" presStyleCnt="0">
        <dgm:presLayoutVars>
          <dgm:dir/>
          <dgm:animOne val="branch"/>
          <dgm:animLvl val="lvl"/>
        </dgm:presLayoutVars>
      </dgm:prSet>
      <dgm:spPr/>
    </dgm:pt>
    <dgm:pt modelId="{A698C5CE-FC36-48ED-A26E-7F21AEAA9781}" type="pres">
      <dgm:prSet presAssocID="{644476B4-4CAA-4CDB-BD0F-A4BD9118EE9D}" presName="thickLine" presStyleLbl="alignNode1" presStyleIdx="0" presStyleCnt="6"/>
      <dgm:spPr/>
    </dgm:pt>
    <dgm:pt modelId="{AEC9A24D-ABA5-44F5-8146-6A236BC0DB38}" type="pres">
      <dgm:prSet presAssocID="{644476B4-4CAA-4CDB-BD0F-A4BD9118EE9D}" presName="horz1" presStyleCnt="0"/>
      <dgm:spPr/>
    </dgm:pt>
    <dgm:pt modelId="{411B9DD4-A50E-4FCD-BE8F-F021E133F458}" type="pres">
      <dgm:prSet presAssocID="{644476B4-4CAA-4CDB-BD0F-A4BD9118EE9D}" presName="tx1" presStyleLbl="revTx" presStyleIdx="0" presStyleCnt="6"/>
      <dgm:spPr/>
    </dgm:pt>
    <dgm:pt modelId="{D95D03B4-EAE9-4A4B-974B-2DDD995107F1}" type="pres">
      <dgm:prSet presAssocID="{644476B4-4CAA-4CDB-BD0F-A4BD9118EE9D}" presName="vert1" presStyleCnt="0"/>
      <dgm:spPr/>
    </dgm:pt>
    <dgm:pt modelId="{20BCA045-398B-4CD1-95C1-C385DD5232B6}" type="pres">
      <dgm:prSet presAssocID="{FD00DB25-6F0D-4C38-9226-2BC7BC0EA84C}" presName="thickLine" presStyleLbl="alignNode1" presStyleIdx="1" presStyleCnt="6"/>
      <dgm:spPr/>
    </dgm:pt>
    <dgm:pt modelId="{CE236F11-FB23-4BFC-8B3E-859C55AAEFB6}" type="pres">
      <dgm:prSet presAssocID="{FD00DB25-6F0D-4C38-9226-2BC7BC0EA84C}" presName="horz1" presStyleCnt="0"/>
      <dgm:spPr/>
    </dgm:pt>
    <dgm:pt modelId="{C181C56B-D718-47A7-AEA6-BBBB7430122C}" type="pres">
      <dgm:prSet presAssocID="{FD00DB25-6F0D-4C38-9226-2BC7BC0EA84C}" presName="tx1" presStyleLbl="revTx" presStyleIdx="1" presStyleCnt="6"/>
      <dgm:spPr/>
    </dgm:pt>
    <dgm:pt modelId="{D356D100-5C38-4D78-92AA-D04D03E80323}" type="pres">
      <dgm:prSet presAssocID="{FD00DB25-6F0D-4C38-9226-2BC7BC0EA84C}" presName="vert1" presStyleCnt="0"/>
      <dgm:spPr/>
    </dgm:pt>
    <dgm:pt modelId="{A3977493-6691-4B47-950E-D67077E3E9AC}" type="pres">
      <dgm:prSet presAssocID="{A9A22B0B-0C93-4FC5-961C-1C3E86E0C283}" presName="thickLine" presStyleLbl="alignNode1" presStyleIdx="2" presStyleCnt="6"/>
      <dgm:spPr/>
    </dgm:pt>
    <dgm:pt modelId="{37F7EC9B-9EC8-4C29-9522-B551937B27A2}" type="pres">
      <dgm:prSet presAssocID="{A9A22B0B-0C93-4FC5-961C-1C3E86E0C283}" presName="horz1" presStyleCnt="0"/>
      <dgm:spPr/>
    </dgm:pt>
    <dgm:pt modelId="{61348BA1-609D-48BC-B76F-9F82F931DCC7}" type="pres">
      <dgm:prSet presAssocID="{A9A22B0B-0C93-4FC5-961C-1C3E86E0C283}" presName="tx1" presStyleLbl="revTx" presStyleIdx="2" presStyleCnt="6"/>
      <dgm:spPr/>
    </dgm:pt>
    <dgm:pt modelId="{1988CFE3-C420-4E17-8113-AB294764A455}" type="pres">
      <dgm:prSet presAssocID="{A9A22B0B-0C93-4FC5-961C-1C3E86E0C283}" presName="vert1" presStyleCnt="0"/>
      <dgm:spPr/>
    </dgm:pt>
    <dgm:pt modelId="{0B168899-EEF2-4369-9B0B-7565554107FB}" type="pres">
      <dgm:prSet presAssocID="{FA868053-F7DD-4567-BB0D-116E97F9F511}" presName="thickLine" presStyleLbl="alignNode1" presStyleIdx="3" presStyleCnt="6"/>
      <dgm:spPr/>
    </dgm:pt>
    <dgm:pt modelId="{ED3AF938-C59B-463B-AEDA-3DBD0B252B35}" type="pres">
      <dgm:prSet presAssocID="{FA868053-F7DD-4567-BB0D-116E97F9F511}" presName="horz1" presStyleCnt="0"/>
      <dgm:spPr/>
    </dgm:pt>
    <dgm:pt modelId="{8654FB73-92C7-4112-AEB0-12214C1FABA9}" type="pres">
      <dgm:prSet presAssocID="{FA868053-F7DD-4567-BB0D-116E97F9F511}" presName="tx1" presStyleLbl="revTx" presStyleIdx="3" presStyleCnt="6"/>
      <dgm:spPr/>
    </dgm:pt>
    <dgm:pt modelId="{7C2D13AB-FDA5-45CD-9690-1FEDDAB6E003}" type="pres">
      <dgm:prSet presAssocID="{FA868053-F7DD-4567-BB0D-116E97F9F511}" presName="vert1" presStyleCnt="0"/>
      <dgm:spPr/>
    </dgm:pt>
    <dgm:pt modelId="{BFA7E607-40CE-4BBD-B102-A460F4C4CE0A}" type="pres">
      <dgm:prSet presAssocID="{B63313F1-1540-4408-922B-46BBE3E65997}" presName="thickLine" presStyleLbl="alignNode1" presStyleIdx="4" presStyleCnt="6"/>
      <dgm:spPr/>
    </dgm:pt>
    <dgm:pt modelId="{09E5623A-D6F5-4C7F-A080-8F44531C2642}" type="pres">
      <dgm:prSet presAssocID="{B63313F1-1540-4408-922B-46BBE3E65997}" presName="horz1" presStyleCnt="0"/>
      <dgm:spPr/>
    </dgm:pt>
    <dgm:pt modelId="{D612331F-06D3-45ED-A4FA-904B5DB65E13}" type="pres">
      <dgm:prSet presAssocID="{B63313F1-1540-4408-922B-46BBE3E65997}" presName="tx1" presStyleLbl="revTx" presStyleIdx="4" presStyleCnt="6"/>
      <dgm:spPr/>
    </dgm:pt>
    <dgm:pt modelId="{2B25222B-2F28-4767-923B-3C664D143C61}" type="pres">
      <dgm:prSet presAssocID="{B63313F1-1540-4408-922B-46BBE3E65997}" presName="vert1" presStyleCnt="0"/>
      <dgm:spPr/>
    </dgm:pt>
    <dgm:pt modelId="{7A2F1991-589C-48F1-A132-712A844E4AFC}" type="pres">
      <dgm:prSet presAssocID="{B3CB47AA-8666-482C-B3BC-B27DEF7D2217}" presName="thickLine" presStyleLbl="alignNode1" presStyleIdx="5" presStyleCnt="6"/>
      <dgm:spPr/>
    </dgm:pt>
    <dgm:pt modelId="{0E2C2AC9-D2B4-4E37-A688-9F4FD59716CC}" type="pres">
      <dgm:prSet presAssocID="{B3CB47AA-8666-482C-B3BC-B27DEF7D2217}" presName="horz1" presStyleCnt="0"/>
      <dgm:spPr/>
    </dgm:pt>
    <dgm:pt modelId="{7D619604-0120-4E0B-99AD-C3F847085672}" type="pres">
      <dgm:prSet presAssocID="{B3CB47AA-8666-482C-B3BC-B27DEF7D2217}" presName="tx1" presStyleLbl="revTx" presStyleIdx="5" presStyleCnt="6"/>
      <dgm:spPr/>
    </dgm:pt>
    <dgm:pt modelId="{11B9F005-6FA9-4487-A2E8-EFDE55E817E2}" type="pres">
      <dgm:prSet presAssocID="{B3CB47AA-8666-482C-B3BC-B27DEF7D2217}" presName="vert1" presStyleCnt="0"/>
      <dgm:spPr/>
    </dgm:pt>
  </dgm:ptLst>
  <dgm:cxnLst>
    <dgm:cxn modelId="{ACECCF04-3316-46CC-B851-B7F54736CDA5}" srcId="{48404C49-2E51-4579-B8E6-CD566FB838C1}" destId="{B63313F1-1540-4408-922B-46BBE3E65997}" srcOrd="4" destOrd="0" parTransId="{148D1507-BB5B-4C9F-A84F-6C59AFB8B861}" sibTransId="{D79A2E41-97F5-40AE-B712-1A3ED5AAB32A}"/>
    <dgm:cxn modelId="{4F0E1C0A-9642-419F-A957-44F651371221}" type="presOf" srcId="{48404C49-2E51-4579-B8E6-CD566FB838C1}" destId="{8A69BC8A-905A-44ED-8E27-1D4A9983B545}" srcOrd="0" destOrd="0" presId="urn:microsoft.com/office/officeart/2008/layout/LinedList"/>
    <dgm:cxn modelId="{E61F8815-7C80-4F97-B414-1C621E1D8B4D}" type="presOf" srcId="{644476B4-4CAA-4CDB-BD0F-A4BD9118EE9D}" destId="{411B9DD4-A50E-4FCD-BE8F-F021E133F458}" srcOrd="0" destOrd="0" presId="urn:microsoft.com/office/officeart/2008/layout/LinedList"/>
    <dgm:cxn modelId="{E884FF2C-B024-4713-9F10-6B1549A9062C}" type="presOf" srcId="{FA868053-F7DD-4567-BB0D-116E97F9F511}" destId="{8654FB73-92C7-4112-AEB0-12214C1FABA9}" srcOrd="0" destOrd="0" presId="urn:microsoft.com/office/officeart/2008/layout/LinedList"/>
    <dgm:cxn modelId="{48C70D2D-A432-4F92-8F17-6ADFFE88E1B2}" type="presOf" srcId="{FD00DB25-6F0D-4C38-9226-2BC7BC0EA84C}" destId="{C181C56B-D718-47A7-AEA6-BBBB7430122C}" srcOrd="0" destOrd="0" presId="urn:microsoft.com/office/officeart/2008/layout/LinedList"/>
    <dgm:cxn modelId="{893CF86B-DF50-4986-BFA3-08486508DE6C}" srcId="{48404C49-2E51-4579-B8E6-CD566FB838C1}" destId="{644476B4-4CAA-4CDB-BD0F-A4BD9118EE9D}" srcOrd="0" destOrd="0" parTransId="{3D0ECE6D-3DF0-4F48-B34F-64095C861CD9}" sibTransId="{BDB00778-D887-478E-B998-7B7066F9F14B}"/>
    <dgm:cxn modelId="{74F6884E-B139-4849-9842-FCD6E470C978}" type="presOf" srcId="{B63313F1-1540-4408-922B-46BBE3E65997}" destId="{D612331F-06D3-45ED-A4FA-904B5DB65E13}" srcOrd="0" destOrd="0" presId="urn:microsoft.com/office/officeart/2008/layout/LinedList"/>
    <dgm:cxn modelId="{198B7A75-C756-416B-9D90-326FA8889DBB}" srcId="{48404C49-2E51-4579-B8E6-CD566FB838C1}" destId="{B3CB47AA-8666-482C-B3BC-B27DEF7D2217}" srcOrd="5" destOrd="0" parTransId="{F37A5047-D61F-4103-BC29-AD5599753F12}" sibTransId="{EBFD425C-ECD6-4570-B003-C0A708701456}"/>
    <dgm:cxn modelId="{9C676A8C-1337-430E-BD79-366AAF739F31}" srcId="{48404C49-2E51-4579-B8E6-CD566FB838C1}" destId="{FD00DB25-6F0D-4C38-9226-2BC7BC0EA84C}" srcOrd="1" destOrd="0" parTransId="{E98F7BFA-CB68-4FE0-880A-E82DAEB6B0E9}" sibTransId="{308BD6F8-67B1-4282-8782-B8F1E784CA34}"/>
    <dgm:cxn modelId="{55063695-2EBA-4516-BB21-88C48C90AF2D}" type="presOf" srcId="{A9A22B0B-0C93-4FC5-961C-1C3E86E0C283}" destId="{61348BA1-609D-48BC-B76F-9F82F931DCC7}" srcOrd="0" destOrd="0" presId="urn:microsoft.com/office/officeart/2008/layout/LinedList"/>
    <dgm:cxn modelId="{A77A67B7-4B68-4F57-939C-31E2B176290C}" srcId="{48404C49-2E51-4579-B8E6-CD566FB838C1}" destId="{A9A22B0B-0C93-4FC5-961C-1C3E86E0C283}" srcOrd="2" destOrd="0" parTransId="{1DDE910A-1686-4EA2-9577-9869BB365F8E}" sibTransId="{98047C8B-8508-4806-8F45-9EBC8BF49620}"/>
    <dgm:cxn modelId="{436EC8E4-711F-4323-A319-5EF94D650533}" srcId="{48404C49-2E51-4579-B8E6-CD566FB838C1}" destId="{FA868053-F7DD-4567-BB0D-116E97F9F511}" srcOrd="3" destOrd="0" parTransId="{5A899DEF-B691-4A95-B1BC-064CD1F72687}" sibTransId="{3441F001-6AA1-4883-800C-FC437D490148}"/>
    <dgm:cxn modelId="{E35127FF-5B74-466B-9DBA-8A9E73830C5B}" type="presOf" srcId="{B3CB47AA-8666-482C-B3BC-B27DEF7D2217}" destId="{7D619604-0120-4E0B-99AD-C3F847085672}" srcOrd="0" destOrd="0" presId="urn:microsoft.com/office/officeart/2008/layout/LinedList"/>
    <dgm:cxn modelId="{F71EF46A-C643-44A1-A6BB-81C377BBCA67}" type="presParOf" srcId="{8A69BC8A-905A-44ED-8E27-1D4A9983B545}" destId="{A698C5CE-FC36-48ED-A26E-7F21AEAA9781}" srcOrd="0" destOrd="0" presId="urn:microsoft.com/office/officeart/2008/layout/LinedList"/>
    <dgm:cxn modelId="{276C6900-37AD-40AC-8C74-5FF3991A3539}" type="presParOf" srcId="{8A69BC8A-905A-44ED-8E27-1D4A9983B545}" destId="{AEC9A24D-ABA5-44F5-8146-6A236BC0DB38}" srcOrd="1" destOrd="0" presId="urn:microsoft.com/office/officeart/2008/layout/LinedList"/>
    <dgm:cxn modelId="{FFE4A19A-228B-442B-91C1-A174B055E9F1}" type="presParOf" srcId="{AEC9A24D-ABA5-44F5-8146-6A236BC0DB38}" destId="{411B9DD4-A50E-4FCD-BE8F-F021E133F458}" srcOrd="0" destOrd="0" presId="urn:microsoft.com/office/officeart/2008/layout/LinedList"/>
    <dgm:cxn modelId="{D5E57DE8-EA81-40F6-81EB-EF22D9767121}" type="presParOf" srcId="{AEC9A24D-ABA5-44F5-8146-6A236BC0DB38}" destId="{D95D03B4-EAE9-4A4B-974B-2DDD995107F1}" srcOrd="1" destOrd="0" presId="urn:microsoft.com/office/officeart/2008/layout/LinedList"/>
    <dgm:cxn modelId="{BADF8DE8-E11F-4AB9-B34B-4A68D70305E0}" type="presParOf" srcId="{8A69BC8A-905A-44ED-8E27-1D4A9983B545}" destId="{20BCA045-398B-4CD1-95C1-C385DD5232B6}" srcOrd="2" destOrd="0" presId="urn:microsoft.com/office/officeart/2008/layout/LinedList"/>
    <dgm:cxn modelId="{55B369A4-7106-4274-B128-8922474F6187}" type="presParOf" srcId="{8A69BC8A-905A-44ED-8E27-1D4A9983B545}" destId="{CE236F11-FB23-4BFC-8B3E-859C55AAEFB6}" srcOrd="3" destOrd="0" presId="urn:microsoft.com/office/officeart/2008/layout/LinedList"/>
    <dgm:cxn modelId="{CB99EA1E-9253-46BF-9C00-48854826A751}" type="presParOf" srcId="{CE236F11-FB23-4BFC-8B3E-859C55AAEFB6}" destId="{C181C56B-D718-47A7-AEA6-BBBB7430122C}" srcOrd="0" destOrd="0" presId="urn:microsoft.com/office/officeart/2008/layout/LinedList"/>
    <dgm:cxn modelId="{A1C15529-2D94-4779-BF2B-62A6485DE479}" type="presParOf" srcId="{CE236F11-FB23-4BFC-8B3E-859C55AAEFB6}" destId="{D356D100-5C38-4D78-92AA-D04D03E80323}" srcOrd="1" destOrd="0" presId="urn:microsoft.com/office/officeart/2008/layout/LinedList"/>
    <dgm:cxn modelId="{974F32AE-F560-48E1-A632-37AEE5927F08}" type="presParOf" srcId="{8A69BC8A-905A-44ED-8E27-1D4A9983B545}" destId="{A3977493-6691-4B47-950E-D67077E3E9AC}" srcOrd="4" destOrd="0" presId="urn:microsoft.com/office/officeart/2008/layout/LinedList"/>
    <dgm:cxn modelId="{2B2C72F3-5094-4D42-9493-97AB2E91C133}" type="presParOf" srcId="{8A69BC8A-905A-44ED-8E27-1D4A9983B545}" destId="{37F7EC9B-9EC8-4C29-9522-B551937B27A2}" srcOrd="5" destOrd="0" presId="urn:microsoft.com/office/officeart/2008/layout/LinedList"/>
    <dgm:cxn modelId="{95D975C6-25B5-4B14-80AE-3E4C79DC43E0}" type="presParOf" srcId="{37F7EC9B-9EC8-4C29-9522-B551937B27A2}" destId="{61348BA1-609D-48BC-B76F-9F82F931DCC7}" srcOrd="0" destOrd="0" presId="urn:microsoft.com/office/officeart/2008/layout/LinedList"/>
    <dgm:cxn modelId="{4EF0E9DF-9495-437C-9075-81ED24D61EE4}" type="presParOf" srcId="{37F7EC9B-9EC8-4C29-9522-B551937B27A2}" destId="{1988CFE3-C420-4E17-8113-AB294764A455}" srcOrd="1" destOrd="0" presId="urn:microsoft.com/office/officeart/2008/layout/LinedList"/>
    <dgm:cxn modelId="{1EE13AF2-A664-4A06-AC74-568DBF6ABFF1}" type="presParOf" srcId="{8A69BC8A-905A-44ED-8E27-1D4A9983B545}" destId="{0B168899-EEF2-4369-9B0B-7565554107FB}" srcOrd="6" destOrd="0" presId="urn:microsoft.com/office/officeart/2008/layout/LinedList"/>
    <dgm:cxn modelId="{89489ED9-E9ED-46A5-8676-090B19B3933F}" type="presParOf" srcId="{8A69BC8A-905A-44ED-8E27-1D4A9983B545}" destId="{ED3AF938-C59B-463B-AEDA-3DBD0B252B35}" srcOrd="7" destOrd="0" presId="urn:microsoft.com/office/officeart/2008/layout/LinedList"/>
    <dgm:cxn modelId="{8CB6E34E-A888-466E-92C8-770F3882B6E7}" type="presParOf" srcId="{ED3AF938-C59B-463B-AEDA-3DBD0B252B35}" destId="{8654FB73-92C7-4112-AEB0-12214C1FABA9}" srcOrd="0" destOrd="0" presId="urn:microsoft.com/office/officeart/2008/layout/LinedList"/>
    <dgm:cxn modelId="{CBAE0079-74B2-47F5-8D63-7B75923804D9}" type="presParOf" srcId="{ED3AF938-C59B-463B-AEDA-3DBD0B252B35}" destId="{7C2D13AB-FDA5-45CD-9690-1FEDDAB6E003}" srcOrd="1" destOrd="0" presId="urn:microsoft.com/office/officeart/2008/layout/LinedList"/>
    <dgm:cxn modelId="{4DEF06A7-F472-44D1-B7DA-F652BB0D49A6}" type="presParOf" srcId="{8A69BC8A-905A-44ED-8E27-1D4A9983B545}" destId="{BFA7E607-40CE-4BBD-B102-A460F4C4CE0A}" srcOrd="8" destOrd="0" presId="urn:microsoft.com/office/officeart/2008/layout/LinedList"/>
    <dgm:cxn modelId="{13FA1F33-8F23-4A4D-8244-7E08CE300DC4}" type="presParOf" srcId="{8A69BC8A-905A-44ED-8E27-1D4A9983B545}" destId="{09E5623A-D6F5-4C7F-A080-8F44531C2642}" srcOrd="9" destOrd="0" presId="urn:microsoft.com/office/officeart/2008/layout/LinedList"/>
    <dgm:cxn modelId="{6DE38E35-0FB2-456F-BF26-035E5A45E982}" type="presParOf" srcId="{09E5623A-D6F5-4C7F-A080-8F44531C2642}" destId="{D612331F-06D3-45ED-A4FA-904B5DB65E13}" srcOrd="0" destOrd="0" presId="urn:microsoft.com/office/officeart/2008/layout/LinedList"/>
    <dgm:cxn modelId="{5580D7A3-6D79-44C9-A0E0-0C97DEEC019B}" type="presParOf" srcId="{09E5623A-D6F5-4C7F-A080-8F44531C2642}" destId="{2B25222B-2F28-4767-923B-3C664D143C61}" srcOrd="1" destOrd="0" presId="urn:microsoft.com/office/officeart/2008/layout/LinedList"/>
    <dgm:cxn modelId="{7DDB0D9C-9E5C-4823-9A87-051C4366EA55}" type="presParOf" srcId="{8A69BC8A-905A-44ED-8E27-1D4A9983B545}" destId="{7A2F1991-589C-48F1-A132-712A844E4AFC}" srcOrd="10" destOrd="0" presId="urn:microsoft.com/office/officeart/2008/layout/LinedList"/>
    <dgm:cxn modelId="{BC51F146-EAA7-46A7-81D8-A29C40891769}" type="presParOf" srcId="{8A69BC8A-905A-44ED-8E27-1D4A9983B545}" destId="{0E2C2AC9-D2B4-4E37-A688-9F4FD59716CC}" srcOrd="11" destOrd="0" presId="urn:microsoft.com/office/officeart/2008/layout/LinedList"/>
    <dgm:cxn modelId="{0CCF5122-5E55-48FD-8E4F-98300DA4D1A5}" type="presParOf" srcId="{0E2C2AC9-D2B4-4E37-A688-9F4FD59716CC}" destId="{7D619604-0120-4E0B-99AD-C3F847085672}" srcOrd="0" destOrd="0" presId="urn:microsoft.com/office/officeart/2008/layout/LinedList"/>
    <dgm:cxn modelId="{27B8E965-FD56-41A6-A02C-ADBE23B0F015}" type="presParOf" srcId="{0E2C2AC9-D2B4-4E37-A688-9F4FD59716CC}" destId="{11B9F005-6FA9-4487-A2E8-EFDE55E817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4FB35-50A5-4032-91A7-D507EBA26F1A}"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05D06D0F-8084-49D4-BA24-F5E8C4F2CC19}">
      <dgm:prSet/>
      <dgm:spPr/>
      <dgm:t>
        <a:bodyPr/>
        <a:lstStyle/>
        <a:p>
          <a:r>
            <a:rPr lang="en-US" b="0">
              <a:latin typeface="Myanmar Text"/>
              <a:cs typeface="Myanmar Text"/>
            </a:rPr>
            <a:t>The payment of staff salaries, either weekly or monthly, ensuring that all deductions are correct</a:t>
          </a:r>
          <a:endParaRPr lang="en-US" b="0" i="0" u="none" strike="noStrike" cap="none" baseline="0" noProof="0">
            <a:latin typeface="Myanmar Text"/>
            <a:cs typeface="Myanmar Text"/>
          </a:endParaRPr>
        </a:p>
      </dgm:t>
    </dgm:pt>
    <dgm:pt modelId="{00694377-6950-435B-ACE7-84D99C76DB7D}" type="parTrans" cxnId="{F605644E-C496-4C26-B290-29F2223F2473}">
      <dgm:prSet/>
      <dgm:spPr/>
      <dgm:t>
        <a:bodyPr/>
        <a:lstStyle/>
        <a:p>
          <a:endParaRPr lang="en-US"/>
        </a:p>
      </dgm:t>
    </dgm:pt>
    <dgm:pt modelId="{A02ABB0C-0298-4DE8-B131-A90D1CEB5C55}" type="sibTrans" cxnId="{F605644E-C496-4C26-B290-29F2223F2473}">
      <dgm:prSet/>
      <dgm:spPr/>
      <dgm:t>
        <a:bodyPr/>
        <a:lstStyle/>
        <a:p>
          <a:endParaRPr lang="en-US"/>
        </a:p>
      </dgm:t>
    </dgm:pt>
    <dgm:pt modelId="{75808081-13AC-4F60-BDAC-35A9B0CE629E}">
      <dgm:prSet/>
      <dgm:spPr/>
      <dgm:t>
        <a:bodyPr/>
        <a:lstStyle/>
        <a:p>
          <a:pPr rtl="0"/>
          <a:r>
            <a:rPr lang="en-US" b="0">
              <a:latin typeface="Myanmar Text"/>
              <a:cs typeface="Myanmar Text"/>
            </a:rPr>
            <a:t>Ensuring that accurate records e.g. sick leave, maternity leave are maintained</a:t>
          </a:r>
        </a:p>
      </dgm:t>
    </dgm:pt>
    <dgm:pt modelId="{817EB712-7C38-47C5-BFC8-4F552FE2E099}" type="parTrans" cxnId="{761A9C54-9BEA-4673-9AE8-1628240B52B9}">
      <dgm:prSet/>
      <dgm:spPr/>
      <dgm:t>
        <a:bodyPr/>
        <a:lstStyle/>
        <a:p>
          <a:endParaRPr lang="en-US"/>
        </a:p>
      </dgm:t>
    </dgm:pt>
    <dgm:pt modelId="{F3614792-1356-4C99-A76B-6CF8545012A0}" type="sibTrans" cxnId="{761A9C54-9BEA-4673-9AE8-1628240B52B9}">
      <dgm:prSet/>
      <dgm:spPr/>
      <dgm:t>
        <a:bodyPr/>
        <a:lstStyle/>
        <a:p>
          <a:endParaRPr lang="en-US"/>
        </a:p>
      </dgm:t>
    </dgm:pt>
    <dgm:pt modelId="{3A32430A-73CC-4D13-AB94-B968B0C9CD30}">
      <dgm:prSet/>
      <dgm:spPr/>
      <dgm:t>
        <a:bodyPr/>
        <a:lstStyle/>
        <a:p>
          <a:r>
            <a:rPr lang="en-US" b="0">
              <a:latin typeface="Myanmar Text"/>
              <a:cs typeface="Myanmar Text"/>
            </a:rPr>
            <a:t>Ensuring that the correct payments are made to the revenue and national insurance authorieis on behalf of the organisation</a:t>
          </a:r>
        </a:p>
      </dgm:t>
    </dgm:pt>
    <dgm:pt modelId="{997A6F01-B68D-4704-8A09-768F8FE2080E}" type="parTrans" cxnId="{716FC0C5-B6C7-4332-ABEF-A286BE300FF0}">
      <dgm:prSet/>
      <dgm:spPr/>
      <dgm:t>
        <a:bodyPr/>
        <a:lstStyle/>
        <a:p>
          <a:endParaRPr lang="en-US"/>
        </a:p>
      </dgm:t>
    </dgm:pt>
    <dgm:pt modelId="{893BBE99-5E97-4438-ACC5-E5C604A2426A}" type="sibTrans" cxnId="{716FC0C5-B6C7-4332-ABEF-A286BE300FF0}">
      <dgm:prSet/>
      <dgm:spPr/>
      <dgm:t>
        <a:bodyPr/>
        <a:lstStyle/>
        <a:p>
          <a:endParaRPr lang="en-US"/>
        </a:p>
      </dgm:t>
    </dgm:pt>
    <dgm:pt modelId="{ABE6EC01-76E1-4D8F-87D7-D02A56CA20CF}" type="pres">
      <dgm:prSet presAssocID="{9B14FB35-50A5-4032-91A7-D507EBA26F1A}" presName="vert0" presStyleCnt="0">
        <dgm:presLayoutVars>
          <dgm:dir/>
          <dgm:animOne val="branch"/>
          <dgm:animLvl val="lvl"/>
        </dgm:presLayoutVars>
      </dgm:prSet>
      <dgm:spPr/>
    </dgm:pt>
    <dgm:pt modelId="{9146E7C4-0357-4285-A574-FF73D2B865F2}" type="pres">
      <dgm:prSet presAssocID="{05D06D0F-8084-49D4-BA24-F5E8C4F2CC19}" presName="thickLine" presStyleLbl="alignNode1" presStyleIdx="0" presStyleCnt="3"/>
      <dgm:spPr/>
    </dgm:pt>
    <dgm:pt modelId="{AD748B5B-427E-4AFD-BBF2-A343007D647C}" type="pres">
      <dgm:prSet presAssocID="{05D06D0F-8084-49D4-BA24-F5E8C4F2CC19}" presName="horz1" presStyleCnt="0"/>
      <dgm:spPr/>
    </dgm:pt>
    <dgm:pt modelId="{93B840AD-441D-4D78-B723-11B692F956B7}" type="pres">
      <dgm:prSet presAssocID="{05D06D0F-8084-49D4-BA24-F5E8C4F2CC19}" presName="tx1" presStyleLbl="revTx" presStyleIdx="0" presStyleCnt="3"/>
      <dgm:spPr/>
    </dgm:pt>
    <dgm:pt modelId="{405C21D7-E1F6-40A6-8C8F-74DF3CCF4E18}" type="pres">
      <dgm:prSet presAssocID="{05D06D0F-8084-49D4-BA24-F5E8C4F2CC19}" presName="vert1" presStyleCnt="0"/>
      <dgm:spPr/>
    </dgm:pt>
    <dgm:pt modelId="{96957298-075A-4FAB-BE81-3A9799FF17C2}" type="pres">
      <dgm:prSet presAssocID="{75808081-13AC-4F60-BDAC-35A9B0CE629E}" presName="thickLine" presStyleLbl="alignNode1" presStyleIdx="1" presStyleCnt="3"/>
      <dgm:spPr/>
    </dgm:pt>
    <dgm:pt modelId="{9124954B-7452-4687-A986-BEAF7486C181}" type="pres">
      <dgm:prSet presAssocID="{75808081-13AC-4F60-BDAC-35A9B0CE629E}" presName="horz1" presStyleCnt="0"/>
      <dgm:spPr/>
    </dgm:pt>
    <dgm:pt modelId="{8D9AB6FB-5EFF-4EB0-AB4F-CE8321762BE7}" type="pres">
      <dgm:prSet presAssocID="{75808081-13AC-4F60-BDAC-35A9B0CE629E}" presName="tx1" presStyleLbl="revTx" presStyleIdx="1" presStyleCnt="3"/>
      <dgm:spPr/>
    </dgm:pt>
    <dgm:pt modelId="{3B907020-9D64-4D9E-B183-ECA3D5C0281D}" type="pres">
      <dgm:prSet presAssocID="{75808081-13AC-4F60-BDAC-35A9B0CE629E}" presName="vert1" presStyleCnt="0"/>
      <dgm:spPr/>
    </dgm:pt>
    <dgm:pt modelId="{A71D6B6B-EC65-4987-A7A7-A8C424043EFF}" type="pres">
      <dgm:prSet presAssocID="{3A32430A-73CC-4D13-AB94-B968B0C9CD30}" presName="thickLine" presStyleLbl="alignNode1" presStyleIdx="2" presStyleCnt="3"/>
      <dgm:spPr/>
    </dgm:pt>
    <dgm:pt modelId="{693BA4E9-3B94-4951-B3DE-6D9F8D62E9DA}" type="pres">
      <dgm:prSet presAssocID="{3A32430A-73CC-4D13-AB94-B968B0C9CD30}" presName="horz1" presStyleCnt="0"/>
      <dgm:spPr/>
    </dgm:pt>
    <dgm:pt modelId="{5B625D04-405F-453A-86CC-CD499D5B6146}" type="pres">
      <dgm:prSet presAssocID="{3A32430A-73CC-4D13-AB94-B968B0C9CD30}" presName="tx1" presStyleLbl="revTx" presStyleIdx="2" presStyleCnt="3"/>
      <dgm:spPr/>
    </dgm:pt>
    <dgm:pt modelId="{FA008975-950A-4D28-8FA4-694AD9BA09F4}" type="pres">
      <dgm:prSet presAssocID="{3A32430A-73CC-4D13-AB94-B968B0C9CD30}" presName="vert1" presStyleCnt="0"/>
      <dgm:spPr/>
    </dgm:pt>
  </dgm:ptLst>
  <dgm:cxnLst>
    <dgm:cxn modelId="{BD81670D-17CD-40BB-B0D6-B9F81ED92DDF}" type="presOf" srcId="{9B14FB35-50A5-4032-91A7-D507EBA26F1A}" destId="{ABE6EC01-76E1-4D8F-87D7-D02A56CA20CF}" srcOrd="0" destOrd="0" presId="urn:microsoft.com/office/officeart/2008/layout/LinedList"/>
    <dgm:cxn modelId="{A1409537-9F4A-4207-B912-2C040FE53FFE}" type="presOf" srcId="{75808081-13AC-4F60-BDAC-35A9B0CE629E}" destId="{8D9AB6FB-5EFF-4EB0-AB4F-CE8321762BE7}" srcOrd="0" destOrd="0" presId="urn:microsoft.com/office/officeart/2008/layout/LinedList"/>
    <dgm:cxn modelId="{F605644E-C496-4C26-B290-29F2223F2473}" srcId="{9B14FB35-50A5-4032-91A7-D507EBA26F1A}" destId="{05D06D0F-8084-49D4-BA24-F5E8C4F2CC19}" srcOrd="0" destOrd="0" parTransId="{00694377-6950-435B-ACE7-84D99C76DB7D}" sibTransId="{A02ABB0C-0298-4DE8-B131-A90D1CEB5C55}"/>
    <dgm:cxn modelId="{761A9C54-9BEA-4673-9AE8-1628240B52B9}" srcId="{9B14FB35-50A5-4032-91A7-D507EBA26F1A}" destId="{75808081-13AC-4F60-BDAC-35A9B0CE629E}" srcOrd="1" destOrd="0" parTransId="{817EB712-7C38-47C5-BFC8-4F552FE2E099}" sibTransId="{F3614792-1356-4C99-A76B-6CF8545012A0}"/>
    <dgm:cxn modelId="{A8C939B5-979C-437E-85D8-3078AD0FBED4}" type="presOf" srcId="{3A32430A-73CC-4D13-AB94-B968B0C9CD30}" destId="{5B625D04-405F-453A-86CC-CD499D5B6146}" srcOrd="0" destOrd="0" presId="urn:microsoft.com/office/officeart/2008/layout/LinedList"/>
    <dgm:cxn modelId="{F38575BE-BEEF-4F29-8742-E248AD3D0B84}" type="presOf" srcId="{05D06D0F-8084-49D4-BA24-F5E8C4F2CC19}" destId="{93B840AD-441D-4D78-B723-11B692F956B7}" srcOrd="0" destOrd="0" presId="urn:microsoft.com/office/officeart/2008/layout/LinedList"/>
    <dgm:cxn modelId="{716FC0C5-B6C7-4332-ABEF-A286BE300FF0}" srcId="{9B14FB35-50A5-4032-91A7-D507EBA26F1A}" destId="{3A32430A-73CC-4D13-AB94-B968B0C9CD30}" srcOrd="2" destOrd="0" parTransId="{997A6F01-B68D-4704-8A09-768F8FE2080E}" sibTransId="{893BBE99-5E97-4438-ACC5-E5C604A2426A}"/>
    <dgm:cxn modelId="{ABF4F2C7-32EF-40C7-83BD-5562EB6D68D6}" type="presParOf" srcId="{ABE6EC01-76E1-4D8F-87D7-D02A56CA20CF}" destId="{9146E7C4-0357-4285-A574-FF73D2B865F2}" srcOrd="0" destOrd="0" presId="urn:microsoft.com/office/officeart/2008/layout/LinedList"/>
    <dgm:cxn modelId="{E8254EF4-19A0-42ED-A9FB-70FF5C0D1448}" type="presParOf" srcId="{ABE6EC01-76E1-4D8F-87D7-D02A56CA20CF}" destId="{AD748B5B-427E-4AFD-BBF2-A343007D647C}" srcOrd="1" destOrd="0" presId="urn:microsoft.com/office/officeart/2008/layout/LinedList"/>
    <dgm:cxn modelId="{B25C2978-3ABF-4CFE-BC68-E5CFA09767C8}" type="presParOf" srcId="{AD748B5B-427E-4AFD-BBF2-A343007D647C}" destId="{93B840AD-441D-4D78-B723-11B692F956B7}" srcOrd="0" destOrd="0" presId="urn:microsoft.com/office/officeart/2008/layout/LinedList"/>
    <dgm:cxn modelId="{8EBFE23F-2774-4385-BA96-611B765ACB8F}" type="presParOf" srcId="{AD748B5B-427E-4AFD-BBF2-A343007D647C}" destId="{405C21D7-E1F6-40A6-8C8F-74DF3CCF4E18}" srcOrd="1" destOrd="0" presId="urn:microsoft.com/office/officeart/2008/layout/LinedList"/>
    <dgm:cxn modelId="{848042F6-8191-4270-A4F8-A333AA2C2FCB}" type="presParOf" srcId="{ABE6EC01-76E1-4D8F-87D7-D02A56CA20CF}" destId="{96957298-075A-4FAB-BE81-3A9799FF17C2}" srcOrd="2" destOrd="0" presId="urn:microsoft.com/office/officeart/2008/layout/LinedList"/>
    <dgm:cxn modelId="{1FF0A03B-B890-4724-AEDA-449277B381C2}" type="presParOf" srcId="{ABE6EC01-76E1-4D8F-87D7-D02A56CA20CF}" destId="{9124954B-7452-4687-A986-BEAF7486C181}" srcOrd="3" destOrd="0" presId="urn:microsoft.com/office/officeart/2008/layout/LinedList"/>
    <dgm:cxn modelId="{B40F49E0-7530-4D5F-8311-B698F1FD6695}" type="presParOf" srcId="{9124954B-7452-4687-A986-BEAF7486C181}" destId="{8D9AB6FB-5EFF-4EB0-AB4F-CE8321762BE7}" srcOrd="0" destOrd="0" presId="urn:microsoft.com/office/officeart/2008/layout/LinedList"/>
    <dgm:cxn modelId="{04645F9E-4A84-4C72-BEBD-4B2CA8E71362}" type="presParOf" srcId="{9124954B-7452-4687-A986-BEAF7486C181}" destId="{3B907020-9D64-4D9E-B183-ECA3D5C0281D}" srcOrd="1" destOrd="0" presId="urn:microsoft.com/office/officeart/2008/layout/LinedList"/>
    <dgm:cxn modelId="{1028087B-E1B5-4D26-8930-CDEB77422A68}" type="presParOf" srcId="{ABE6EC01-76E1-4D8F-87D7-D02A56CA20CF}" destId="{A71D6B6B-EC65-4987-A7A7-A8C424043EFF}" srcOrd="4" destOrd="0" presId="urn:microsoft.com/office/officeart/2008/layout/LinedList"/>
    <dgm:cxn modelId="{AFED7656-0C6D-4F40-BA2D-DDD2DE4AD400}" type="presParOf" srcId="{ABE6EC01-76E1-4D8F-87D7-D02A56CA20CF}" destId="{693BA4E9-3B94-4951-B3DE-6D9F8D62E9DA}" srcOrd="5" destOrd="0" presId="urn:microsoft.com/office/officeart/2008/layout/LinedList"/>
    <dgm:cxn modelId="{9843490E-AF3F-41F9-9803-5B0AE5A8EEFD}" type="presParOf" srcId="{693BA4E9-3B94-4951-B3DE-6D9F8D62E9DA}" destId="{5B625D04-405F-453A-86CC-CD499D5B6146}" srcOrd="0" destOrd="0" presId="urn:microsoft.com/office/officeart/2008/layout/LinedList"/>
    <dgm:cxn modelId="{9A0D483D-A3C1-4E4E-8B16-0E5C0827335E}" type="presParOf" srcId="{693BA4E9-3B94-4951-B3DE-6D9F8D62E9DA}" destId="{FA008975-950A-4D28-8FA4-694AD9BA09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06F5E-8821-416D-9AE5-BCDD701FBD68}"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8C10BB4-1F3D-42FB-8502-6476BB544FBC}">
      <dgm:prSet/>
      <dgm:spPr/>
      <dgm:t>
        <a:bodyPr/>
        <a:lstStyle/>
        <a:p>
          <a:r>
            <a:rPr lang="en-US" b="1">
              <a:latin typeface="Myanmar Text"/>
              <a:cs typeface="Myanmar Text"/>
            </a:rPr>
            <a:t>Credit</a:t>
          </a:r>
          <a:r>
            <a:rPr lang="en-US">
              <a:latin typeface="Myanmar Text"/>
              <a:cs typeface="Myanmar Text"/>
            </a:rPr>
            <a:t> refers to any situation where money is allowed to be owed</a:t>
          </a:r>
          <a:endParaRPr lang="en-US" b="0" i="0" u="none" strike="noStrike" cap="none" baseline="0" noProof="0">
            <a:latin typeface="Myanmar Text"/>
            <a:cs typeface="Myanmar Text"/>
          </a:endParaRPr>
        </a:p>
      </dgm:t>
    </dgm:pt>
    <dgm:pt modelId="{D089E726-F9BE-4AFE-9635-F63E8D54A881}" type="parTrans" cxnId="{F8F1631C-2AAB-4D67-99D0-FF86B5D0C461}">
      <dgm:prSet/>
      <dgm:spPr/>
      <dgm:t>
        <a:bodyPr/>
        <a:lstStyle/>
        <a:p>
          <a:endParaRPr lang="en-US"/>
        </a:p>
      </dgm:t>
    </dgm:pt>
    <dgm:pt modelId="{DC66C3CC-BA1F-446A-9B77-33C79270327D}" type="sibTrans" cxnId="{F8F1631C-2AAB-4D67-99D0-FF86B5D0C461}">
      <dgm:prSet/>
      <dgm:spPr/>
      <dgm:t>
        <a:bodyPr/>
        <a:lstStyle/>
        <a:p>
          <a:endParaRPr lang="en-US"/>
        </a:p>
      </dgm:t>
    </dgm:pt>
    <dgm:pt modelId="{066F1AB2-6AA5-4F08-89CE-381F15F70C37}">
      <dgm:prSet/>
      <dgm:spPr/>
      <dgm:t>
        <a:bodyPr/>
        <a:lstStyle/>
        <a:p>
          <a:r>
            <a:rPr lang="en-US">
              <a:latin typeface="Myanmar Text"/>
              <a:cs typeface="Myanmar Text"/>
            </a:rPr>
            <a:t>A </a:t>
          </a:r>
          <a:r>
            <a:rPr lang="en-US" b="1">
              <a:latin typeface="Myanmar Text"/>
              <a:cs typeface="Myanmar Text"/>
            </a:rPr>
            <a:t>credit period</a:t>
          </a:r>
          <a:r>
            <a:rPr lang="en-US">
              <a:latin typeface="Myanmar Text"/>
              <a:cs typeface="Myanmar Text"/>
            </a:rPr>
            <a:t> is the length of time a customer is allowed before they must pay the amount owing</a:t>
          </a:r>
        </a:p>
      </dgm:t>
    </dgm:pt>
    <dgm:pt modelId="{399F7FCC-CE40-41F4-A1AE-F05D187B26EB}" type="parTrans" cxnId="{2D9C3447-2F77-4D14-8FF7-417C2466D4CB}">
      <dgm:prSet/>
      <dgm:spPr/>
      <dgm:t>
        <a:bodyPr/>
        <a:lstStyle/>
        <a:p>
          <a:endParaRPr lang="en-US"/>
        </a:p>
      </dgm:t>
    </dgm:pt>
    <dgm:pt modelId="{13BF3AF2-5B57-4006-9E3B-D1C2FB2DC386}" type="sibTrans" cxnId="{2D9C3447-2F77-4D14-8FF7-417C2466D4CB}">
      <dgm:prSet/>
      <dgm:spPr/>
      <dgm:t>
        <a:bodyPr/>
        <a:lstStyle/>
        <a:p>
          <a:endParaRPr lang="en-US"/>
        </a:p>
      </dgm:t>
    </dgm:pt>
    <dgm:pt modelId="{61F95486-F0C2-4D1C-BA7D-526FBAA76B8D}">
      <dgm:prSet/>
      <dgm:spPr/>
      <dgm:t>
        <a:bodyPr/>
        <a:lstStyle/>
        <a:p>
          <a:pPr rtl="0"/>
          <a:r>
            <a:rPr lang="en-US" b="1">
              <a:latin typeface="Myanmar Text"/>
              <a:cs typeface="Myanmar Text"/>
            </a:rPr>
            <a:t>Credit control </a:t>
          </a:r>
          <a:r>
            <a:rPr lang="en-US">
              <a:latin typeface="Myanmar Text"/>
              <a:cs typeface="Myanmar Text"/>
            </a:rPr>
            <a:t>means monitoring the amount of money owed by individual customers and chasing up overdue payments to reduce the risk of bad debts.</a:t>
          </a:r>
        </a:p>
      </dgm:t>
    </dgm:pt>
    <dgm:pt modelId="{3B23CAC1-1F4F-480F-8060-655897A39EF9}" type="parTrans" cxnId="{D829EAC2-444E-4749-BDD0-B08B7B49AAA1}">
      <dgm:prSet/>
      <dgm:spPr/>
      <dgm:t>
        <a:bodyPr/>
        <a:lstStyle/>
        <a:p>
          <a:endParaRPr lang="en-US"/>
        </a:p>
      </dgm:t>
    </dgm:pt>
    <dgm:pt modelId="{1BACAD7F-96A3-4A0A-98AD-3B19C7C970AA}" type="sibTrans" cxnId="{D829EAC2-444E-4749-BDD0-B08B7B49AAA1}">
      <dgm:prSet/>
      <dgm:spPr/>
      <dgm:t>
        <a:bodyPr/>
        <a:lstStyle/>
        <a:p>
          <a:endParaRPr lang="en-US"/>
        </a:p>
      </dgm:t>
    </dgm:pt>
    <dgm:pt modelId="{68580814-4D27-432F-B72D-07D238E4E131}" type="pres">
      <dgm:prSet presAssocID="{D3306F5E-8821-416D-9AE5-BCDD701FBD68}" presName="vert0" presStyleCnt="0">
        <dgm:presLayoutVars>
          <dgm:dir/>
          <dgm:animOne val="branch"/>
          <dgm:animLvl val="lvl"/>
        </dgm:presLayoutVars>
      </dgm:prSet>
      <dgm:spPr/>
    </dgm:pt>
    <dgm:pt modelId="{E10930FE-DA89-4E8D-9D7B-D92BF91ECC5E}" type="pres">
      <dgm:prSet presAssocID="{18C10BB4-1F3D-42FB-8502-6476BB544FBC}" presName="thickLine" presStyleLbl="alignNode1" presStyleIdx="0" presStyleCnt="3"/>
      <dgm:spPr/>
    </dgm:pt>
    <dgm:pt modelId="{A7CBCDBD-E66A-47F1-84B5-74BA32F851C2}" type="pres">
      <dgm:prSet presAssocID="{18C10BB4-1F3D-42FB-8502-6476BB544FBC}" presName="horz1" presStyleCnt="0"/>
      <dgm:spPr/>
    </dgm:pt>
    <dgm:pt modelId="{4A4BF4FF-D958-4CC8-AD57-F30EA3177D74}" type="pres">
      <dgm:prSet presAssocID="{18C10BB4-1F3D-42FB-8502-6476BB544FBC}" presName="tx1" presStyleLbl="revTx" presStyleIdx="0" presStyleCnt="3"/>
      <dgm:spPr/>
    </dgm:pt>
    <dgm:pt modelId="{B26576D9-7457-4E38-B329-52D7963A3685}" type="pres">
      <dgm:prSet presAssocID="{18C10BB4-1F3D-42FB-8502-6476BB544FBC}" presName="vert1" presStyleCnt="0"/>
      <dgm:spPr/>
    </dgm:pt>
    <dgm:pt modelId="{6FE9BBA3-291F-47F7-A0B6-D998B21C839F}" type="pres">
      <dgm:prSet presAssocID="{066F1AB2-6AA5-4F08-89CE-381F15F70C37}" presName="thickLine" presStyleLbl="alignNode1" presStyleIdx="1" presStyleCnt="3"/>
      <dgm:spPr/>
    </dgm:pt>
    <dgm:pt modelId="{49E20CC2-1BBC-427E-AEC7-983E72A95BA2}" type="pres">
      <dgm:prSet presAssocID="{066F1AB2-6AA5-4F08-89CE-381F15F70C37}" presName="horz1" presStyleCnt="0"/>
      <dgm:spPr/>
    </dgm:pt>
    <dgm:pt modelId="{52D235B2-EF80-482C-B69D-90B837166435}" type="pres">
      <dgm:prSet presAssocID="{066F1AB2-6AA5-4F08-89CE-381F15F70C37}" presName="tx1" presStyleLbl="revTx" presStyleIdx="1" presStyleCnt="3"/>
      <dgm:spPr/>
    </dgm:pt>
    <dgm:pt modelId="{0E50B064-2D15-417C-9DB5-80CBD0B49F40}" type="pres">
      <dgm:prSet presAssocID="{066F1AB2-6AA5-4F08-89CE-381F15F70C37}" presName="vert1" presStyleCnt="0"/>
      <dgm:spPr/>
    </dgm:pt>
    <dgm:pt modelId="{7C365FC5-D32F-4E07-B2BC-D91F45367527}" type="pres">
      <dgm:prSet presAssocID="{61F95486-F0C2-4D1C-BA7D-526FBAA76B8D}" presName="thickLine" presStyleLbl="alignNode1" presStyleIdx="2" presStyleCnt="3"/>
      <dgm:spPr/>
    </dgm:pt>
    <dgm:pt modelId="{B4225173-49BA-4DCE-8D37-EFCC6E824179}" type="pres">
      <dgm:prSet presAssocID="{61F95486-F0C2-4D1C-BA7D-526FBAA76B8D}" presName="horz1" presStyleCnt="0"/>
      <dgm:spPr/>
    </dgm:pt>
    <dgm:pt modelId="{DB753DA9-94FE-4218-9E2E-41138A9BBBEF}" type="pres">
      <dgm:prSet presAssocID="{61F95486-F0C2-4D1C-BA7D-526FBAA76B8D}" presName="tx1" presStyleLbl="revTx" presStyleIdx="2" presStyleCnt="3"/>
      <dgm:spPr/>
    </dgm:pt>
    <dgm:pt modelId="{4A549CD4-4F96-4D1C-921C-F6D20863B1D5}" type="pres">
      <dgm:prSet presAssocID="{61F95486-F0C2-4D1C-BA7D-526FBAA76B8D}" presName="vert1" presStyleCnt="0"/>
      <dgm:spPr/>
    </dgm:pt>
  </dgm:ptLst>
  <dgm:cxnLst>
    <dgm:cxn modelId="{F8F1631C-2AAB-4D67-99D0-FF86B5D0C461}" srcId="{D3306F5E-8821-416D-9AE5-BCDD701FBD68}" destId="{18C10BB4-1F3D-42FB-8502-6476BB544FBC}" srcOrd="0" destOrd="0" parTransId="{D089E726-F9BE-4AFE-9635-F63E8D54A881}" sibTransId="{DC66C3CC-BA1F-446A-9B77-33C79270327D}"/>
    <dgm:cxn modelId="{EE98DD62-A2E7-4582-A47E-3D645B91E27E}" type="presOf" srcId="{18C10BB4-1F3D-42FB-8502-6476BB544FBC}" destId="{4A4BF4FF-D958-4CC8-AD57-F30EA3177D74}" srcOrd="0" destOrd="0" presId="urn:microsoft.com/office/officeart/2008/layout/LinedList"/>
    <dgm:cxn modelId="{2D9C3447-2F77-4D14-8FF7-417C2466D4CB}" srcId="{D3306F5E-8821-416D-9AE5-BCDD701FBD68}" destId="{066F1AB2-6AA5-4F08-89CE-381F15F70C37}" srcOrd="1" destOrd="0" parTransId="{399F7FCC-CE40-41F4-A1AE-F05D187B26EB}" sibTransId="{13BF3AF2-5B57-4006-9E3B-D1C2FB2DC386}"/>
    <dgm:cxn modelId="{B6741793-A737-4506-BB2E-52F5C8431E82}" type="presOf" srcId="{61F95486-F0C2-4D1C-BA7D-526FBAA76B8D}" destId="{DB753DA9-94FE-4218-9E2E-41138A9BBBEF}" srcOrd="0" destOrd="0" presId="urn:microsoft.com/office/officeart/2008/layout/LinedList"/>
    <dgm:cxn modelId="{F0FD3F9A-E438-46DC-9E0D-821BD68291A0}" type="presOf" srcId="{D3306F5E-8821-416D-9AE5-BCDD701FBD68}" destId="{68580814-4D27-432F-B72D-07D238E4E131}" srcOrd="0" destOrd="0" presId="urn:microsoft.com/office/officeart/2008/layout/LinedList"/>
    <dgm:cxn modelId="{497B50AB-95AB-4D94-9336-C141516D55FA}" type="presOf" srcId="{066F1AB2-6AA5-4F08-89CE-381F15F70C37}" destId="{52D235B2-EF80-482C-B69D-90B837166435}" srcOrd="0" destOrd="0" presId="urn:microsoft.com/office/officeart/2008/layout/LinedList"/>
    <dgm:cxn modelId="{D829EAC2-444E-4749-BDD0-B08B7B49AAA1}" srcId="{D3306F5E-8821-416D-9AE5-BCDD701FBD68}" destId="{61F95486-F0C2-4D1C-BA7D-526FBAA76B8D}" srcOrd="2" destOrd="0" parTransId="{3B23CAC1-1F4F-480F-8060-655897A39EF9}" sibTransId="{1BACAD7F-96A3-4A0A-98AD-3B19C7C970AA}"/>
    <dgm:cxn modelId="{72AA8303-32E9-45E9-BBBC-DCEEBB6E4E14}" type="presParOf" srcId="{68580814-4D27-432F-B72D-07D238E4E131}" destId="{E10930FE-DA89-4E8D-9D7B-D92BF91ECC5E}" srcOrd="0" destOrd="0" presId="urn:microsoft.com/office/officeart/2008/layout/LinedList"/>
    <dgm:cxn modelId="{3584C171-1C92-4F73-BB38-FCBAE87E9556}" type="presParOf" srcId="{68580814-4D27-432F-B72D-07D238E4E131}" destId="{A7CBCDBD-E66A-47F1-84B5-74BA32F851C2}" srcOrd="1" destOrd="0" presId="urn:microsoft.com/office/officeart/2008/layout/LinedList"/>
    <dgm:cxn modelId="{397385B1-0A97-4832-8828-57B74945ED42}" type="presParOf" srcId="{A7CBCDBD-E66A-47F1-84B5-74BA32F851C2}" destId="{4A4BF4FF-D958-4CC8-AD57-F30EA3177D74}" srcOrd="0" destOrd="0" presId="urn:microsoft.com/office/officeart/2008/layout/LinedList"/>
    <dgm:cxn modelId="{2E52B77E-6BCA-46E6-8920-ADB8E2F6FE38}" type="presParOf" srcId="{A7CBCDBD-E66A-47F1-84B5-74BA32F851C2}" destId="{B26576D9-7457-4E38-B329-52D7963A3685}" srcOrd="1" destOrd="0" presId="urn:microsoft.com/office/officeart/2008/layout/LinedList"/>
    <dgm:cxn modelId="{3079088F-D2AE-4EE8-B5B9-ACF14A8DE20F}" type="presParOf" srcId="{68580814-4D27-432F-B72D-07D238E4E131}" destId="{6FE9BBA3-291F-47F7-A0B6-D998B21C839F}" srcOrd="2" destOrd="0" presId="urn:microsoft.com/office/officeart/2008/layout/LinedList"/>
    <dgm:cxn modelId="{FDD58612-4788-4A0F-A661-504C2C463A8F}" type="presParOf" srcId="{68580814-4D27-432F-B72D-07D238E4E131}" destId="{49E20CC2-1BBC-427E-AEC7-983E72A95BA2}" srcOrd="3" destOrd="0" presId="urn:microsoft.com/office/officeart/2008/layout/LinedList"/>
    <dgm:cxn modelId="{FFCD825E-7F6F-465D-B824-4340E9A5E783}" type="presParOf" srcId="{49E20CC2-1BBC-427E-AEC7-983E72A95BA2}" destId="{52D235B2-EF80-482C-B69D-90B837166435}" srcOrd="0" destOrd="0" presId="urn:microsoft.com/office/officeart/2008/layout/LinedList"/>
    <dgm:cxn modelId="{22AB79E0-C3F0-4A55-80B1-28CB8C5ED032}" type="presParOf" srcId="{49E20CC2-1BBC-427E-AEC7-983E72A95BA2}" destId="{0E50B064-2D15-417C-9DB5-80CBD0B49F40}" srcOrd="1" destOrd="0" presId="urn:microsoft.com/office/officeart/2008/layout/LinedList"/>
    <dgm:cxn modelId="{19558724-C90F-4F44-8A45-26E3996D7CA4}" type="presParOf" srcId="{68580814-4D27-432F-B72D-07D238E4E131}" destId="{7C365FC5-D32F-4E07-B2BC-D91F45367527}" srcOrd="4" destOrd="0" presId="urn:microsoft.com/office/officeart/2008/layout/LinedList"/>
    <dgm:cxn modelId="{E713DE45-46E4-4CC5-A80B-E7FC1C2BF2CE}" type="presParOf" srcId="{68580814-4D27-432F-B72D-07D238E4E131}" destId="{B4225173-49BA-4DCE-8D37-EFCC6E824179}" srcOrd="5" destOrd="0" presId="urn:microsoft.com/office/officeart/2008/layout/LinedList"/>
    <dgm:cxn modelId="{0CC80880-8700-4735-9F64-A1EB1C449E80}" type="presParOf" srcId="{B4225173-49BA-4DCE-8D37-EFCC6E824179}" destId="{DB753DA9-94FE-4218-9E2E-41138A9BBBEF}" srcOrd="0" destOrd="0" presId="urn:microsoft.com/office/officeart/2008/layout/LinedList"/>
    <dgm:cxn modelId="{59AB88C8-CCAE-48B9-AFBC-E78E49F55074}" type="presParOf" srcId="{B4225173-49BA-4DCE-8D37-EFCC6E824179}" destId="{4A549CD4-4F96-4D1C-921C-F6D20863B1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608D1E-F9D9-4C21-8E2B-CD9EE6541450}"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EDB321C2-E94F-466F-8AC8-B6BAF5A2E32E}">
      <dgm:prSet/>
      <dgm:spPr/>
      <dgm:t>
        <a:bodyPr/>
        <a:lstStyle/>
        <a:p>
          <a:pPr>
            <a:lnSpc>
              <a:spcPct val="100000"/>
            </a:lnSpc>
          </a:pPr>
          <a:r>
            <a:rPr lang="en-US" b="0">
              <a:latin typeface="Myanmar Text"/>
              <a:cs typeface="Myanmar Text"/>
            </a:rPr>
            <a:t>Ensure there are documents to support any amounts disclosed on accounting statements</a:t>
          </a:r>
          <a:endParaRPr lang="en-US" b="0" i="0" u="none" strike="noStrike" cap="none" baseline="0" noProof="0">
            <a:solidFill>
              <a:srgbClr val="010000"/>
            </a:solidFill>
            <a:latin typeface="Myanmar Text"/>
            <a:cs typeface="Myanmar Text"/>
          </a:endParaRPr>
        </a:p>
      </dgm:t>
    </dgm:pt>
    <dgm:pt modelId="{173D19CB-B10B-40AD-8370-F8E96C2D9246}" type="parTrans" cxnId="{04E6F611-307D-4F1E-8C87-33255A7DBBF3}">
      <dgm:prSet/>
      <dgm:spPr/>
      <dgm:t>
        <a:bodyPr/>
        <a:lstStyle/>
        <a:p>
          <a:endParaRPr lang="en-US"/>
        </a:p>
      </dgm:t>
    </dgm:pt>
    <dgm:pt modelId="{004B3EDB-3D64-4D2D-A971-078C379A4036}" type="sibTrans" cxnId="{04E6F611-307D-4F1E-8C87-33255A7DBBF3}">
      <dgm:prSet/>
      <dgm:spPr/>
      <dgm:t>
        <a:bodyPr/>
        <a:lstStyle/>
        <a:p>
          <a:pPr>
            <a:lnSpc>
              <a:spcPct val="100000"/>
            </a:lnSpc>
          </a:pPr>
          <a:endParaRPr lang="en-US"/>
        </a:p>
      </dgm:t>
    </dgm:pt>
    <dgm:pt modelId="{E9C3972C-BC3F-4211-8F50-BC2BBF5C3858}">
      <dgm:prSet/>
      <dgm:spPr/>
      <dgm:t>
        <a:bodyPr/>
        <a:lstStyle/>
        <a:p>
          <a:pPr>
            <a:lnSpc>
              <a:spcPct val="100000"/>
            </a:lnSpc>
          </a:pPr>
          <a:r>
            <a:rPr lang="en-US" b="0">
              <a:latin typeface="Myanmar Text"/>
              <a:cs typeface="Myanmar Text"/>
            </a:rPr>
            <a:t>Use correct methods to value assets</a:t>
          </a:r>
        </a:p>
      </dgm:t>
    </dgm:pt>
    <dgm:pt modelId="{876977DF-91D6-4D53-8741-15698DF9C65C}" type="parTrans" cxnId="{5FA114FF-48A8-40E9-8A8E-D220A0AA2620}">
      <dgm:prSet/>
      <dgm:spPr/>
      <dgm:t>
        <a:bodyPr/>
        <a:lstStyle/>
        <a:p>
          <a:endParaRPr lang="en-US"/>
        </a:p>
      </dgm:t>
    </dgm:pt>
    <dgm:pt modelId="{BC3A6C08-29D6-43CA-800B-315680395953}" type="sibTrans" cxnId="{5FA114FF-48A8-40E9-8A8E-D220A0AA2620}">
      <dgm:prSet/>
      <dgm:spPr/>
      <dgm:t>
        <a:bodyPr/>
        <a:lstStyle/>
        <a:p>
          <a:pPr>
            <a:lnSpc>
              <a:spcPct val="100000"/>
            </a:lnSpc>
          </a:pPr>
          <a:endParaRPr lang="en-US"/>
        </a:p>
      </dgm:t>
    </dgm:pt>
    <dgm:pt modelId="{CA4A6F3B-BA97-4F70-A3BE-23DA8EF28F6E}">
      <dgm:prSet/>
      <dgm:spPr/>
      <dgm:t>
        <a:bodyPr/>
        <a:lstStyle/>
        <a:p>
          <a:pPr>
            <a:lnSpc>
              <a:spcPct val="100000"/>
            </a:lnSpc>
          </a:pPr>
          <a:r>
            <a:rPr lang="en-US" b="0">
              <a:latin typeface="Myanmar Text"/>
              <a:cs typeface="Myanmar Text"/>
            </a:rPr>
            <a:t>Check the balancing of the accounts</a:t>
          </a:r>
        </a:p>
      </dgm:t>
    </dgm:pt>
    <dgm:pt modelId="{1DCC2EE7-AB1D-407C-9DEF-ECE5AF86DE4F}" type="parTrans" cxnId="{28D9B5F0-7A0F-4F97-8F1C-988524BDB5EE}">
      <dgm:prSet/>
      <dgm:spPr/>
      <dgm:t>
        <a:bodyPr/>
        <a:lstStyle/>
        <a:p>
          <a:endParaRPr lang="en-US"/>
        </a:p>
      </dgm:t>
    </dgm:pt>
    <dgm:pt modelId="{F3D39EAB-6AA6-452F-8101-586DBD7DBBEE}" type="sibTrans" cxnId="{28D9B5F0-7A0F-4F97-8F1C-988524BDB5EE}">
      <dgm:prSet/>
      <dgm:spPr/>
      <dgm:t>
        <a:bodyPr/>
        <a:lstStyle/>
        <a:p>
          <a:pPr>
            <a:lnSpc>
              <a:spcPct val="100000"/>
            </a:lnSpc>
          </a:pPr>
          <a:endParaRPr lang="en-US"/>
        </a:p>
      </dgm:t>
    </dgm:pt>
    <dgm:pt modelId="{9657F663-09AA-403D-B284-429631CD1901}">
      <dgm:prSet/>
      <dgm:spPr/>
      <dgm:t>
        <a:bodyPr/>
        <a:lstStyle/>
        <a:p>
          <a:pPr>
            <a:lnSpc>
              <a:spcPct val="100000"/>
            </a:lnSpc>
          </a:pPr>
          <a:r>
            <a:rPr lang="en-US" b="0">
              <a:latin typeface="Myanmar Text"/>
              <a:cs typeface="Myanmar Text"/>
            </a:rPr>
            <a:t>Make physical checks of inventory</a:t>
          </a:r>
        </a:p>
      </dgm:t>
    </dgm:pt>
    <dgm:pt modelId="{C7A0BCA8-3D9A-4CDF-A921-33C1EC0F446D}" type="parTrans" cxnId="{406DE8EA-6645-4F2C-B2EC-2855C7A15993}">
      <dgm:prSet/>
      <dgm:spPr/>
      <dgm:t>
        <a:bodyPr/>
        <a:lstStyle/>
        <a:p>
          <a:endParaRPr lang="en-US"/>
        </a:p>
      </dgm:t>
    </dgm:pt>
    <dgm:pt modelId="{466A78B6-D17A-40ED-9F91-42908F08933C}" type="sibTrans" cxnId="{406DE8EA-6645-4F2C-B2EC-2855C7A15993}">
      <dgm:prSet/>
      <dgm:spPr/>
      <dgm:t>
        <a:bodyPr/>
        <a:lstStyle/>
        <a:p>
          <a:endParaRPr lang="en-US"/>
        </a:p>
      </dgm:t>
    </dgm:pt>
    <dgm:pt modelId="{FBB4EFF1-6AF2-4E73-840C-EB6ED13479B6}" type="pres">
      <dgm:prSet presAssocID="{59608D1E-F9D9-4C21-8E2B-CD9EE6541450}" presName="root" presStyleCnt="0">
        <dgm:presLayoutVars>
          <dgm:dir/>
          <dgm:resizeHandles val="exact"/>
        </dgm:presLayoutVars>
      </dgm:prSet>
      <dgm:spPr/>
    </dgm:pt>
    <dgm:pt modelId="{FC929F1E-2014-4C9A-A863-9494B04ED575}" type="pres">
      <dgm:prSet presAssocID="{59608D1E-F9D9-4C21-8E2B-CD9EE6541450}" presName="container" presStyleCnt="0">
        <dgm:presLayoutVars>
          <dgm:dir/>
          <dgm:resizeHandles val="exact"/>
        </dgm:presLayoutVars>
      </dgm:prSet>
      <dgm:spPr/>
    </dgm:pt>
    <dgm:pt modelId="{0E053C30-D0BD-482D-B0E8-778A202CB2D8}" type="pres">
      <dgm:prSet presAssocID="{EDB321C2-E94F-466F-8AC8-B6BAF5A2E32E}" presName="compNode" presStyleCnt="0"/>
      <dgm:spPr/>
    </dgm:pt>
    <dgm:pt modelId="{140DEE08-3D33-48FD-BC19-B9D60A0BD8CF}" type="pres">
      <dgm:prSet presAssocID="{EDB321C2-E94F-466F-8AC8-B6BAF5A2E32E}" presName="iconBgRect" presStyleLbl="bgShp" presStyleIdx="0" presStyleCnt="4"/>
      <dgm:spPr/>
    </dgm:pt>
    <dgm:pt modelId="{8DFB1CB8-E0B9-4C22-A91E-6ED3909B8940}" type="pres">
      <dgm:prSet presAssocID="{EDB321C2-E94F-466F-8AC8-B6BAF5A2E3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BAFEE6D-6ADB-4D7B-95DE-72527A875352}" type="pres">
      <dgm:prSet presAssocID="{EDB321C2-E94F-466F-8AC8-B6BAF5A2E32E}" presName="spaceRect" presStyleCnt="0"/>
      <dgm:spPr/>
    </dgm:pt>
    <dgm:pt modelId="{7608CDD7-06F6-4661-9CA6-29C9B69EE933}" type="pres">
      <dgm:prSet presAssocID="{EDB321C2-E94F-466F-8AC8-B6BAF5A2E32E}" presName="textRect" presStyleLbl="revTx" presStyleIdx="0" presStyleCnt="4">
        <dgm:presLayoutVars>
          <dgm:chMax val="1"/>
          <dgm:chPref val="1"/>
        </dgm:presLayoutVars>
      </dgm:prSet>
      <dgm:spPr/>
    </dgm:pt>
    <dgm:pt modelId="{30B41D86-BFF4-475F-AD57-05DDD5FFCF0B}" type="pres">
      <dgm:prSet presAssocID="{004B3EDB-3D64-4D2D-A971-078C379A4036}" presName="sibTrans" presStyleLbl="sibTrans2D1" presStyleIdx="0" presStyleCnt="0"/>
      <dgm:spPr/>
    </dgm:pt>
    <dgm:pt modelId="{56184043-2C99-428F-A8AF-63F33DF462A2}" type="pres">
      <dgm:prSet presAssocID="{E9C3972C-BC3F-4211-8F50-BC2BBF5C3858}" presName="compNode" presStyleCnt="0"/>
      <dgm:spPr/>
    </dgm:pt>
    <dgm:pt modelId="{CAD4DC42-A286-494B-9475-B36E7E7ECED9}" type="pres">
      <dgm:prSet presAssocID="{E9C3972C-BC3F-4211-8F50-BC2BBF5C3858}" presName="iconBgRect" presStyleLbl="bgShp" presStyleIdx="1" presStyleCnt="4"/>
      <dgm:spPr/>
    </dgm:pt>
    <dgm:pt modelId="{75644D5F-B563-4DC1-802B-A1FFD0FB0052}" type="pres">
      <dgm:prSet presAssocID="{E9C3972C-BC3F-4211-8F50-BC2BBF5C38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06CC8A0-BB6F-4A81-9FE2-3AAA54B78636}" type="pres">
      <dgm:prSet presAssocID="{E9C3972C-BC3F-4211-8F50-BC2BBF5C3858}" presName="spaceRect" presStyleCnt="0"/>
      <dgm:spPr/>
    </dgm:pt>
    <dgm:pt modelId="{E69A10B3-7FD1-4C50-871B-1099DFD700B8}" type="pres">
      <dgm:prSet presAssocID="{E9C3972C-BC3F-4211-8F50-BC2BBF5C3858}" presName="textRect" presStyleLbl="revTx" presStyleIdx="1" presStyleCnt="4">
        <dgm:presLayoutVars>
          <dgm:chMax val="1"/>
          <dgm:chPref val="1"/>
        </dgm:presLayoutVars>
      </dgm:prSet>
      <dgm:spPr/>
    </dgm:pt>
    <dgm:pt modelId="{F3A31060-0B2F-4650-86DF-306FCEB02932}" type="pres">
      <dgm:prSet presAssocID="{BC3A6C08-29D6-43CA-800B-315680395953}" presName="sibTrans" presStyleLbl="sibTrans2D1" presStyleIdx="0" presStyleCnt="0"/>
      <dgm:spPr/>
    </dgm:pt>
    <dgm:pt modelId="{8B68878D-8F41-4235-850A-65A6040A3ED2}" type="pres">
      <dgm:prSet presAssocID="{CA4A6F3B-BA97-4F70-A3BE-23DA8EF28F6E}" presName="compNode" presStyleCnt="0"/>
      <dgm:spPr/>
    </dgm:pt>
    <dgm:pt modelId="{44846395-AC5C-462A-B351-DE06597E1874}" type="pres">
      <dgm:prSet presAssocID="{CA4A6F3B-BA97-4F70-A3BE-23DA8EF28F6E}" presName="iconBgRect" presStyleLbl="bgShp" presStyleIdx="2" presStyleCnt="4"/>
      <dgm:spPr/>
    </dgm:pt>
    <dgm:pt modelId="{0E2CC4DE-0A68-40E6-91D1-49F01F44AF31}" type="pres">
      <dgm:prSet presAssocID="{CA4A6F3B-BA97-4F70-A3BE-23DA8EF28F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C80AB95C-9F2B-4832-A6B3-20392B59F097}" type="pres">
      <dgm:prSet presAssocID="{CA4A6F3B-BA97-4F70-A3BE-23DA8EF28F6E}" presName="spaceRect" presStyleCnt="0"/>
      <dgm:spPr/>
    </dgm:pt>
    <dgm:pt modelId="{C133A463-7EF7-447D-A2F5-3BBAD2EC99B4}" type="pres">
      <dgm:prSet presAssocID="{CA4A6F3B-BA97-4F70-A3BE-23DA8EF28F6E}" presName="textRect" presStyleLbl="revTx" presStyleIdx="2" presStyleCnt="4">
        <dgm:presLayoutVars>
          <dgm:chMax val="1"/>
          <dgm:chPref val="1"/>
        </dgm:presLayoutVars>
      </dgm:prSet>
      <dgm:spPr/>
    </dgm:pt>
    <dgm:pt modelId="{941B9C53-99C1-418D-BB77-CA7AD006BF79}" type="pres">
      <dgm:prSet presAssocID="{F3D39EAB-6AA6-452F-8101-586DBD7DBBEE}" presName="sibTrans" presStyleLbl="sibTrans2D1" presStyleIdx="0" presStyleCnt="0"/>
      <dgm:spPr/>
    </dgm:pt>
    <dgm:pt modelId="{A42A8ECB-A798-4500-9051-CD95A3CC4506}" type="pres">
      <dgm:prSet presAssocID="{9657F663-09AA-403D-B284-429631CD1901}" presName="compNode" presStyleCnt="0"/>
      <dgm:spPr/>
    </dgm:pt>
    <dgm:pt modelId="{C3DC6877-6C46-4762-87E1-3AFBC50A6B08}" type="pres">
      <dgm:prSet presAssocID="{9657F663-09AA-403D-B284-429631CD1901}" presName="iconBgRect" presStyleLbl="bgShp" presStyleIdx="3" presStyleCnt="4"/>
      <dgm:spPr/>
    </dgm:pt>
    <dgm:pt modelId="{454F51DB-8A82-4547-B729-03D7D387644F}" type="pres">
      <dgm:prSet presAssocID="{9657F663-09AA-403D-B284-429631CD190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A8C76F7F-51A6-4D68-AE26-4847951086F8}" type="pres">
      <dgm:prSet presAssocID="{9657F663-09AA-403D-B284-429631CD1901}" presName="spaceRect" presStyleCnt="0"/>
      <dgm:spPr/>
    </dgm:pt>
    <dgm:pt modelId="{38297EBE-DD38-446B-BA8A-419C507BB198}" type="pres">
      <dgm:prSet presAssocID="{9657F663-09AA-403D-B284-429631CD1901}" presName="textRect" presStyleLbl="revTx" presStyleIdx="3" presStyleCnt="4">
        <dgm:presLayoutVars>
          <dgm:chMax val="1"/>
          <dgm:chPref val="1"/>
        </dgm:presLayoutVars>
      </dgm:prSet>
      <dgm:spPr/>
    </dgm:pt>
  </dgm:ptLst>
  <dgm:cxnLst>
    <dgm:cxn modelId="{04E6F611-307D-4F1E-8C87-33255A7DBBF3}" srcId="{59608D1E-F9D9-4C21-8E2B-CD9EE6541450}" destId="{EDB321C2-E94F-466F-8AC8-B6BAF5A2E32E}" srcOrd="0" destOrd="0" parTransId="{173D19CB-B10B-40AD-8370-F8E96C2D9246}" sibTransId="{004B3EDB-3D64-4D2D-A971-078C379A4036}"/>
    <dgm:cxn modelId="{2610941E-C1B0-4291-99FA-8F81EBB4A869}" type="presOf" srcId="{004B3EDB-3D64-4D2D-A971-078C379A4036}" destId="{30B41D86-BFF4-475F-AD57-05DDD5FFCF0B}" srcOrd="0" destOrd="0" presId="urn:microsoft.com/office/officeart/2018/2/layout/IconCircleList"/>
    <dgm:cxn modelId="{9D7A2772-98F3-4892-A31F-2D2909C94026}" type="presOf" srcId="{59608D1E-F9D9-4C21-8E2B-CD9EE6541450}" destId="{FBB4EFF1-6AF2-4E73-840C-EB6ED13479B6}" srcOrd="0" destOrd="0" presId="urn:microsoft.com/office/officeart/2018/2/layout/IconCircleList"/>
    <dgm:cxn modelId="{89D4C674-C6A7-4AF0-B083-2546FF8BFBED}" type="presOf" srcId="{EDB321C2-E94F-466F-8AC8-B6BAF5A2E32E}" destId="{7608CDD7-06F6-4661-9CA6-29C9B69EE933}" srcOrd="0" destOrd="0" presId="urn:microsoft.com/office/officeart/2018/2/layout/IconCircleList"/>
    <dgm:cxn modelId="{D0BD698E-37CF-452B-BD0B-DAF28E0323F6}" type="presOf" srcId="{BC3A6C08-29D6-43CA-800B-315680395953}" destId="{F3A31060-0B2F-4650-86DF-306FCEB02932}" srcOrd="0" destOrd="0" presId="urn:microsoft.com/office/officeart/2018/2/layout/IconCircleList"/>
    <dgm:cxn modelId="{4F2FF299-CFFC-4F36-8E4B-250815EA9363}" type="presOf" srcId="{F3D39EAB-6AA6-452F-8101-586DBD7DBBEE}" destId="{941B9C53-99C1-418D-BB77-CA7AD006BF79}" srcOrd="0" destOrd="0" presId="urn:microsoft.com/office/officeart/2018/2/layout/IconCircleList"/>
    <dgm:cxn modelId="{278F6BA4-E615-4D85-8D19-7BBC518A92EE}" type="presOf" srcId="{CA4A6F3B-BA97-4F70-A3BE-23DA8EF28F6E}" destId="{C133A463-7EF7-447D-A2F5-3BBAD2EC99B4}" srcOrd="0" destOrd="0" presId="urn:microsoft.com/office/officeart/2018/2/layout/IconCircleList"/>
    <dgm:cxn modelId="{4CE693CB-120E-49C2-8E83-CE5685D9541E}" type="presOf" srcId="{9657F663-09AA-403D-B284-429631CD1901}" destId="{38297EBE-DD38-446B-BA8A-419C507BB198}" srcOrd="0" destOrd="0" presId="urn:microsoft.com/office/officeart/2018/2/layout/IconCircleList"/>
    <dgm:cxn modelId="{32B3A8E0-714F-452D-B657-4BBF4153A2BC}" type="presOf" srcId="{E9C3972C-BC3F-4211-8F50-BC2BBF5C3858}" destId="{E69A10B3-7FD1-4C50-871B-1099DFD700B8}" srcOrd="0" destOrd="0" presId="urn:microsoft.com/office/officeart/2018/2/layout/IconCircleList"/>
    <dgm:cxn modelId="{406DE8EA-6645-4F2C-B2EC-2855C7A15993}" srcId="{59608D1E-F9D9-4C21-8E2B-CD9EE6541450}" destId="{9657F663-09AA-403D-B284-429631CD1901}" srcOrd="3" destOrd="0" parTransId="{C7A0BCA8-3D9A-4CDF-A921-33C1EC0F446D}" sibTransId="{466A78B6-D17A-40ED-9F91-42908F08933C}"/>
    <dgm:cxn modelId="{28D9B5F0-7A0F-4F97-8F1C-988524BDB5EE}" srcId="{59608D1E-F9D9-4C21-8E2B-CD9EE6541450}" destId="{CA4A6F3B-BA97-4F70-A3BE-23DA8EF28F6E}" srcOrd="2" destOrd="0" parTransId="{1DCC2EE7-AB1D-407C-9DEF-ECE5AF86DE4F}" sibTransId="{F3D39EAB-6AA6-452F-8101-586DBD7DBBEE}"/>
    <dgm:cxn modelId="{5FA114FF-48A8-40E9-8A8E-D220A0AA2620}" srcId="{59608D1E-F9D9-4C21-8E2B-CD9EE6541450}" destId="{E9C3972C-BC3F-4211-8F50-BC2BBF5C3858}" srcOrd="1" destOrd="0" parTransId="{876977DF-91D6-4D53-8741-15698DF9C65C}" sibTransId="{BC3A6C08-29D6-43CA-800B-315680395953}"/>
    <dgm:cxn modelId="{3C080E7F-3C71-4428-86CF-286AB11E2939}" type="presParOf" srcId="{FBB4EFF1-6AF2-4E73-840C-EB6ED13479B6}" destId="{FC929F1E-2014-4C9A-A863-9494B04ED575}" srcOrd="0" destOrd="0" presId="urn:microsoft.com/office/officeart/2018/2/layout/IconCircleList"/>
    <dgm:cxn modelId="{D05B1DA4-22F2-4838-A6F7-A9ACA206E8D2}" type="presParOf" srcId="{FC929F1E-2014-4C9A-A863-9494B04ED575}" destId="{0E053C30-D0BD-482D-B0E8-778A202CB2D8}" srcOrd="0" destOrd="0" presId="urn:microsoft.com/office/officeart/2018/2/layout/IconCircleList"/>
    <dgm:cxn modelId="{62AD504C-07D2-4195-B298-F84EE3BA0A53}" type="presParOf" srcId="{0E053C30-D0BD-482D-B0E8-778A202CB2D8}" destId="{140DEE08-3D33-48FD-BC19-B9D60A0BD8CF}" srcOrd="0" destOrd="0" presId="urn:microsoft.com/office/officeart/2018/2/layout/IconCircleList"/>
    <dgm:cxn modelId="{5BAF1583-8A66-4FA5-A241-53418F27B797}" type="presParOf" srcId="{0E053C30-D0BD-482D-B0E8-778A202CB2D8}" destId="{8DFB1CB8-E0B9-4C22-A91E-6ED3909B8940}" srcOrd="1" destOrd="0" presId="urn:microsoft.com/office/officeart/2018/2/layout/IconCircleList"/>
    <dgm:cxn modelId="{BD8CC7A9-C526-4818-8E56-06420E6854B7}" type="presParOf" srcId="{0E053C30-D0BD-482D-B0E8-778A202CB2D8}" destId="{8BAFEE6D-6ADB-4D7B-95DE-72527A875352}" srcOrd="2" destOrd="0" presId="urn:microsoft.com/office/officeart/2018/2/layout/IconCircleList"/>
    <dgm:cxn modelId="{7D8F6E46-F51B-474C-AD84-FD5BB26472C5}" type="presParOf" srcId="{0E053C30-D0BD-482D-B0E8-778A202CB2D8}" destId="{7608CDD7-06F6-4661-9CA6-29C9B69EE933}" srcOrd="3" destOrd="0" presId="urn:microsoft.com/office/officeart/2018/2/layout/IconCircleList"/>
    <dgm:cxn modelId="{570C35E4-5947-4719-A951-E602AF68D94F}" type="presParOf" srcId="{FC929F1E-2014-4C9A-A863-9494B04ED575}" destId="{30B41D86-BFF4-475F-AD57-05DDD5FFCF0B}" srcOrd="1" destOrd="0" presId="urn:microsoft.com/office/officeart/2018/2/layout/IconCircleList"/>
    <dgm:cxn modelId="{0D88866F-6211-470E-86A2-D788AB76085D}" type="presParOf" srcId="{FC929F1E-2014-4C9A-A863-9494B04ED575}" destId="{56184043-2C99-428F-A8AF-63F33DF462A2}" srcOrd="2" destOrd="0" presId="urn:microsoft.com/office/officeart/2018/2/layout/IconCircleList"/>
    <dgm:cxn modelId="{EA37968F-FDA1-487F-BA0C-6F36959A6B1E}" type="presParOf" srcId="{56184043-2C99-428F-A8AF-63F33DF462A2}" destId="{CAD4DC42-A286-494B-9475-B36E7E7ECED9}" srcOrd="0" destOrd="0" presId="urn:microsoft.com/office/officeart/2018/2/layout/IconCircleList"/>
    <dgm:cxn modelId="{69CA7FE7-2ECF-4E8C-89BB-F43BAE160719}" type="presParOf" srcId="{56184043-2C99-428F-A8AF-63F33DF462A2}" destId="{75644D5F-B563-4DC1-802B-A1FFD0FB0052}" srcOrd="1" destOrd="0" presId="urn:microsoft.com/office/officeart/2018/2/layout/IconCircleList"/>
    <dgm:cxn modelId="{DD308EBE-0B66-40F8-8D0C-72A61FC7B85A}" type="presParOf" srcId="{56184043-2C99-428F-A8AF-63F33DF462A2}" destId="{E06CC8A0-BB6F-4A81-9FE2-3AAA54B78636}" srcOrd="2" destOrd="0" presId="urn:microsoft.com/office/officeart/2018/2/layout/IconCircleList"/>
    <dgm:cxn modelId="{B678F1D3-5DDC-4C5A-AB8A-769C922840FB}" type="presParOf" srcId="{56184043-2C99-428F-A8AF-63F33DF462A2}" destId="{E69A10B3-7FD1-4C50-871B-1099DFD700B8}" srcOrd="3" destOrd="0" presId="urn:microsoft.com/office/officeart/2018/2/layout/IconCircleList"/>
    <dgm:cxn modelId="{D88417D9-B6D6-4A2D-AED3-7656E46B5CD8}" type="presParOf" srcId="{FC929F1E-2014-4C9A-A863-9494B04ED575}" destId="{F3A31060-0B2F-4650-86DF-306FCEB02932}" srcOrd="3" destOrd="0" presId="urn:microsoft.com/office/officeart/2018/2/layout/IconCircleList"/>
    <dgm:cxn modelId="{50AE7EC3-1FBD-488E-ADFC-D28ACA54F8DF}" type="presParOf" srcId="{FC929F1E-2014-4C9A-A863-9494B04ED575}" destId="{8B68878D-8F41-4235-850A-65A6040A3ED2}" srcOrd="4" destOrd="0" presId="urn:microsoft.com/office/officeart/2018/2/layout/IconCircleList"/>
    <dgm:cxn modelId="{FBC51C73-BF4C-4A0F-93B1-D5BF92EC9C46}" type="presParOf" srcId="{8B68878D-8F41-4235-850A-65A6040A3ED2}" destId="{44846395-AC5C-462A-B351-DE06597E1874}" srcOrd="0" destOrd="0" presId="urn:microsoft.com/office/officeart/2018/2/layout/IconCircleList"/>
    <dgm:cxn modelId="{32CE8AD0-D7ED-455B-AA6C-D66DD35BCE30}" type="presParOf" srcId="{8B68878D-8F41-4235-850A-65A6040A3ED2}" destId="{0E2CC4DE-0A68-40E6-91D1-49F01F44AF31}" srcOrd="1" destOrd="0" presId="urn:microsoft.com/office/officeart/2018/2/layout/IconCircleList"/>
    <dgm:cxn modelId="{E1444275-7569-470C-A890-4672E52F9E2B}" type="presParOf" srcId="{8B68878D-8F41-4235-850A-65A6040A3ED2}" destId="{C80AB95C-9F2B-4832-A6B3-20392B59F097}" srcOrd="2" destOrd="0" presId="urn:microsoft.com/office/officeart/2018/2/layout/IconCircleList"/>
    <dgm:cxn modelId="{FF48BCBD-96A8-4F80-863C-47E378FF6BB7}" type="presParOf" srcId="{8B68878D-8F41-4235-850A-65A6040A3ED2}" destId="{C133A463-7EF7-447D-A2F5-3BBAD2EC99B4}" srcOrd="3" destOrd="0" presId="urn:microsoft.com/office/officeart/2018/2/layout/IconCircleList"/>
    <dgm:cxn modelId="{7E768E55-BEA7-4BA3-8F84-E87B6503D8EA}" type="presParOf" srcId="{FC929F1E-2014-4C9A-A863-9494B04ED575}" destId="{941B9C53-99C1-418D-BB77-CA7AD006BF79}" srcOrd="5" destOrd="0" presId="urn:microsoft.com/office/officeart/2018/2/layout/IconCircleList"/>
    <dgm:cxn modelId="{2D65CD71-8EAD-4BBF-9DD2-7B8F8F637A9A}" type="presParOf" srcId="{FC929F1E-2014-4C9A-A863-9494B04ED575}" destId="{A42A8ECB-A798-4500-9051-CD95A3CC4506}" srcOrd="6" destOrd="0" presId="urn:microsoft.com/office/officeart/2018/2/layout/IconCircleList"/>
    <dgm:cxn modelId="{6057EAC3-CC99-447E-B1A6-E82023FA1735}" type="presParOf" srcId="{A42A8ECB-A798-4500-9051-CD95A3CC4506}" destId="{C3DC6877-6C46-4762-87E1-3AFBC50A6B08}" srcOrd="0" destOrd="0" presId="urn:microsoft.com/office/officeart/2018/2/layout/IconCircleList"/>
    <dgm:cxn modelId="{4FE957A3-3672-48B2-BBCD-E20D8955D3A1}" type="presParOf" srcId="{A42A8ECB-A798-4500-9051-CD95A3CC4506}" destId="{454F51DB-8A82-4547-B729-03D7D387644F}" srcOrd="1" destOrd="0" presId="urn:microsoft.com/office/officeart/2018/2/layout/IconCircleList"/>
    <dgm:cxn modelId="{AA86ABCA-046A-4E92-9A5A-A2FCBCB3AC92}" type="presParOf" srcId="{A42A8ECB-A798-4500-9051-CD95A3CC4506}" destId="{A8C76F7F-51A6-4D68-AE26-4847951086F8}" srcOrd="2" destOrd="0" presId="urn:microsoft.com/office/officeart/2018/2/layout/IconCircleList"/>
    <dgm:cxn modelId="{DB67D9A7-D211-4E3C-A595-391076A52DA2}" type="presParOf" srcId="{A42A8ECB-A798-4500-9051-CD95A3CC4506}" destId="{38297EBE-DD38-446B-BA8A-419C507BB19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9DFFB-DADA-4E2D-86B1-4A2BF11162FB}">
      <dsp:nvSpPr>
        <dsp:cNvPr id="0" name=""/>
        <dsp:cNvSpPr/>
      </dsp:nvSpPr>
      <dsp:spPr>
        <a:xfrm>
          <a:off x="2747622" y="1345"/>
          <a:ext cx="4878561" cy="30978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CE84A-1D0B-4F9B-A964-1922D8AE9886}">
      <dsp:nvSpPr>
        <dsp:cNvPr id="0" name=""/>
        <dsp:cNvSpPr/>
      </dsp:nvSpPr>
      <dsp:spPr>
        <a:xfrm>
          <a:off x="3289684" y="516304"/>
          <a:ext cx="4878561" cy="30978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Describe the role and functions of the Accounts office</a:t>
          </a:r>
        </a:p>
      </dsp:txBody>
      <dsp:txXfrm>
        <a:off x="3380418" y="607038"/>
        <a:ext cx="4697093" cy="2916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8C5CE-FC36-48ED-A26E-7F21AEAA9781}">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1B9DD4-A50E-4FCD-BE8F-F021E133F458}">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1</a:t>
          </a:r>
          <a:r>
            <a:rPr lang="en-US" sz="3100" kern="1200" dirty="0">
              <a:latin typeface="Myanmar Text"/>
              <a:cs typeface="Myanmar Text"/>
            </a:rPr>
            <a:t>. Preparation of payroll</a:t>
          </a:r>
          <a:endParaRPr lang="en-US" sz="3100" b="0" i="0" u="none" strike="noStrike" kern="1200" cap="none" baseline="0" noProof="0" dirty="0">
            <a:solidFill>
              <a:srgbClr val="010000"/>
            </a:solidFill>
            <a:latin typeface="Myanmar Text"/>
            <a:cs typeface="Myanmar Text"/>
          </a:endParaRPr>
        </a:p>
      </dsp:txBody>
      <dsp:txXfrm>
        <a:off x="0" y="2703"/>
        <a:ext cx="6900512" cy="921789"/>
      </dsp:txXfrm>
    </dsp:sp>
    <dsp:sp modelId="{20BCA045-398B-4CD1-95C1-C385DD5232B6}">
      <dsp:nvSpPr>
        <dsp:cNvPr id="0" name=""/>
        <dsp:cNvSpPr/>
      </dsp:nvSpPr>
      <dsp:spPr>
        <a:xfrm>
          <a:off x="0" y="924492"/>
          <a:ext cx="6900512" cy="0"/>
        </a:xfrm>
        <a:prstGeom prst="line">
          <a:avLst/>
        </a:prstGeom>
        <a:solidFill>
          <a:schemeClr val="accent2">
            <a:hueOff val="-305071"/>
            <a:satOff val="-84"/>
            <a:lumOff val="1412"/>
            <a:alphaOff val="0"/>
          </a:schemeClr>
        </a:solidFill>
        <a:ln w="12700" cap="flat" cmpd="sng" algn="ctr">
          <a:solidFill>
            <a:schemeClr val="accent2">
              <a:hueOff val="-305071"/>
              <a:satOff val="-84"/>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81C56B-D718-47A7-AEA6-BBBB7430122C}">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Myanmar Text"/>
              <a:cs typeface="Myanmar Text"/>
            </a:rPr>
            <a:t>2. Credit Control</a:t>
          </a:r>
        </a:p>
      </dsp:txBody>
      <dsp:txXfrm>
        <a:off x="0" y="924492"/>
        <a:ext cx="6900512" cy="921789"/>
      </dsp:txXfrm>
    </dsp:sp>
    <dsp:sp modelId="{A3977493-6691-4B47-950E-D67077E3E9AC}">
      <dsp:nvSpPr>
        <dsp:cNvPr id="0" name=""/>
        <dsp:cNvSpPr/>
      </dsp:nvSpPr>
      <dsp:spPr>
        <a:xfrm>
          <a:off x="0" y="1846281"/>
          <a:ext cx="6900512" cy="0"/>
        </a:xfrm>
        <a:prstGeom prst="line">
          <a:avLst/>
        </a:prstGeom>
        <a:solidFill>
          <a:schemeClr val="accent2">
            <a:hueOff val="-610142"/>
            <a:satOff val="-167"/>
            <a:lumOff val="2823"/>
            <a:alphaOff val="0"/>
          </a:schemeClr>
        </a:solidFill>
        <a:ln w="12700" cap="flat" cmpd="sng" algn="ctr">
          <a:solidFill>
            <a:schemeClr val="accent2">
              <a:hueOff val="-610142"/>
              <a:satOff val="-167"/>
              <a:lumOff val="28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348BA1-609D-48BC-B76F-9F82F931DCC7}">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Myanmar Text"/>
              <a:cs typeface="Myanmar Text"/>
            </a:rPr>
            <a:t>3. Collection of accounts</a:t>
          </a:r>
        </a:p>
      </dsp:txBody>
      <dsp:txXfrm>
        <a:off x="0" y="1846281"/>
        <a:ext cx="6900512" cy="921789"/>
      </dsp:txXfrm>
    </dsp:sp>
    <dsp:sp modelId="{0B168899-EEF2-4369-9B0B-7565554107FB}">
      <dsp:nvSpPr>
        <dsp:cNvPr id="0" name=""/>
        <dsp:cNvSpPr/>
      </dsp:nvSpPr>
      <dsp:spPr>
        <a:xfrm>
          <a:off x="0" y="2768070"/>
          <a:ext cx="6900512" cy="0"/>
        </a:xfrm>
        <a:prstGeom prst="line">
          <a:avLst/>
        </a:prstGeom>
        <a:solidFill>
          <a:schemeClr val="accent2">
            <a:hueOff val="-915214"/>
            <a:satOff val="-251"/>
            <a:lumOff val="4235"/>
            <a:alphaOff val="0"/>
          </a:schemeClr>
        </a:solidFill>
        <a:ln w="12700" cap="flat" cmpd="sng" algn="ctr">
          <a:solidFill>
            <a:schemeClr val="accent2">
              <a:hueOff val="-915214"/>
              <a:satOff val="-251"/>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4FB73-92C7-4112-AEB0-12214C1FABA9}">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Myanmar Text"/>
              <a:cs typeface="Myanmar Text"/>
            </a:rPr>
            <a:t>4. Treatment of debit and credit notes</a:t>
          </a:r>
        </a:p>
      </dsp:txBody>
      <dsp:txXfrm>
        <a:off x="0" y="2768070"/>
        <a:ext cx="6900512" cy="921789"/>
      </dsp:txXfrm>
    </dsp:sp>
    <dsp:sp modelId="{BFA7E607-40CE-4BBD-B102-A460F4C4CE0A}">
      <dsp:nvSpPr>
        <dsp:cNvPr id="0" name=""/>
        <dsp:cNvSpPr/>
      </dsp:nvSpPr>
      <dsp:spPr>
        <a:xfrm>
          <a:off x="0" y="3689859"/>
          <a:ext cx="6900512" cy="0"/>
        </a:xfrm>
        <a:prstGeom prst="line">
          <a:avLst/>
        </a:prstGeom>
        <a:solidFill>
          <a:schemeClr val="accent2">
            <a:hueOff val="-1220285"/>
            <a:satOff val="-334"/>
            <a:lumOff val="5646"/>
            <a:alphaOff val="0"/>
          </a:schemeClr>
        </a:solidFill>
        <a:ln w="12700" cap="flat" cmpd="sng" algn="ctr">
          <a:solidFill>
            <a:schemeClr val="accent2">
              <a:hueOff val="-1220285"/>
              <a:satOff val="-334"/>
              <a:lumOff val="5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2331F-06D3-45ED-A4FA-904B5DB65E13}">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Myanmar Text"/>
              <a:cs typeface="Myanmar Text"/>
            </a:rPr>
            <a:t>5. Preparation of audit</a:t>
          </a:r>
        </a:p>
      </dsp:txBody>
      <dsp:txXfrm>
        <a:off x="0" y="3689859"/>
        <a:ext cx="6900512" cy="921789"/>
      </dsp:txXfrm>
    </dsp:sp>
    <dsp:sp modelId="{7A2F1991-589C-48F1-A132-712A844E4AFC}">
      <dsp:nvSpPr>
        <dsp:cNvPr id="0" name=""/>
        <dsp:cNvSpPr/>
      </dsp:nvSpPr>
      <dsp:spPr>
        <a:xfrm>
          <a:off x="0" y="4611648"/>
          <a:ext cx="6900512" cy="0"/>
        </a:xfrm>
        <a:prstGeom prst="line">
          <a:avLst/>
        </a:prstGeom>
        <a:solidFill>
          <a:schemeClr val="accent2">
            <a:hueOff val="-1525356"/>
            <a:satOff val="-418"/>
            <a:lumOff val="7058"/>
            <a:alphaOff val="0"/>
          </a:schemeClr>
        </a:solidFill>
        <a:ln w="12700" cap="flat" cmpd="sng" algn="ctr">
          <a:solidFill>
            <a:schemeClr val="accent2">
              <a:hueOff val="-1525356"/>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19604-0120-4E0B-99AD-C3F847085672}">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latin typeface="Myanmar Text"/>
              <a:cs typeface="Myanmar Text"/>
            </a:rPr>
            <a:t>6. Different types of bank accounts</a:t>
          </a:r>
        </a:p>
      </dsp:txBody>
      <dsp:txXfrm>
        <a:off x="0" y="4611648"/>
        <a:ext cx="6900512" cy="921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6E7C4-0357-4285-A574-FF73D2B865F2}">
      <dsp:nvSpPr>
        <dsp:cNvPr id="0" name=""/>
        <dsp:cNvSpPr/>
      </dsp:nvSpPr>
      <dsp:spPr>
        <a:xfrm>
          <a:off x="0" y="1930"/>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840AD-441D-4D78-B723-11B692F956B7}">
      <dsp:nvSpPr>
        <dsp:cNvPr id="0" name=""/>
        <dsp:cNvSpPr/>
      </dsp:nvSpPr>
      <dsp:spPr>
        <a:xfrm>
          <a:off x="0" y="1930"/>
          <a:ext cx="10515600" cy="131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latin typeface="Myanmar Text"/>
              <a:cs typeface="Myanmar Text"/>
            </a:rPr>
            <a:t>The payment of staff salaries, either weekly or monthly, ensuring that all deductions are correct</a:t>
          </a:r>
          <a:endParaRPr lang="en-US" sz="2500" b="0" i="0" u="none" strike="noStrike" kern="1200" cap="none" baseline="0" noProof="0">
            <a:latin typeface="Myanmar Text"/>
            <a:cs typeface="Myanmar Text"/>
          </a:endParaRPr>
        </a:p>
      </dsp:txBody>
      <dsp:txXfrm>
        <a:off x="0" y="1930"/>
        <a:ext cx="10515600" cy="1316482"/>
      </dsp:txXfrm>
    </dsp:sp>
    <dsp:sp modelId="{96957298-075A-4FAB-BE81-3A9799FF17C2}">
      <dsp:nvSpPr>
        <dsp:cNvPr id="0" name=""/>
        <dsp:cNvSpPr/>
      </dsp:nvSpPr>
      <dsp:spPr>
        <a:xfrm>
          <a:off x="0" y="1318412"/>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9AB6FB-5EFF-4EB0-AB4F-CE8321762BE7}">
      <dsp:nvSpPr>
        <dsp:cNvPr id="0" name=""/>
        <dsp:cNvSpPr/>
      </dsp:nvSpPr>
      <dsp:spPr>
        <a:xfrm>
          <a:off x="0" y="1318412"/>
          <a:ext cx="10515600" cy="131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b="0" kern="1200">
              <a:latin typeface="Myanmar Text"/>
              <a:cs typeface="Myanmar Text"/>
            </a:rPr>
            <a:t>Ensuring that accurate records e.g. sick leave, maternity leave are maintained</a:t>
          </a:r>
        </a:p>
      </dsp:txBody>
      <dsp:txXfrm>
        <a:off x="0" y="1318412"/>
        <a:ext cx="10515600" cy="1316482"/>
      </dsp:txXfrm>
    </dsp:sp>
    <dsp:sp modelId="{A71D6B6B-EC65-4987-A7A7-A8C424043EFF}">
      <dsp:nvSpPr>
        <dsp:cNvPr id="0" name=""/>
        <dsp:cNvSpPr/>
      </dsp:nvSpPr>
      <dsp:spPr>
        <a:xfrm>
          <a:off x="0" y="2634894"/>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25D04-405F-453A-86CC-CD499D5B6146}">
      <dsp:nvSpPr>
        <dsp:cNvPr id="0" name=""/>
        <dsp:cNvSpPr/>
      </dsp:nvSpPr>
      <dsp:spPr>
        <a:xfrm>
          <a:off x="0" y="2634894"/>
          <a:ext cx="10515600" cy="131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kern="1200">
              <a:latin typeface="Myanmar Text"/>
              <a:cs typeface="Myanmar Text"/>
            </a:rPr>
            <a:t>Ensuring that the correct payments are made to the revenue and national insurance authorieis on behalf of the organisation</a:t>
          </a:r>
        </a:p>
      </dsp:txBody>
      <dsp:txXfrm>
        <a:off x="0" y="2634894"/>
        <a:ext cx="10515600" cy="1316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30FE-DA89-4E8D-9D7B-D92BF91ECC5E}">
      <dsp:nvSpPr>
        <dsp:cNvPr id="0" name=""/>
        <dsp:cNvSpPr/>
      </dsp:nvSpPr>
      <dsp:spPr>
        <a:xfrm>
          <a:off x="0" y="2703"/>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BF4FF-D958-4CC8-AD57-F30EA3177D7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latin typeface="Myanmar Text"/>
              <a:cs typeface="Myanmar Text"/>
            </a:rPr>
            <a:t>Credit</a:t>
          </a:r>
          <a:r>
            <a:rPr lang="en-US" sz="2200" kern="1200">
              <a:latin typeface="Myanmar Text"/>
              <a:cs typeface="Myanmar Text"/>
            </a:rPr>
            <a:t> refers to any situation where money is allowed to be owed</a:t>
          </a:r>
          <a:endParaRPr lang="en-US" sz="2200" b="0" i="0" u="none" strike="noStrike" kern="1200" cap="none" baseline="0" noProof="0">
            <a:latin typeface="Myanmar Text"/>
            <a:cs typeface="Myanmar Text"/>
          </a:endParaRPr>
        </a:p>
      </dsp:txBody>
      <dsp:txXfrm>
        <a:off x="0" y="2703"/>
        <a:ext cx="6900512" cy="1843578"/>
      </dsp:txXfrm>
    </dsp:sp>
    <dsp:sp modelId="{6FE9BBA3-291F-47F7-A0B6-D998B21C839F}">
      <dsp:nvSpPr>
        <dsp:cNvPr id="0" name=""/>
        <dsp:cNvSpPr/>
      </dsp:nvSpPr>
      <dsp:spPr>
        <a:xfrm>
          <a:off x="0" y="1846281"/>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235B2-EF80-482C-B69D-90B837166435}">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Myanmar Text"/>
              <a:cs typeface="Myanmar Text"/>
            </a:rPr>
            <a:t>A </a:t>
          </a:r>
          <a:r>
            <a:rPr lang="en-US" sz="2200" b="1" kern="1200">
              <a:latin typeface="Myanmar Text"/>
              <a:cs typeface="Myanmar Text"/>
            </a:rPr>
            <a:t>credit period</a:t>
          </a:r>
          <a:r>
            <a:rPr lang="en-US" sz="2200" kern="1200">
              <a:latin typeface="Myanmar Text"/>
              <a:cs typeface="Myanmar Text"/>
            </a:rPr>
            <a:t> is the length of time a customer is allowed before they must pay the amount owing</a:t>
          </a:r>
        </a:p>
      </dsp:txBody>
      <dsp:txXfrm>
        <a:off x="0" y="1846281"/>
        <a:ext cx="6900512" cy="1843578"/>
      </dsp:txXfrm>
    </dsp:sp>
    <dsp:sp modelId="{7C365FC5-D32F-4E07-B2BC-D91F45367527}">
      <dsp:nvSpPr>
        <dsp:cNvPr id="0" name=""/>
        <dsp:cNvSpPr/>
      </dsp:nvSpPr>
      <dsp:spPr>
        <a:xfrm>
          <a:off x="0" y="3689859"/>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53DA9-94FE-4218-9E2E-41138A9BBBEF}">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a:latin typeface="Myanmar Text"/>
              <a:cs typeface="Myanmar Text"/>
            </a:rPr>
            <a:t>Credit control </a:t>
          </a:r>
          <a:r>
            <a:rPr lang="en-US" sz="2200" kern="1200">
              <a:latin typeface="Myanmar Text"/>
              <a:cs typeface="Myanmar Text"/>
            </a:rPr>
            <a:t>means monitoring the amount of money owed by individual customers and chasing up overdue payments to reduce the risk of bad debts.</a:t>
          </a:r>
        </a:p>
      </dsp:txBody>
      <dsp:txXfrm>
        <a:off x="0" y="3689859"/>
        <a:ext cx="6900512"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DEE08-3D33-48FD-BC19-B9D60A0BD8CF}">
      <dsp:nvSpPr>
        <dsp:cNvPr id="0" name=""/>
        <dsp:cNvSpPr/>
      </dsp:nvSpPr>
      <dsp:spPr>
        <a:xfrm>
          <a:off x="25596" y="380590"/>
          <a:ext cx="1472063" cy="147206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FB1CB8-E0B9-4C22-A91E-6ED3909B8940}">
      <dsp:nvSpPr>
        <dsp:cNvPr id="0" name=""/>
        <dsp:cNvSpPr/>
      </dsp:nvSpPr>
      <dsp:spPr>
        <a:xfrm>
          <a:off x="334730" y="689724"/>
          <a:ext cx="853797" cy="8537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08CDD7-06F6-4661-9CA6-29C9B69EE933}">
      <dsp:nvSpPr>
        <dsp:cNvPr id="0" name=""/>
        <dsp:cNvSpPr/>
      </dsp:nvSpPr>
      <dsp:spPr>
        <a:xfrm>
          <a:off x="1813103" y="380590"/>
          <a:ext cx="3469864" cy="147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0" kern="1200">
              <a:latin typeface="Myanmar Text"/>
              <a:cs typeface="Myanmar Text"/>
            </a:rPr>
            <a:t>Ensure there are documents to support any amounts disclosed on accounting statements</a:t>
          </a:r>
          <a:endParaRPr lang="en-US" sz="1900" b="0" i="0" u="none" strike="noStrike" kern="1200" cap="none" baseline="0" noProof="0">
            <a:solidFill>
              <a:srgbClr val="010000"/>
            </a:solidFill>
            <a:latin typeface="Myanmar Text"/>
            <a:cs typeface="Myanmar Text"/>
          </a:endParaRPr>
        </a:p>
      </dsp:txBody>
      <dsp:txXfrm>
        <a:off x="1813103" y="380590"/>
        <a:ext cx="3469864" cy="1472063"/>
      </dsp:txXfrm>
    </dsp:sp>
    <dsp:sp modelId="{CAD4DC42-A286-494B-9475-B36E7E7ECED9}">
      <dsp:nvSpPr>
        <dsp:cNvPr id="0" name=""/>
        <dsp:cNvSpPr/>
      </dsp:nvSpPr>
      <dsp:spPr>
        <a:xfrm>
          <a:off x="5887565" y="380590"/>
          <a:ext cx="1472063" cy="147206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44D5F-B563-4DC1-802B-A1FFD0FB0052}">
      <dsp:nvSpPr>
        <dsp:cNvPr id="0" name=""/>
        <dsp:cNvSpPr/>
      </dsp:nvSpPr>
      <dsp:spPr>
        <a:xfrm>
          <a:off x="6196698" y="689724"/>
          <a:ext cx="853797" cy="8537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9A10B3-7FD1-4C50-871B-1099DFD700B8}">
      <dsp:nvSpPr>
        <dsp:cNvPr id="0" name=""/>
        <dsp:cNvSpPr/>
      </dsp:nvSpPr>
      <dsp:spPr>
        <a:xfrm>
          <a:off x="7675071" y="380590"/>
          <a:ext cx="3469864" cy="147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0" kern="1200">
              <a:latin typeface="Myanmar Text"/>
              <a:cs typeface="Myanmar Text"/>
            </a:rPr>
            <a:t>Use correct methods to value assets</a:t>
          </a:r>
        </a:p>
      </dsp:txBody>
      <dsp:txXfrm>
        <a:off x="7675071" y="380590"/>
        <a:ext cx="3469864" cy="1472063"/>
      </dsp:txXfrm>
    </dsp:sp>
    <dsp:sp modelId="{44846395-AC5C-462A-B351-DE06597E1874}">
      <dsp:nvSpPr>
        <dsp:cNvPr id="0" name=""/>
        <dsp:cNvSpPr/>
      </dsp:nvSpPr>
      <dsp:spPr>
        <a:xfrm>
          <a:off x="25596" y="2611573"/>
          <a:ext cx="1472063" cy="147206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CC4DE-0A68-40E6-91D1-49F01F44AF31}">
      <dsp:nvSpPr>
        <dsp:cNvPr id="0" name=""/>
        <dsp:cNvSpPr/>
      </dsp:nvSpPr>
      <dsp:spPr>
        <a:xfrm>
          <a:off x="334730" y="2920706"/>
          <a:ext cx="853797" cy="8537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33A463-7EF7-447D-A2F5-3BBAD2EC99B4}">
      <dsp:nvSpPr>
        <dsp:cNvPr id="0" name=""/>
        <dsp:cNvSpPr/>
      </dsp:nvSpPr>
      <dsp:spPr>
        <a:xfrm>
          <a:off x="1813103" y="2611573"/>
          <a:ext cx="3469864" cy="147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0" kern="1200">
              <a:latin typeface="Myanmar Text"/>
              <a:cs typeface="Myanmar Text"/>
            </a:rPr>
            <a:t>Check the balancing of the accounts</a:t>
          </a:r>
        </a:p>
      </dsp:txBody>
      <dsp:txXfrm>
        <a:off x="1813103" y="2611573"/>
        <a:ext cx="3469864" cy="1472063"/>
      </dsp:txXfrm>
    </dsp:sp>
    <dsp:sp modelId="{C3DC6877-6C46-4762-87E1-3AFBC50A6B08}">
      <dsp:nvSpPr>
        <dsp:cNvPr id="0" name=""/>
        <dsp:cNvSpPr/>
      </dsp:nvSpPr>
      <dsp:spPr>
        <a:xfrm>
          <a:off x="5887565" y="2611573"/>
          <a:ext cx="1472063" cy="147206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F51DB-8A82-4547-B729-03D7D387644F}">
      <dsp:nvSpPr>
        <dsp:cNvPr id="0" name=""/>
        <dsp:cNvSpPr/>
      </dsp:nvSpPr>
      <dsp:spPr>
        <a:xfrm>
          <a:off x="6196698" y="2920706"/>
          <a:ext cx="853797" cy="8537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297EBE-DD38-446B-BA8A-419C507BB198}">
      <dsp:nvSpPr>
        <dsp:cNvPr id="0" name=""/>
        <dsp:cNvSpPr/>
      </dsp:nvSpPr>
      <dsp:spPr>
        <a:xfrm>
          <a:off x="7675071" y="2611573"/>
          <a:ext cx="3469864" cy="147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0" kern="1200">
              <a:latin typeface="Myanmar Text"/>
              <a:cs typeface="Myanmar Text"/>
            </a:rPr>
            <a:t>Make physical checks of inventory</a:t>
          </a:r>
        </a:p>
      </dsp:txBody>
      <dsp:txXfrm>
        <a:off x="7675071" y="2611573"/>
        <a:ext cx="3469864" cy="14720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4T18:53:05.20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4T14:52:06.78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18:24:30.07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19:15:38.00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19:17:39.86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19:23:56.730"/>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8817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0315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169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839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89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538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643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100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8563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46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5/17/2020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00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5/17/2020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67617831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0" r:id="rId6"/>
    <p:sldLayoutId id="2147483706" r:id="rId7"/>
    <p:sldLayoutId id="2147483707" r:id="rId8"/>
    <p:sldLayoutId id="2147483708" r:id="rId9"/>
    <p:sldLayoutId id="2147483709" r:id="rId10"/>
    <p:sldLayoutId id="214748371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hyperlink" Target="http://picpedia.org/clipboard/credit-management.html"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hyperlink" Target="https://www.campbellpropertymanagement.com/blog/2014/08/15/fun-fridays-condo-attorney-2/" TargetMode="Externa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images.com/finance/credit-note.html"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iki.autocountsoft.com/wiki/Debit_Note"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qualityengineersguide.com/internal-audit-process-of-an-ongoing-construction-project"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kKO9ZNyOIc&amp;feature=youtu.be" TargetMode="External"/><Relationship Id="rId2" Type="http://schemas.openxmlformats.org/officeDocument/2006/relationships/slideLayout" Target="../slideLayouts/slideLayout4.xml"/><Relationship Id="rId1" Type="http://schemas.openxmlformats.org/officeDocument/2006/relationships/video" Target="https://www.youtube.com/embed/pkKO9ZNyOIc?feature=oembed"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aamjanata.com/author/godavar/" TargetMode="Externa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2.xml"/><Relationship Id="rId5" Type="http://schemas.openxmlformats.org/officeDocument/2006/relationships/hyperlink" Target="http://www.freeimageslive.co.uk/free_stock_image/savings-account-jpg" TargetMode="Externa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hyperlink" Target="http://www.groundreport.com/5-essential-tips-invest-fixed-deposits/" TargetMode="Externa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nhkyblog.wordpress.com/goc-review/"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G0wC5i-G5wQ&amp;feature=youtu.b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0wC5i-G5wQ&amp;feature=youtu.be" TargetMode="External"/><Relationship Id="rId2" Type="http://schemas.openxmlformats.org/officeDocument/2006/relationships/slideLayout" Target="../slideLayouts/slideLayout4.xml"/><Relationship Id="rId1" Type="http://schemas.openxmlformats.org/officeDocument/2006/relationships/video" Target="https://www.youtube.com/embed/G0wC5i-G5wQ?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courses.lumenlearning.com/wmopen-organizationalbehavior/chapter/organizational-structures-and-their-histor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2.xml"/><Relationship Id="rId1" Type="http://schemas.openxmlformats.org/officeDocument/2006/relationships/slideLayout" Target="../slideLayouts/slideLayout4.xml"/><Relationship Id="rId5" Type="http://schemas.openxmlformats.org/officeDocument/2006/relationships/hyperlink" Target="http://ohiobankruptcysource.com/cleveland-bankruptcy-blog/page/29/"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54296" y="640080"/>
            <a:ext cx="6894576" cy="3566160"/>
          </a:xfrm>
        </p:spPr>
        <p:txBody>
          <a:bodyPr anchor="b">
            <a:normAutofit/>
          </a:bodyPr>
          <a:lstStyle/>
          <a:p>
            <a:pPr>
              <a:lnSpc>
                <a:spcPct val="90000"/>
              </a:lnSpc>
            </a:pPr>
            <a:r>
              <a:rPr lang="en-US" sz="6700">
                <a:cs typeface="Calibri Light"/>
              </a:rPr>
              <a:t>CSEC Office Administration</a:t>
            </a:r>
          </a:p>
        </p:txBody>
      </p:sp>
      <p:sp>
        <p:nvSpPr>
          <p:cNvPr id="3" name="Subtitle 2"/>
          <p:cNvSpPr>
            <a:spLocks noGrp="1"/>
          </p:cNvSpPr>
          <p:nvPr>
            <p:ph type="subTitle" idx="1"/>
          </p:nvPr>
        </p:nvSpPr>
        <p:spPr>
          <a:xfrm>
            <a:off x="4654296" y="4636008"/>
            <a:ext cx="6894576" cy="1572768"/>
          </a:xfrm>
        </p:spPr>
        <p:txBody>
          <a:bodyPr vert="horz" lIns="91440" tIns="45720" rIns="91440" bIns="45720" rtlCol="0" anchor="t">
            <a:normAutofit/>
          </a:bodyPr>
          <a:lstStyle/>
          <a:p>
            <a:pPr>
              <a:lnSpc>
                <a:spcPct val="100000"/>
              </a:lnSpc>
            </a:pPr>
            <a:r>
              <a:rPr lang="en-US" sz="2600" dirty="0">
                <a:latin typeface="Myanmar Text"/>
                <a:cs typeface="Calibri"/>
              </a:rPr>
              <a:t>Section IX: Accounts and Financial Services</a:t>
            </a:r>
          </a:p>
          <a:p>
            <a:pPr>
              <a:lnSpc>
                <a:spcPct val="100000"/>
              </a:lnSpc>
            </a:pPr>
            <a:r>
              <a:rPr lang="en-US" sz="2600">
                <a:latin typeface="Myanmar Text"/>
                <a:cs typeface="Calibri"/>
              </a:rPr>
              <a:t>Form 4 – Lesson 1 </a:t>
            </a:r>
          </a:p>
          <a:p>
            <a:pPr>
              <a:lnSpc>
                <a:spcPct val="100000"/>
              </a:lnSpc>
            </a:pPr>
            <a:r>
              <a:rPr lang="en-US" sz="2600" dirty="0">
                <a:latin typeface="Myanmar Text"/>
                <a:cs typeface="Calibri"/>
              </a:rPr>
              <a:t>Suggested Learning Time: 60 minutes</a:t>
            </a:r>
          </a:p>
        </p:txBody>
      </p:sp>
      <p:pic>
        <p:nvPicPr>
          <p:cNvPr id="4" name="Picture 3">
            <a:extLst>
              <a:ext uri="{FF2B5EF4-FFF2-40B4-BE49-F238E27FC236}">
                <a16:creationId xmlns:a16="http://schemas.microsoft.com/office/drawing/2014/main" id="{0F049EFF-0DD7-49F1-A8FB-DAE11892324F}"/>
              </a:ext>
            </a:extLst>
          </p:cNvPr>
          <p:cNvPicPr>
            <a:picLocks noChangeAspect="1"/>
          </p:cNvPicPr>
          <p:nvPr/>
        </p:nvPicPr>
        <p:blipFill rotWithShape="1">
          <a:blip r:embed="rId2"/>
          <a:srcRect l="40943" r="11" b="1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641"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F942D-BA72-4E0F-9C7A-563202345886}"/>
              </a:ext>
            </a:extLst>
          </p:cNvPr>
          <p:cNvSpPr>
            <a:spLocks noGrp="1"/>
          </p:cNvSpPr>
          <p:nvPr>
            <p:ph type="title"/>
          </p:nvPr>
        </p:nvSpPr>
        <p:spPr>
          <a:xfrm>
            <a:off x="635000" y="640823"/>
            <a:ext cx="3418659" cy="5583148"/>
          </a:xfrm>
        </p:spPr>
        <p:txBody>
          <a:bodyPr anchor="ctr">
            <a:normAutofit/>
          </a:bodyPr>
          <a:lstStyle/>
          <a:p>
            <a:r>
              <a:rPr lang="en-US" sz="6000">
                <a:latin typeface="Myanmar Text"/>
                <a:cs typeface="Myanmar Text"/>
              </a:rPr>
              <a:t>Credit </a:t>
            </a:r>
            <a:r>
              <a:rPr lang="en-US" sz="6000" dirty="0">
                <a:latin typeface="Myanmar Text"/>
                <a:cs typeface="Myanmar Text"/>
              </a:rPr>
              <a:t>Control?</a:t>
            </a:r>
          </a:p>
        </p:txBody>
      </p:sp>
      <p:sp>
        <p:nvSpPr>
          <p:cNvPr id="20"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A9A342"/>
          </a:solidFill>
          <a:ln w="34925">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305ED848-32DE-40C3-B578-4CA488E2FCA7}"/>
              </a:ext>
            </a:extLst>
          </p:cNvPr>
          <p:cNvGraphicFramePr>
            <a:graphicFrameLocks noGrp="1"/>
          </p:cNvGraphicFramePr>
          <p:nvPr>
            <p:ph idx="1"/>
            <p:extLst>
              <p:ext uri="{D42A27DB-BD31-4B8C-83A1-F6EECF244321}">
                <p14:modId xmlns:p14="http://schemas.microsoft.com/office/powerpoint/2010/main" val="221055390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4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CBB9-E141-42A4-89CA-7876F76826E1}"/>
              </a:ext>
            </a:extLst>
          </p:cNvPr>
          <p:cNvSpPr>
            <a:spLocks noGrp="1"/>
          </p:cNvSpPr>
          <p:nvPr>
            <p:ph type="title"/>
          </p:nvPr>
        </p:nvSpPr>
        <p:spPr/>
        <p:txBody>
          <a:bodyPr/>
          <a:lstStyle/>
          <a:p>
            <a:r>
              <a:rPr lang="en-US" dirty="0">
                <a:latin typeface="Myanmar Text"/>
                <a:cs typeface="Myanmar Text"/>
              </a:rPr>
              <a:t>What is involved in Credit Control </a:t>
            </a:r>
          </a:p>
        </p:txBody>
      </p:sp>
      <p:sp>
        <p:nvSpPr>
          <p:cNvPr id="3" name="Content Placeholder 2">
            <a:extLst>
              <a:ext uri="{FF2B5EF4-FFF2-40B4-BE49-F238E27FC236}">
                <a16:creationId xmlns:a16="http://schemas.microsoft.com/office/drawing/2014/main" id="{95ADA829-64A3-43F8-8E30-774A84882B97}"/>
              </a:ext>
            </a:extLst>
          </p:cNvPr>
          <p:cNvSpPr>
            <a:spLocks noGrp="1"/>
          </p:cNvSpPr>
          <p:nvPr>
            <p:ph sz="half" idx="1"/>
          </p:nvPr>
        </p:nvSpPr>
        <p:spPr/>
        <p:txBody>
          <a:bodyPr vert="horz" lIns="91440" tIns="45720" rIns="91440" bIns="45720" rtlCol="0" anchor="t">
            <a:normAutofit fontScale="85000" lnSpcReduction="20000"/>
          </a:bodyPr>
          <a:lstStyle/>
          <a:p>
            <a:r>
              <a:rPr lang="en-US" dirty="0">
                <a:latin typeface="Myanmar Text"/>
                <a:cs typeface="Myanmar Text"/>
              </a:rPr>
              <a:t>Raising invoices for goods and services supplied to customers</a:t>
            </a:r>
          </a:p>
          <a:p>
            <a:r>
              <a:rPr lang="en-US" dirty="0">
                <a:latin typeface="Myanmar Text"/>
                <a:cs typeface="Myanmar Text"/>
              </a:rPr>
              <a:t>Collecting the payments due to the company</a:t>
            </a:r>
          </a:p>
          <a:p>
            <a:r>
              <a:rPr lang="en-US" dirty="0">
                <a:latin typeface="Myanmar Text"/>
                <a:cs typeface="Myanmar Text"/>
              </a:rPr>
              <a:t>Issuing accounts statements</a:t>
            </a:r>
          </a:p>
          <a:p>
            <a:r>
              <a:rPr lang="en-US" dirty="0">
                <a:latin typeface="Myanmar Text"/>
                <a:cs typeface="Myanmar Text"/>
              </a:rPr>
              <a:t>Investigations of new customers' credit rating</a:t>
            </a:r>
          </a:p>
          <a:p>
            <a:r>
              <a:rPr lang="en-US" dirty="0">
                <a:latin typeface="Myanmar Text"/>
                <a:cs typeface="Myanmar Text"/>
              </a:rPr>
              <a:t>Following up overdue payments</a:t>
            </a:r>
          </a:p>
        </p:txBody>
      </p:sp>
      <p:pic>
        <p:nvPicPr>
          <p:cNvPr id="5" name="Picture 5" descr="A close up of a device&#10;&#10;Description generated with high confidence">
            <a:extLst>
              <a:ext uri="{FF2B5EF4-FFF2-40B4-BE49-F238E27FC236}">
                <a16:creationId xmlns:a16="http://schemas.microsoft.com/office/drawing/2014/main" id="{44CD59B7-7971-4379-938A-A187F63E1262}"/>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172200" y="2328069"/>
            <a:ext cx="5181600" cy="3454400"/>
          </a:xfrm>
        </p:spPr>
      </p:pic>
    </p:spTree>
    <p:extLst>
      <p:ext uri="{BB962C8B-B14F-4D97-AF65-F5344CB8AC3E}">
        <p14:creationId xmlns:p14="http://schemas.microsoft.com/office/powerpoint/2010/main" val="3424105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9DAC5-108B-460B-84DF-7679136A02D5}"/>
              </a:ext>
            </a:extLst>
          </p:cNvPr>
          <p:cNvSpPr>
            <a:spLocks noGrp="1"/>
          </p:cNvSpPr>
          <p:nvPr>
            <p:ph type="title"/>
          </p:nvPr>
        </p:nvSpPr>
        <p:spPr>
          <a:xfrm>
            <a:off x="630936" y="640080"/>
            <a:ext cx="4818888" cy="1481328"/>
          </a:xfrm>
        </p:spPr>
        <p:txBody>
          <a:bodyPr anchor="b">
            <a:normAutofit/>
          </a:bodyPr>
          <a:lstStyle/>
          <a:p>
            <a:pPr>
              <a:lnSpc>
                <a:spcPct val="90000"/>
              </a:lnSpc>
            </a:pPr>
            <a:r>
              <a:rPr lang="en-US">
                <a:latin typeface="Myanmar Text"/>
                <a:cs typeface="Myanmar Text"/>
              </a:rPr>
              <a:t>Collection of Accounts</a:t>
            </a:r>
          </a:p>
        </p:txBody>
      </p:sp>
      <p:sp>
        <p:nvSpPr>
          <p:cNvPr id="3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5D1776-89FA-4CC3-80F6-CC4514816DA9}"/>
              </a:ext>
            </a:extLst>
          </p:cNvPr>
          <p:cNvSpPr>
            <a:spLocks noGrp="1"/>
          </p:cNvSpPr>
          <p:nvPr>
            <p:ph idx="1"/>
          </p:nvPr>
        </p:nvSpPr>
        <p:spPr>
          <a:xfrm>
            <a:off x="630936" y="2660904"/>
            <a:ext cx="4818888" cy="3547872"/>
          </a:xfrm>
        </p:spPr>
        <p:txBody>
          <a:bodyPr vert="horz" lIns="91440" tIns="45720" rIns="91440" bIns="45720" rtlCol="0" anchor="t">
            <a:normAutofit/>
          </a:bodyPr>
          <a:lstStyle/>
          <a:p>
            <a:pPr>
              <a:lnSpc>
                <a:spcPct val="100000"/>
              </a:lnSpc>
            </a:pPr>
            <a:r>
              <a:rPr lang="en-US" sz="2400">
                <a:latin typeface="Myanmar Text"/>
                <a:cs typeface="Myanmar Text"/>
              </a:rPr>
              <a:t>The collection of payments on accounts is done by cashiers.  Accounts clerks record the amount collected and inform management of delinquent debtors.  Debt chasers are sent to delinquent debtors to collect the amount due.</a:t>
            </a:r>
          </a:p>
        </p:txBody>
      </p:sp>
      <mc:AlternateContent xmlns:mc="http://schemas.openxmlformats.org/markup-compatibility/2006" xmlns:p14="http://schemas.microsoft.com/office/powerpoint/2010/main">
        <mc:Choice Requires="p14">
          <p:contentPart p14:bwMode="auto" r:id="rId2">
            <p14:nvContentPartPr>
              <p14:cNvPr id="34" name="Ink 3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4" name="Ink 3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5" descr="A close up of text on a white background&#10;&#10;Description generated with high confidence">
            <a:extLst>
              <a:ext uri="{FF2B5EF4-FFF2-40B4-BE49-F238E27FC236}">
                <a16:creationId xmlns:a16="http://schemas.microsoft.com/office/drawing/2014/main" id="{88A59D29-90B3-4691-9864-F879206C973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9048" y="1313650"/>
            <a:ext cx="5458968" cy="4230700"/>
          </a:xfrm>
          <a:prstGeom prst="rect">
            <a:avLst/>
          </a:prstGeom>
        </p:spPr>
      </p:pic>
    </p:spTree>
    <p:extLst>
      <p:ext uri="{BB962C8B-B14F-4D97-AF65-F5344CB8AC3E}">
        <p14:creationId xmlns:p14="http://schemas.microsoft.com/office/powerpoint/2010/main" val="1726390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A9A34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3FC0C8E-BE02-4D47-BCE9-C1E519BB542F}"/>
              </a:ext>
            </a:extLst>
          </p:cNvPr>
          <p:cNvSpPr>
            <a:spLocks noGrp="1"/>
          </p:cNvSpPr>
          <p:nvPr>
            <p:ph type="title"/>
          </p:nvPr>
        </p:nvSpPr>
        <p:spPr>
          <a:xfrm>
            <a:off x="838200" y="401221"/>
            <a:ext cx="10515600" cy="1348065"/>
          </a:xfrm>
        </p:spPr>
        <p:txBody>
          <a:bodyPr>
            <a:normAutofit/>
          </a:bodyPr>
          <a:lstStyle/>
          <a:p>
            <a:pPr algn="ctr">
              <a:lnSpc>
                <a:spcPct val="90000"/>
              </a:lnSpc>
            </a:pPr>
            <a:r>
              <a:rPr lang="en-US" sz="4300">
                <a:solidFill>
                  <a:schemeClr val="bg1"/>
                </a:solidFill>
                <a:latin typeface="Myanmar Text"/>
                <a:cs typeface="Myanmar Text"/>
              </a:rPr>
              <a:t>Procedure to follow if a customer fails to pay his debts</a:t>
            </a:r>
            <a:endParaRPr lang="en-US"/>
          </a:p>
        </p:txBody>
      </p:sp>
      <p:sp>
        <p:nvSpPr>
          <p:cNvPr id="3" name="Content Placeholder 2">
            <a:extLst>
              <a:ext uri="{FF2B5EF4-FFF2-40B4-BE49-F238E27FC236}">
                <a16:creationId xmlns:a16="http://schemas.microsoft.com/office/drawing/2014/main" id="{CE26528E-E368-4DCD-ADB7-0BE07FC85B25}"/>
              </a:ext>
            </a:extLst>
          </p:cNvPr>
          <p:cNvSpPr>
            <a:spLocks noGrp="1"/>
          </p:cNvSpPr>
          <p:nvPr>
            <p:ph idx="1"/>
          </p:nvPr>
        </p:nvSpPr>
        <p:spPr>
          <a:xfrm>
            <a:off x="838200" y="2586789"/>
            <a:ext cx="10515600" cy="3590174"/>
          </a:xfrm>
        </p:spPr>
        <p:txBody>
          <a:bodyPr vert="horz" lIns="91440" tIns="45720" rIns="91440" bIns="45720" rtlCol="0" anchor="t">
            <a:noAutofit/>
          </a:bodyPr>
          <a:lstStyle/>
          <a:p>
            <a:pPr>
              <a:lnSpc>
                <a:spcPct val="100000"/>
              </a:lnSpc>
              <a:buFont typeface="Wingdings" panose="020B0604020202020204" pitchFamily="34" charset="0"/>
              <a:buChar char="ü"/>
            </a:pPr>
            <a:r>
              <a:rPr lang="en-US" sz="2000" dirty="0">
                <a:latin typeface="Myanmar Text"/>
                <a:cs typeface="Myanmar Text"/>
              </a:rPr>
              <a:t>Send a statement of Account informing customer of the current balance and remind him/her of the instalment date.</a:t>
            </a:r>
            <a:endParaRPr lang="en-US" sz="2000">
              <a:latin typeface="Myanmar Text"/>
              <a:cs typeface="Myanmar Text"/>
            </a:endParaRPr>
          </a:p>
          <a:p>
            <a:pPr>
              <a:lnSpc>
                <a:spcPct val="100000"/>
              </a:lnSpc>
              <a:buFont typeface="Wingdings" panose="020B0604020202020204" pitchFamily="34" charset="0"/>
              <a:buChar char="ü"/>
            </a:pPr>
            <a:r>
              <a:rPr lang="en-US" sz="2000" dirty="0">
                <a:latin typeface="Myanmar Text"/>
                <a:cs typeface="Myanmar Text"/>
              </a:rPr>
              <a:t>Send a letter and charge the customer interest on the arrears.</a:t>
            </a:r>
          </a:p>
          <a:p>
            <a:pPr>
              <a:lnSpc>
                <a:spcPct val="100000"/>
              </a:lnSpc>
              <a:buFont typeface="Wingdings" panose="020B0604020202020204" pitchFamily="34" charset="0"/>
              <a:buChar char="ü"/>
            </a:pPr>
            <a:r>
              <a:rPr lang="en-US" sz="2000" dirty="0">
                <a:latin typeface="Myanmar Text"/>
                <a:cs typeface="Myanmar Text"/>
              </a:rPr>
              <a:t>Send a follow-up letter outlining actions to be taken if an account is not settled within a given time.</a:t>
            </a:r>
          </a:p>
          <a:p>
            <a:pPr>
              <a:lnSpc>
                <a:spcPct val="100000"/>
              </a:lnSpc>
              <a:buFont typeface="Wingdings" panose="020B0604020202020204" pitchFamily="34" charset="0"/>
              <a:buChar char="ü"/>
            </a:pPr>
            <a:r>
              <a:rPr lang="en-US" sz="2000" dirty="0">
                <a:latin typeface="Myanmar Text"/>
                <a:cs typeface="Myanmar Text"/>
              </a:rPr>
              <a:t>Ask the customer to pay a minimum balance if he/she is unable to settle the full amount.</a:t>
            </a:r>
          </a:p>
          <a:p>
            <a:pPr>
              <a:lnSpc>
                <a:spcPct val="100000"/>
              </a:lnSpc>
              <a:buFont typeface="Wingdings" panose="020B0604020202020204" pitchFamily="34" charset="0"/>
              <a:buChar char="ü"/>
            </a:pPr>
            <a:r>
              <a:rPr lang="en-US" sz="2000" dirty="0">
                <a:latin typeface="Myanmar Text"/>
                <a:cs typeface="Myanmar Text"/>
              </a:rPr>
              <a:t>Employ a debt collector to collect the debt</a:t>
            </a:r>
          </a:p>
          <a:p>
            <a:pPr>
              <a:lnSpc>
                <a:spcPct val="100000"/>
              </a:lnSpc>
              <a:buFont typeface="Wingdings" panose="020B0604020202020204" pitchFamily="34" charset="0"/>
              <a:buChar char="ü"/>
            </a:pPr>
            <a:r>
              <a:rPr lang="en-US" sz="2000" dirty="0">
                <a:latin typeface="Myanmar Text"/>
                <a:cs typeface="Myanmar Text"/>
              </a:rPr>
              <a:t>Make arrangements to re-possess articles if sold on Hire Purchase</a:t>
            </a:r>
          </a:p>
          <a:p>
            <a:pPr>
              <a:lnSpc>
                <a:spcPct val="100000"/>
              </a:lnSpc>
              <a:buFont typeface="Wingdings" panose="020B0604020202020204" pitchFamily="34" charset="0"/>
              <a:buChar char="ü"/>
            </a:pPr>
            <a:r>
              <a:rPr lang="en-US" sz="2000" dirty="0">
                <a:latin typeface="Myanmar Text"/>
                <a:cs typeface="Myanmar Text"/>
              </a:rPr>
              <a:t>Take legal action if nothing else works.</a:t>
            </a:r>
          </a:p>
        </p:txBody>
      </p:sp>
    </p:spTree>
    <p:extLst>
      <p:ext uri="{BB962C8B-B14F-4D97-AF65-F5344CB8AC3E}">
        <p14:creationId xmlns:p14="http://schemas.microsoft.com/office/powerpoint/2010/main" val="338193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DA4A-A56F-4957-A5D5-DCEFAFE05E41}"/>
              </a:ext>
            </a:extLst>
          </p:cNvPr>
          <p:cNvSpPr>
            <a:spLocks noGrp="1"/>
          </p:cNvSpPr>
          <p:nvPr>
            <p:ph type="title"/>
          </p:nvPr>
        </p:nvSpPr>
        <p:spPr/>
        <p:txBody>
          <a:bodyPr/>
          <a:lstStyle/>
          <a:p>
            <a:r>
              <a:rPr lang="en-US">
                <a:latin typeface="Myanmar Text"/>
                <a:cs typeface="Myanmar Text"/>
              </a:rPr>
              <a:t>Credit Notes</a:t>
            </a:r>
          </a:p>
        </p:txBody>
      </p:sp>
      <p:sp>
        <p:nvSpPr>
          <p:cNvPr id="4" name="Content Placeholder 3">
            <a:extLst>
              <a:ext uri="{FF2B5EF4-FFF2-40B4-BE49-F238E27FC236}">
                <a16:creationId xmlns:a16="http://schemas.microsoft.com/office/drawing/2014/main" id="{12AA6EFD-FE09-4E82-B556-943407B9E8C4}"/>
              </a:ext>
            </a:extLst>
          </p:cNvPr>
          <p:cNvSpPr>
            <a:spLocks noGrp="1"/>
          </p:cNvSpPr>
          <p:nvPr>
            <p:ph sz="half" idx="1"/>
          </p:nvPr>
        </p:nvSpPr>
        <p:spPr>
          <a:xfrm>
            <a:off x="838200" y="1929384"/>
            <a:ext cx="5469147" cy="4251960"/>
          </a:xfrm>
        </p:spPr>
        <p:txBody>
          <a:bodyPr vert="horz" lIns="91440" tIns="45720" rIns="91440" bIns="45720" rtlCol="0" anchor="t">
            <a:normAutofit fontScale="85000" lnSpcReduction="10000"/>
          </a:bodyPr>
          <a:lstStyle/>
          <a:p>
            <a:pPr marL="457200" indent="-457200"/>
            <a:r>
              <a:rPr lang="en-US">
                <a:latin typeface="Myanmar Text"/>
                <a:cs typeface="Myanmar Text"/>
              </a:rPr>
              <a:t>If too much is charged by the seller  of  goods or services then a </a:t>
            </a:r>
            <a:r>
              <a:rPr lang="en-US" dirty="0">
                <a:latin typeface="Myanmar Text"/>
                <a:cs typeface="Myanmar Text"/>
              </a:rPr>
              <a:t>credit note is issued for the additional amount.</a:t>
            </a:r>
            <a:endParaRPr lang="en-US" dirty="0">
              <a:ea typeface="+mn-lt"/>
              <a:cs typeface="+mn-lt"/>
            </a:endParaRPr>
          </a:p>
          <a:p>
            <a:pPr marL="457200" indent="-457200"/>
            <a:endParaRPr lang="en-US" dirty="0">
              <a:latin typeface="Myanmar Text"/>
              <a:cs typeface="Myanmar Text"/>
            </a:endParaRPr>
          </a:p>
          <a:p>
            <a:pPr marL="457200" indent="-457200"/>
            <a:r>
              <a:rPr lang="en-US">
                <a:latin typeface="Myanmar Text"/>
                <a:cs typeface="Myanmar Text"/>
              </a:rPr>
              <a:t>A credit note states the amount that can be deducted to correct an overcharge on an invoice.</a:t>
            </a:r>
            <a:endParaRPr lang="en-US"/>
          </a:p>
          <a:p>
            <a:pPr marL="457200" indent="-457200"/>
            <a:endParaRPr lang="en-US" dirty="0">
              <a:latin typeface="Myanmar Text"/>
              <a:cs typeface="Myanmar Text"/>
            </a:endParaRPr>
          </a:p>
        </p:txBody>
      </p:sp>
      <p:pic>
        <p:nvPicPr>
          <p:cNvPr id="7" name="Picture 7" descr="A screenshot of a cell phone&#10;&#10;Description generated with very high confidence">
            <a:extLst>
              <a:ext uri="{FF2B5EF4-FFF2-40B4-BE49-F238E27FC236}">
                <a16:creationId xmlns:a16="http://schemas.microsoft.com/office/drawing/2014/main" id="{ED8EC0C3-BB63-4237-866A-4D5D33BAC421}"/>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474125" y="2112409"/>
            <a:ext cx="5181600" cy="3454400"/>
          </a:xfrm>
        </p:spPr>
      </p:pic>
    </p:spTree>
    <p:extLst>
      <p:ext uri="{BB962C8B-B14F-4D97-AF65-F5344CB8AC3E}">
        <p14:creationId xmlns:p14="http://schemas.microsoft.com/office/powerpoint/2010/main" val="276088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C77D-B45D-432D-8E8A-FED5264B9D96}"/>
              </a:ext>
            </a:extLst>
          </p:cNvPr>
          <p:cNvSpPr>
            <a:spLocks noGrp="1"/>
          </p:cNvSpPr>
          <p:nvPr>
            <p:ph type="title"/>
          </p:nvPr>
        </p:nvSpPr>
        <p:spPr/>
        <p:txBody>
          <a:bodyPr/>
          <a:lstStyle/>
          <a:p>
            <a:r>
              <a:rPr lang="en-US" dirty="0">
                <a:latin typeface="Myanmar Text"/>
                <a:cs typeface="Myanmar Text"/>
              </a:rPr>
              <a:t>Debit Note</a:t>
            </a:r>
          </a:p>
        </p:txBody>
      </p:sp>
      <p:sp>
        <p:nvSpPr>
          <p:cNvPr id="3" name="Content Placeholder 2">
            <a:extLst>
              <a:ext uri="{FF2B5EF4-FFF2-40B4-BE49-F238E27FC236}">
                <a16:creationId xmlns:a16="http://schemas.microsoft.com/office/drawing/2014/main" id="{B154DC10-8EFC-4F2C-98F7-340E8060E110}"/>
              </a:ext>
            </a:extLst>
          </p:cNvPr>
          <p:cNvSpPr>
            <a:spLocks noGrp="1"/>
          </p:cNvSpPr>
          <p:nvPr>
            <p:ph sz="half" idx="1"/>
          </p:nvPr>
        </p:nvSpPr>
        <p:spPr/>
        <p:txBody>
          <a:bodyPr vert="horz" lIns="91440" tIns="45720" rIns="91440" bIns="45720" rtlCol="0" anchor="t">
            <a:normAutofit fontScale="92500"/>
          </a:bodyPr>
          <a:lstStyle/>
          <a:p>
            <a:r>
              <a:rPr lang="en-US" dirty="0">
                <a:latin typeface="Myanmar Text"/>
                <a:ea typeface="+mn-lt"/>
                <a:cs typeface="+mn-lt"/>
              </a:rPr>
              <a:t>If too little is charged by the seller of goods or services then a debit note is issued for the additional amount.</a:t>
            </a:r>
            <a:endParaRPr lang="en-US">
              <a:latin typeface="Myanmar Text"/>
              <a:ea typeface="+mn-lt"/>
              <a:cs typeface="+mn-lt"/>
            </a:endParaRPr>
          </a:p>
          <a:p>
            <a:r>
              <a:rPr lang="en-US">
                <a:latin typeface="Myanmar Text"/>
                <a:ea typeface="+mn-lt"/>
                <a:cs typeface="+mn-lt"/>
              </a:rPr>
              <a:t>A debit note states the extra amount owed to correct a shortfall on an invoice.</a:t>
            </a:r>
          </a:p>
          <a:p>
            <a:endParaRPr lang="en-US" b="1" dirty="0">
              <a:latin typeface="Myanmar Text"/>
              <a:cs typeface="Myanmar Text"/>
            </a:endParaRPr>
          </a:p>
          <a:p>
            <a:endParaRPr lang="en-US" dirty="0">
              <a:latin typeface="Myanmar Text"/>
              <a:cs typeface="Myanmar Text"/>
            </a:endParaRPr>
          </a:p>
        </p:txBody>
      </p:sp>
      <p:pic>
        <p:nvPicPr>
          <p:cNvPr id="5" name="Picture 5" descr="A screenshot of a cell phone&#10;&#10;Description generated with very high confidence">
            <a:extLst>
              <a:ext uri="{FF2B5EF4-FFF2-40B4-BE49-F238E27FC236}">
                <a16:creationId xmlns:a16="http://schemas.microsoft.com/office/drawing/2014/main" id="{6CD62F58-C19C-481C-8EDA-9E811CB9CF54}"/>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11652" y="1928813"/>
            <a:ext cx="3502696" cy="4252912"/>
          </a:xfrm>
        </p:spPr>
      </p:pic>
    </p:spTree>
    <p:extLst>
      <p:ext uri="{BB962C8B-B14F-4D97-AF65-F5344CB8AC3E}">
        <p14:creationId xmlns:p14="http://schemas.microsoft.com/office/powerpoint/2010/main" val="122142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3FF0C-3E93-46CD-828D-CE16F102AB36}"/>
              </a:ext>
            </a:extLst>
          </p:cNvPr>
          <p:cNvSpPr>
            <a:spLocks noGrp="1"/>
          </p:cNvSpPr>
          <p:nvPr>
            <p:ph type="title"/>
          </p:nvPr>
        </p:nvSpPr>
        <p:spPr>
          <a:xfrm>
            <a:off x="576072" y="238539"/>
            <a:ext cx="11018520" cy="1434415"/>
          </a:xfrm>
        </p:spPr>
        <p:txBody>
          <a:bodyPr anchor="b">
            <a:normAutofit/>
          </a:bodyPr>
          <a:lstStyle/>
          <a:p>
            <a:r>
              <a:rPr lang="en-US" sz="7200" dirty="0"/>
              <a:t> </a:t>
            </a:r>
            <a:r>
              <a:rPr lang="en-US" sz="7200">
                <a:latin typeface="Myanmar Text"/>
                <a:cs typeface="Myanmar Text"/>
              </a:rPr>
              <a:t>Auditing</a:t>
            </a:r>
          </a:p>
        </p:txBody>
      </p:sp>
      <p:sp>
        <p:nvSpPr>
          <p:cNvPr id="2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3496F0-63A1-4E49-926C-C4C8A5F78A8F}"/>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dirty="0">
                <a:latin typeface="Myanmar Text"/>
                <a:cs typeface="Myanmar Text"/>
              </a:rPr>
              <a:t>An audit is an independent check of a business's financial affairs.  </a:t>
            </a:r>
          </a:p>
          <a:p>
            <a:r>
              <a:rPr lang="en-US" dirty="0">
                <a:latin typeface="Myanmar Text"/>
                <a:cs typeface="Myanmar Text"/>
              </a:rPr>
              <a:t>Auditors are employed by accountants or specialist financial company that are independent of the business being audited.  </a:t>
            </a:r>
          </a:p>
          <a:p>
            <a:r>
              <a:rPr lang="en-US" dirty="0">
                <a:latin typeface="Myanmar Text"/>
                <a:cs typeface="Myanmar Text"/>
              </a:rPr>
              <a:t>Look at the video on the next slide to learn more about auditing!</a:t>
            </a:r>
          </a:p>
        </p:txBody>
      </p:sp>
      <p:pic>
        <p:nvPicPr>
          <p:cNvPr id="7" name="Picture 7" descr="A picture containing toy, table, cake, birthday&#10;&#10;Description generated with very high confidence">
            <a:extLst>
              <a:ext uri="{FF2B5EF4-FFF2-40B4-BE49-F238E27FC236}">
                <a16:creationId xmlns:a16="http://schemas.microsoft.com/office/drawing/2014/main" id="{0D3899CA-844D-4DAF-9596-EB3217C4489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414" r="13496" b="1"/>
          <a:stretch/>
        </p:blipFill>
        <p:spPr>
          <a:xfrm>
            <a:off x="7675658" y="2093976"/>
            <a:ext cx="3941064" cy="4096512"/>
          </a:xfrm>
          <a:prstGeom prst="rect">
            <a:avLst/>
          </a:prstGeom>
        </p:spPr>
      </p:pic>
    </p:spTree>
    <p:extLst>
      <p:ext uri="{BB962C8B-B14F-4D97-AF65-F5344CB8AC3E}">
        <p14:creationId xmlns:p14="http://schemas.microsoft.com/office/powerpoint/2010/main" val="2661484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41A6-1B16-4510-94E8-2F64190D5562}"/>
              </a:ext>
            </a:extLst>
          </p:cNvPr>
          <p:cNvSpPr>
            <a:spLocks noGrp="1"/>
          </p:cNvSpPr>
          <p:nvPr>
            <p:ph type="title"/>
          </p:nvPr>
        </p:nvSpPr>
        <p:spPr/>
        <p:txBody>
          <a:bodyPr/>
          <a:lstStyle/>
          <a:p>
            <a:pPr algn="ctr"/>
            <a:r>
              <a:rPr lang="en-US">
                <a:latin typeface="Myanmar Text"/>
                <a:cs typeface="Myanmar Text"/>
              </a:rPr>
              <a:t>Activity 2 – All about Auditing! </a:t>
            </a:r>
          </a:p>
        </p:txBody>
      </p:sp>
      <p:sp>
        <p:nvSpPr>
          <p:cNvPr id="3" name="Content Placeholder 2">
            <a:extLst>
              <a:ext uri="{FF2B5EF4-FFF2-40B4-BE49-F238E27FC236}">
                <a16:creationId xmlns:a16="http://schemas.microsoft.com/office/drawing/2014/main" id="{C415E891-8DCF-44A0-B0F4-965DD3AAB15B}"/>
              </a:ext>
            </a:extLst>
          </p:cNvPr>
          <p:cNvSpPr>
            <a:spLocks noGrp="1"/>
          </p:cNvSpPr>
          <p:nvPr>
            <p:ph sz="half" idx="1"/>
          </p:nvPr>
        </p:nvSpPr>
        <p:spPr/>
        <p:txBody>
          <a:bodyPr vert="horz" lIns="91440" tIns="45720" rIns="91440" bIns="45720" rtlCol="0" anchor="t">
            <a:normAutofit fontScale="77500" lnSpcReduction="20000"/>
          </a:bodyPr>
          <a:lstStyle/>
          <a:p>
            <a:pPr marL="0" indent="0">
              <a:buNone/>
            </a:pPr>
            <a:r>
              <a:rPr lang="en-US" dirty="0">
                <a:latin typeface="Myanmar Text"/>
                <a:cs typeface="Myanmar Text"/>
              </a:rPr>
              <a:t>Answer the following questions after viewing the </a:t>
            </a:r>
            <a:r>
              <a:rPr lang="en-US" dirty="0">
                <a:latin typeface="Myanmar Text"/>
                <a:cs typeface="Myanmar Text"/>
                <a:hlinkClick r:id="rId3"/>
              </a:rPr>
              <a:t>video</a:t>
            </a:r>
            <a:r>
              <a:rPr lang="en-US" dirty="0">
                <a:latin typeface="Myanmar Text"/>
                <a:cs typeface="Myanmar Text"/>
              </a:rPr>
              <a:t>:</a:t>
            </a:r>
          </a:p>
          <a:p>
            <a:r>
              <a:rPr lang="en-US" dirty="0">
                <a:latin typeface="Myanmar Text"/>
                <a:cs typeface="Myanmar Text"/>
              </a:rPr>
              <a:t>What is the purpose of an audit?</a:t>
            </a:r>
          </a:p>
          <a:p>
            <a:r>
              <a:rPr lang="en-US" dirty="0">
                <a:latin typeface="Myanmar Text"/>
                <a:cs typeface="Myanmar Text"/>
              </a:rPr>
              <a:t>What is the function of auditors?</a:t>
            </a:r>
          </a:p>
          <a:p>
            <a:r>
              <a:rPr lang="en-US" dirty="0">
                <a:latin typeface="Myanmar Text"/>
                <a:cs typeface="Myanmar Text"/>
              </a:rPr>
              <a:t>List the key skills that an auditor should possess?</a:t>
            </a:r>
          </a:p>
          <a:p>
            <a:r>
              <a:rPr lang="en-US" dirty="0">
                <a:latin typeface="Myanmar Text"/>
                <a:cs typeface="Myanmar Text"/>
              </a:rPr>
              <a:t>How long does an audit engagement take?</a:t>
            </a:r>
          </a:p>
          <a:p>
            <a:r>
              <a:rPr lang="en-US" dirty="0">
                <a:latin typeface="Myanmar Text"/>
                <a:cs typeface="Myanmar Text"/>
              </a:rPr>
              <a:t>What occurs during the audit engagement?</a:t>
            </a:r>
          </a:p>
        </p:txBody>
      </p:sp>
      <p:pic>
        <p:nvPicPr>
          <p:cNvPr id="7" name="Picture 7">
            <a:hlinkClick r:id="" action="ppaction://media"/>
            <a:extLst>
              <a:ext uri="{FF2B5EF4-FFF2-40B4-BE49-F238E27FC236}">
                <a16:creationId xmlns:a16="http://schemas.microsoft.com/office/drawing/2014/main" id="{E0D40963-E0A7-4801-ABF4-447FEC28D3C3}"/>
              </a:ext>
            </a:extLst>
          </p:cNvPr>
          <p:cNvPicPr>
            <a:picLocks noGrp="1" noRot="1" noChangeAspect="1"/>
          </p:cNvPicPr>
          <p:nvPr>
            <p:ph sz="half" idx="2"/>
            <a:videoFile r:link="rId1"/>
          </p:nvPr>
        </p:nvPicPr>
        <p:blipFill>
          <a:blip r:embed="rId4"/>
          <a:stretch>
            <a:fillRect/>
          </a:stretch>
        </p:blipFill>
        <p:spPr>
          <a:xfrm>
            <a:off x="6477000" y="2340769"/>
            <a:ext cx="4572000" cy="3429000"/>
          </a:xfrm>
        </p:spPr>
      </p:pic>
    </p:spTree>
    <p:extLst>
      <p:ext uri="{BB962C8B-B14F-4D97-AF65-F5344CB8AC3E}">
        <p14:creationId xmlns:p14="http://schemas.microsoft.com/office/powerpoint/2010/main" val="801151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1B51A-DA46-43F2-81F1-E55FBD419D6D}"/>
              </a:ext>
            </a:extLst>
          </p:cNvPr>
          <p:cNvSpPr>
            <a:spLocks noGrp="1"/>
          </p:cNvSpPr>
          <p:nvPr>
            <p:ph type="title"/>
          </p:nvPr>
        </p:nvSpPr>
        <p:spPr>
          <a:xfrm>
            <a:off x="576072" y="238539"/>
            <a:ext cx="11018520" cy="1434415"/>
          </a:xfrm>
        </p:spPr>
        <p:txBody>
          <a:bodyPr anchor="b">
            <a:normAutofit/>
          </a:bodyPr>
          <a:lstStyle/>
          <a:p>
            <a:r>
              <a:rPr lang="en-US" sz="7200">
                <a:latin typeface="Myanmar Text"/>
                <a:cs typeface="Myanmar Text"/>
              </a:rPr>
              <a:t>Functions of an Auditor</a:t>
            </a:r>
          </a:p>
        </p:txBody>
      </p:sp>
      <p:sp>
        <p:nvSpPr>
          <p:cNvPr id="10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FE4719E-22AC-406D-B296-7A0E5E4E69DF}"/>
              </a:ext>
            </a:extLst>
          </p:cNvPr>
          <p:cNvGraphicFramePr>
            <a:graphicFrameLocks noGrp="1"/>
          </p:cNvGraphicFramePr>
          <p:nvPr>
            <p:ph idx="1"/>
            <p:extLst>
              <p:ext uri="{D42A27DB-BD31-4B8C-83A1-F6EECF244321}">
                <p14:modId xmlns:p14="http://schemas.microsoft.com/office/powerpoint/2010/main" val="3917027185"/>
              </p:ext>
            </p:extLst>
          </p:nvPr>
        </p:nvGraphicFramePr>
        <p:xfrm>
          <a:off x="572493" y="2071316"/>
          <a:ext cx="11170533" cy="4464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143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A9A34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DC22312-95C1-48CC-8A5A-0546321EF77C}"/>
              </a:ext>
            </a:extLst>
          </p:cNvPr>
          <p:cNvSpPr>
            <a:spLocks noGrp="1"/>
          </p:cNvSpPr>
          <p:nvPr>
            <p:ph type="title"/>
          </p:nvPr>
        </p:nvSpPr>
        <p:spPr>
          <a:xfrm>
            <a:off x="838200" y="401221"/>
            <a:ext cx="10515600" cy="1348065"/>
          </a:xfrm>
        </p:spPr>
        <p:txBody>
          <a:bodyPr>
            <a:normAutofit/>
          </a:bodyPr>
          <a:lstStyle/>
          <a:p>
            <a:pPr>
              <a:lnSpc>
                <a:spcPct val="90000"/>
              </a:lnSpc>
            </a:pPr>
            <a:r>
              <a:rPr lang="en-US" sz="5300">
                <a:solidFill>
                  <a:schemeClr val="bg1"/>
                </a:solidFill>
                <a:latin typeface="Myanmar Text"/>
                <a:cs typeface="Myanmar Text"/>
              </a:rPr>
              <a:t>Preparation of accounts for audit</a:t>
            </a:r>
          </a:p>
        </p:txBody>
      </p:sp>
      <p:sp>
        <p:nvSpPr>
          <p:cNvPr id="3" name="Content Placeholder 2">
            <a:extLst>
              <a:ext uri="{FF2B5EF4-FFF2-40B4-BE49-F238E27FC236}">
                <a16:creationId xmlns:a16="http://schemas.microsoft.com/office/drawing/2014/main" id="{00F44C24-F790-4119-8A42-CB28461A95B5}"/>
              </a:ext>
            </a:extLst>
          </p:cNvPr>
          <p:cNvSpPr>
            <a:spLocks noGrp="1"/>
          </p:cNvSpPr>
          <p:nvPr>
            <p:ph idx="1"/>
          </p:nvPr>
        </p:nvSpPr>
        <p:spPr>
          <a:xfrm>
            <a:off x="838200" y="2586789"/>
            <a:ext cx="10515600" cy="3590174"/>
          </a:xfrm>
        </p:spPr>
        <p:txBody>
          <a:bodyPr vert="horz" lIns="91440" tIns="45720" rIns="91440" bIns="45720" rtlCol="0">
            <a:normAutofit/>
          </a:bodyPr>
          <a:lstStyle/>
          <a:p>
            <a:pPr>
              <a:lnSpc>
                <a:spcPct val="100000"/>
              </a:lnSpc>
            </a:pPr>
            <a:r>
              <a:rPr lang="en-US" sz="2200">
                <a:latin typeface="Myanmar Text"/>
                <a:cs typeface="Myanmar Text"/>
              </a:rPr>
              <a:t>Responsibility for the accounting records and operation of the account systems including gathering and reporting accurate financial information to management</a:t>
            </a:r>
          </a:p>
          <a:p>
            <a:pPr>
              <a:lnSpc>
                <a:spcPct val="100000"/>
              </a:lnSpc>
            </a:pPr>
            <a:r>
              <a:rPr lang="en-US" sz="2200">
                <a:latin typeface="Myanmar Text"/>
                <a:cs typeface="Myanmar Text"/>
              </a:rPr>
              <a:t>Coordinating financial activities especially in relation to preparation of budgets</a:t>
            </a:r>
          </a:p>
          <a:p>
            <a:pPr>
              <a:lnSpc>
                <a:spcPct val="100000"/>
              </a:lnSpc>
            </a:pPr>
            <a:r>
              <a:rPr lang="en-US" sz="2200">
                <a:latin typeface="Myanmar Text"/>
                <a:cs typeface="Myanmar Text"/>
              </a:rPr>
              <a:t>Maintenance of long-term plans for revenue and expenditure, assets and liabilities</a:t>
            </a:r>
          </a:p>
          <a:p>
            <a:pPr>
              <a:lnSpc>
                <a:spcPct val="100000"/>
              </a:lnSpc>
            </a:pPr>
            <a:r>
              <a:rPr lang="en-US" sz="2200">
                <a:latin typeface="Myanmar Text"/>
                <a:cs typeface="Myanmar Text"/>
              </a:rPr>
              <a:t>Preparing regular management accounts for the board of directors</a:t>
            </a:r>
          </a:p>
          <a:p>
            <a:pPr>
              <a:lnSpc>
                <a:spcPct val="100000"/>
              </a:lnSpc>
            </a:pPr>
            <a:r>
              <a:rPr lang="en-US" sz="2200">
                <a:latin typeface="Myanmar Text"/>
                <a:cs typeface="Myanmar Text"/>
              </a:rPr>
              <a:t>Preparation the annual accounts for verification by the auditors and eventual presentation to the company's shareholders</a:t>
            </a:r>
          </a:p>
          <a:p>
            <a:pPr marL="0" indent="0">
              <a:lnSpc>
                <a:spcPct val="100000"/>
              </a:lnSpc>
              <a:buNone/>
            </a:pPr>
            <a:endParaRPr lang="en-US" sz="2200">
              <a:latin typeface="Myanmar Text"/>
              <a:cs typeface="Myanmar Text"/>
            </a:endParaRPr>
          </a:p>
        </p:txBody>
      </p:sp>
    </p:spTree>
    <p:extLst>
      <p:ext uri="{BB962C8B-B14F-4D97-AF65-F5344CB8AC3E}">
        <p14:creationId xmlns:p14="http://schemas.microsoft.com/office/powerpoint/2010/main" val="208271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2B2757-EB9D-4276-9886-AEB620FE2F7F}"/>
              </a:ext>
            </a:extLst>
          </p:cNvPr>
          <p:cNvSpPr>
            <a:spLocks noGrp="1"/>
          </p:cNvSpPr>
          <p:nvPr>
            <p:ph type="title"/>
          </p:nvPr>
        </p:nvSpPr>
        <p:spPr>
          <a:xfrm>
            <a:off x="635000" y="634029"/>
            <a:ext cx="10921640" cy="1314698"/>
          </a:xfrm>
        </p:spPr>
        <p:txBody>
          <a:bodyPr anchor="ctr">
            <a:normAutofit/>
          </a:bodyPr>
          <a:lstStyle/>
          <a:p>
            <a:pPr algn="ctr"/>
            <a:r>
              <a:rPr lang="en-US" sz="7200"/>
              <a:t>Objectives</a:t>
            </a:r>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A9A342"/>
          </a:solidFill>
          <a:ln w="34925">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781CC3E-D718-49FE-8DD5-08B90C758B23}"/>
              </a:ext>
            </a:extLst>
          </p:cNvPr>
          <p:cNvGraphicFramePr>
            <a:graphicFrameLocks noGrp="1"/>
          </p:cNvGraphicFramePr>
          <p:nvPr>
            <p:ph idx="1"/>
            <p:extLst>
              <p:ext uri="{D42A27DB-BD31-4B8C-83A1-F6EECF244321}">
                <p14:modId xmlns:p14="http://schemas.microsoft.com/office/powerpoint/2010/main" val="3457508605"/>
              </p:ext>
            </p:extLst>
          </p:nvPr>
        </p:nvGraphicFramePr>
        <p:xfrm>
          <a:off x="632647" y="2608434"/>
          <a:ext cx="10915869" cy="361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316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E959-32CB-47B5-924C-397E2D0A3F01}"/>
              </a:ext>
            </a:extLst>
          </p:cNvPr>
          <p:cNvSpPr>
            <a:spLocks noGrp="1"/>
          </p:cNvSpPr>
          <p:nvPr>
            <p:ph type="title"/>
          </p:nvPr>
        </p:nvSpPr>
        <p:spPr/>
        <p:txBody>
          <a:bodyPr/>
          <a:lstStyle/>
          <a:p>
            <a:pPr algn="ctr"/>
            <a:r>
              <a:rPr lang="en-US" dirty="0">
                <a:latin typeface="Myanmar Text"/>
                <a:cs typeface="Myanmar Text"/>
              </a:rPr>
              <a:t>Different Types of Bank Accounts</a:t>
            </a:r>
            <a:endParaRPr lang="en-US"/>
          </a:p>
        </p:txBody>
      </p:sp>
      <p:sp>
        <p:nvSpPr>
          <p:cNvPr id="3" name="Content Placeholder 2">
            <a:extLst>
              <a:ext uri="{FF2B5EF4-FFF2-40B4-BE49-F238E27FC236}">
                <a16:creationId xmlns:a16="http://schemas.microsoft.com/office/drawing/2014/main" id="{0B1C128C-B022-454A-A9D0-2D876D33FDD4}"/>
              </a:ext>
            </a:extLst>
          </p:cNvPr>
          <p:cNvSpPr>
            <a:spLocks noGrp="1"/>
          </p:cNvSpPr>
          <p:nvPr>
            <p:ph sz="half" idx="1"/>
          </p:nvPr>
        </p:nvSpPr>
        <p:spPr/>
        <p:txBody>
          <a:bodyPr vert="horz" lIns="91440" tIns="45720" rIns="91440" bIns="45720" rtlCol="0" anchor="t">
            <a:normAutofit fontScale="77500" lnSpcReduction="20000"/>
          </a:bodyPr>
          <a:lstStyle/>
          <a:p>
            <a:r>
              <a:rPr lang="en-US" dirty="0">
                <a:latin typeface="Myanmar Text"/>
                <a:cs typeface="Myanmar Text"/>
              </a:rPr>
              <a:t>Accounts staff must know which bank accounts are used by the business, how to deposit money received and how to make payments by cheque from an account.  </a:t>
            </a:r>
            <a:endParaRPr lang="en-US"/>
          </a:p>
          <a:p>
            <a:r>
              <a:rPr lang="en-US">
                <a:latin typeface="Myanmar Text"/>
                <a:cs typeface="Myanmar Text"/>
              </a:rPr>
              <a:t>Most banks offer the </a:t>
            </a:r>
            <a:r>
              <a:rPr lang="en-US" dirty="0">
                <a:latin typeface="Myanmar Text"/>
                <a:cs typeface="Myanmar Text"/>
              </a:rPr>
              <a:t>following basic types of accounts:</a:t>
            </a:r>
            <a:endParaRPr lang="en-US"/>
          </a:p>
          <a:p>
            <a:pPr marL="914400" lvl="1" indent="-457200">
              <a:buFont typeface="Wingdings" panose="020B0604020202020204" pitchFamily="34" charset="0"/>
              <a:buChar char="v"/>
            </a:pPr>
            <a:r>
              <a:rPr lang="en-US">
                <a:latin typeface="Myanmar Text"/>
                <a:cs typeface="Myanmar Text"/>
              </a:rPr>
              <a:t>Bank/Current Accounts</a:t>
            </a:r>
          </a:p>
          <a:p>
            <a:pPr marL="914400" lvl="1" indent="-457200">
              <a:buFont typeface="Wingdings" panose="020B0604020202020204" pitchFamily="34" charset="0"/>
              <a:buChar char="v"/>
            </a:pPr>
            <a:r>
              <a:rPr lang="en-US">
                <a:latin typeface="Myanmar Text"/>
                <a:cs typeface="Myanmar Text"/>
              </a:rPr>
              <a:t>Savings </a:t>
            </a:r>
            <a:r>
              <a:rPr lang="en-US" dirty="0">
                <a:latin typeface="Myanmar Text"/>
                <a:cs typeface="Myanmar Text"/>
              </a:rPr>
              <a:t>Accounts</a:t>
            </a:r>
          </a:p>
          <a:p>
            <a:pPr marL="914400" lvl="1" indent="-457200">
              <a:buFont typeface="Wingdings" panose="020B0604020202020204" pitchFamily="34" charset="0"/>
              <a:buChar char="v"/>
            </a:pPr>
            <a:r>
              <a:rPr lang="en-US">
                <a:latin typeface="Myanmar Text"/>
                <a:cs typeface="Myanmar Text"/>
              </a:rPr>
              <a:t>Fixed Deposit </a:t>
            </a:r>
            <a:r>
              <a:rPr lang="en-US" dirty="0">
                <a:latin typeface="Myanmar Text"/>
                <a:cs typeface="Myanmar Text"/>
              </a:rPr>
              <a:t>Accounts</a:t>
            </a:r>
          </a:p>
        </p:txBody>
      </p:sp>
      <p:pic>
        <p:nvPicPr>
          <p:cNvPr id="5" name="Picture 5" descr="A close up of a sign&#10;&#10;Description generated with high confidence">
            <a:extLst>
              <a:ext uri="{FF2B5EF4-FFF2-40B4-BE49-F238E27FC236}">
                <a16:creationId xmlns:a16="http://schemas.microsoft.com/office/drawing/2014/main" id="{EB9B8F3E-6582-469C-9564-12BBBC6D2A73}"/>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203377" y="1928813"/>
            <a:ext cx="5119245" cy="4252912"/>
          </a:xfrm>
        </p:spPr>
      </p:pic>
    </p:spTree>
    <p:extLst>
      <p:ext uri="{BB962C8B-B14F-4D97-AF65-F5344CB8AC3E}">
        <p14:creationId xmlns:p14="http://schemas.microsoft.com/office/powerpoint/2010/main" val="1684757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C35A-67DA-4C65-84AF-A65764184474}"/>
              </a:ext>
            </a:extLst>
          </p:cNvPr>
          <p:cNvSpPr>
            <a:spLocks noGrp="1"/>
          </p:cNvSpPr>
          <p:nvPr>
            <p:ph type="title"/>
          </p:nvPr>
        </p:nvSpPr>
        <p:spPr/>
        <p:txBody>
          <a:bodyPr/>
          <a:lstStyle/>
          <a:p>
            <a:r>
              <a:rPr lang="en-US" dirty="0">
                <a:latin typeface="Myanmar Text"/>
                <a:cs typeface="Myanmar Text"/>
              </a:rPr>
              <a:t>Banking/Current Accounts</a:t>
            </a:r>
          </a:p>
        </p:txBody>
      </p:sp>
      <p:sp>
        <p:nvSpPr>
          <p:cNvPr id="3" name="Content Placeholder 2">
            <a:extLst>
              <a:ext uri="{FF2B5EF4-FFF2-40B4-BE49-F238E27FC236}">
                <a16:creationId xmlns:a16="http://schemas.microsoft.com/office/drawing/2014/main" id="{DE4C54D5-249E-418E-9523-289F33023006}"/>
              </a:ext>
            </a:extLst>
          </p:cNvPr>
          <p:cNvSpPr>
            <a:spLocks noGrp="1"/>
          </p:cNvSpPr>
          <p:nvPr>
            <p:ph idx="1"/>
          </p:nvPr>
        </p:nvSpPr>
        <p:spPr/>
        <p:txBody>
          <a:bodyPr vert="horz" lIns="91440" tIns="45720" rIns="91440" bIns="45720" rtlCol="0" anchor="t">
            <a:normAutofit/>
          </a:bodyPr>
          <a:lstStyle/>
          <a:p>
            <a:pPr marL="0" indent="0">
              <a:buNone/>
            </a:pPr>
            <a:r>
              <a:rPr lang="en-US">
                <a:latin typeface="Myanmar Text"/>
                <a:ea typeface="+mn-lt"/>
                <a:cs typeface="+mn-lt"/>
              </a:rPr>
              <a:t>A banking/current account is a </a:t>
            </a:r>
            <a:r>
              <a:rPr lang="en-US" dirty="0">
                <a:latin typeface="Myanmar Text"/>
                <a:ea typeface="+mn-lt"/>
                <a:cs typeface="+mn-lt"/>
              </a:rPr>
              <a:t>safe place to keep funds for everyday use. </a:t>
            </a:r>
            <a:endParaRPr lang="en-US"/>
          </a:p>
          <a:p>
            <a:pPr marL="457200" indent="-457200"/>
            <a:r>
              <a:rPr lang="en-US" dirty="0">
                <a:latin typeface="Myanmar Text"/>
                <a:ea typeface="+mn-lt"/>
                <a:cs typeface="+mn-lt"/>
              </a:rPr>
              <a:t>It is  designed to make it easy for you to get cash, make transfers to other accounts or pay bills. </a:t>
            </a:r>
            <a:endParaRPr lang="en-US" dirty="0">
              <a:latin typeface="The Hand"/>
              <a:cs typeface="Myanmar Text"/>
            </a:endParaRPr>
          </a:p>
          <a:p>
            <a:pPr marL="457200" indent="-457200"/>
            <a:r>
              <a:rPr lang="en-US">
                <a:latin typeface="Myanmar Text"/>
                <a:cs typeface="Myanmar Text"/>
              </a:rPr>
              <a:t>Once you start </a:t>
            </a:r>
            <a:r>
              <a:rPr lang="en-US" dirty="0">
                <a:latin typeface="Myanmar Text"/>
                <a:cs typeface="Myanmar Text"/>
              </a:rPr>
              <a:t>to work you must have a banking/current account to enable your employer to deposit your salary into your account.  </a:t>
            </a:r>
            <a:endParaRPr lang="en-US"/>
          </a:p>
        </p:txBody>
      </p:sp>
    </p:spTree>
    <p:extLst>
      <p:ext uri="{BB962C8B-B14F-4D97-AF65-F5344CB8AC3E}">
        <p14:creationId xmlns:p14="http://schemas.microsoft.com/office/powerpoint/2010/main" val="3759082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DF1CF-9E53-4B56-BEC9-D4CCE4BEBEA3}"/>
              </a:ext>
            </a:extLst>
          </p:cNvPr>
          <p:cNvSpPr>
            <a:spLocks noGrp="1"/>
          </p:cNvSpPr>
          <p:nvPr>
            <p:ph type="title"/>
          </p:nvPr>
        </p:nvSpPr>
        <p:spPr>
          <a:xfrm>
            <a:off x="630936" y="640080"/>
            <a:ext cx="4818888" cy="1481328"/>
          </a:xfrm>
        </p:spPr>
        <p:txBody>
          <a:bodyPr anchor="b">
            <a:normAutofit/>
          </a:bodyPr>
          <a:lstStyle/>
          <a:p>
            <a:pPr>
              <a:lnSpc>
                <a:spcPct val="90000"/>
              </a:lnSpc>
            </a:pPr>
            <a:r>
              <a:rPr lang="en-US" dirty="0">
                <a:latin typeface="Myanmar Text"/>
                <a:cs typeface="Myanmar Text"/>
              </a:rPr>
              <a:t>Savings Account</a:t>
            </a:r>
            <a:endParaRPr lang="en-US">
              <a:latin typeface="Myanmar Text"/>
              <a:cs typeface="Myanmar Text"/>
            </a:endParaRP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3DC6F7-AF2A-41DB-ABAB-9E8552CB2BFE}"/>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a:latin typeface="Myanmar Text"/>
                <a:cs typeface="Myanmar Text"/>
              </a:rPr>
              <a:t>Earn more interest than banking/current accounts and are intended for </a:t>
            </a:r>
            <a:r>
              <a:rPr lang="en-US" dirty="0">
                <a:latin typeface="Myanmar Text"/>
                <a:cs typeface="Myanmar Text"/>
              </a:rPr>
              <a:t>funds that will not be accessed on a frequent or regular basis.</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Picture 4" descr="A picture containing person, table, indoor, cake&#10;&#10;Description generated with very high confidence">
            <a:extLst>
              <a:ext uri="{FF2B5EF4-FFF2-40B4-BE49-F238E27FC236}">
                <a16:creationId xmlns:a16="http://schemas.microsoft.com/office/drawing/2014/main" id="{D1E597AD-3D9B-4790-BB56-8ECA61B07C9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9048" y="1613893"/>
            <a:ext cx="5458968" cy="3630213"/>
          </a:xfrm>
          <a:prstGeom prst="rect">
            <a:avLst/>
          </a:prstGeom>
        </p:spPr>
      </p:pic>
    </p:spTree>
    <p:extLst>
      <p:ext uri="{BB962C8B-B14F-4D97-AF65-F5344CB8AC3E}">
        <p14:creationId xmlns:p14="http://schemas.microsoft.com/office/powerpoint/2010/main" val="3895185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E205B-732E-49E5-94C3-C9EF1CA9AF99}"/>
              </a:ext>
            </a:extLst>
          </p:cNvPr>
          <p:cNvSpPr>
            <a:spLocks noGrp="1"/>
          </p:cNvSpPr>
          <p:nvPr>
            <p:ph type="title"/>
          </p:nvPr>
        </p:nvSpPr>
        <p:spPr>
          <a:xfrm>
            <a:off x="630936" y="640080"/>
            <a:ext cx="4818888" cy="1481328"/>
          </a:xfrm>
        </p:spPr>
        <p:txBody>
          <a:bodyPr anchor="b">
            <a:normAutofit/>
          </a:bodyPr>
          <a:lstStyle/>
          <a:p>
            <a:r>
              <a:rPr lang="en-US" sz="5600">
                <a:latin typeface="Myanmar Text"/>
                <a:cs typeface="Myanmar Text"/>
              </a:rPr>
              <a:t>Fixed Deposits</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8D3096-2424-4AB5-B7FE-82D0B7A75A7C}"/>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dirty="0">
                <a:latin typeface="Myanmar Text"/>
                <a:cs typeface="Myanmar Text"/>
              </a:rPr>
              <a:t>Is a high interest bearing account for one, three, six, nine, twelve or twenty-four months duration.  </a:t>
            </a:r>
          </a:p>
          <a:p>
            <a:r>
              <a:rPr lang="en-US" dirty="0">
                <a:latin typeface="Myanmar Text"/>
                <a:cs typeface="Myanmar Text"/>
              </a:rPr>
              <a:t>The interest will be paid at an agreed maturity date to the depositor.</a:t>
            </a:r>
            <a:endParaRPr lang="en-US" dirty="0"/>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Picture 4" descr="A picture containing indoor, table, holding, sitting&#10;&#10;Description generated with very high confidence">
            <a:extLst>
              <a:ext uri="{FF2B5EF4-FFF2-40B4-BE49-F238E27FC236}">
                <a16:creationId xmlns:a16="http://schemas.microsoft.com/office/drawing/2014/main" id="{E5073D73-E4AA-4C8D-99F1-538D22D3760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99048" y="1798133"/>
            <a:ext cx="5458968" cy="3261733"/>
          </a:xfrm>
          <a:prstGeom prst="rect">
            <a:avLst/>
          </a:prstGeom>
        </p:spPr>
      </p:pic>
    </p:spTree>
    <p:extLst>
      <p:ext uri="{BB962C8B-B14F-4D97-AF65-F5344CB8AC3E}">
        <p14:creationId xmlns:p14="http://schemas.microsoft.com/office/powerpoint/2010/main" val="3986353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7254F-93DD-451F-8E78-91C58E2C0205}"/>
              </a:ext>
            </a:extLst>
          </p:cNvPr>
          <p:cNvSpPr>
            <a:spLocks noGrp="1"/>
          </p:cNvSpPr>
          <p:nvPr>
            <p:ph type="title"/>
          </p:nvPr>
        </p:nvSpPr>
        <p:spPr>
          <a:xfrm>
            <a:off x="630936" y="630936"/>
            <a:ext cx="3419856" cy="1463040"/>
          </a:xfrm>
        </p:spPr>
        <p:txBody>
          <a:bodyPr anchor="ctr">
            <a:normAutofit/>
          </a:bodyPr>
          <a:lstStyle/>
          <a:p>
            <a:pPr>
              <a:lnSpc>
                <a:spcPct val="90000"/>
              </a:lnSpc>
            </a:pPr>
            <a:r>
              <a:rPr lang="en-US">
                <a:latin typeface="Myanmar Text"/>
                <a:cs typeface="Myanmar Text"/>
              </a:rPr>
              <a:t>Activity 3 – Web Quest</a:t>
            </a:r>
            <a:endParaRPr lang="en-US"/>
          </a:p>
        </p:txBody>
      </p:sp>
      <p:sp>
        <p:nvSpPr>
          <p:cNvPr id="3" name="Content Placeholder 2">
            <a:extLst>
              <a:ext uri="{FF2B5EF4-FFF2-40B4-BE49-F238E27FC236}">
                <a16:creationId xmlns:a16="http://schemas.microsoft.com/office/drawing/2014/main" id="{9561850E-19EB-4334-9986-B6D607915620}"/>
              </a:ext>
            </a:extLst>
          </p:cNvPr>
          <p:cNvSpPr>
            <a:spLocks noGrp="1"/>
          </p:cNvSpPr>
          <p:nvPr>
            <p:ph idx="1"/>
          </p:nvPr>
        </p:nvSpPr>
        <p:spPr>
          <a:xfrm>
            <a:off x="4654295" y="630936"/>
            <a:ext cx="6894576" cy="1463040"/>
          </a:xfrm>
        </p:spPr>
        <p:txBody>
          <a:bodyPr vert="horz" lIns="91440" tIns="45720" rIns="91440" bIns="45720" rtlCol="0" anchor="ctr">
            <a:normAutofit fontScale="85000" lnSpcReduction="20000"/>
          </a:bodyPr>
          <a:lstStyle/>
          <a:p>
            <a:r>
              <a:rPr lang="en-US" sz="2000">
                <a:latin typeface="Myanmar Text"/>
                <a:cs typeface="Myanmar Text"/>
              </a:rPr>
              <a:t>Explore the websites of local Commercial Banks and using the table below determine the requirements for opening a Bank/Current Account.  </a:t>
            </a:r>
            <a:endParaRPr lang="en-US"/>
          </a:p>
          <a:p>
            <a:r>
              <a:rPr lang="en-US" sz="2000">
                <a:latin typeface="Myanmar Text"/>
                <a:cs typeface="Myanmar Text"/>
              </a:rPr>
              <a:t>Determine which bank is offering the most attractive incentives to a new customer!</a:t>
            </a:r>
            <a:endParaRPr lang="en-US"/>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1" name="Ink 1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sp>
        <p:nvSpPr>
          <p:cNvPr id="13"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704088"/>
            <a:ext cx="18288" cy="1316736"/>
          </a:xfrm>
          <a:custGeom>
            <a:avLst/>
            <a:gdLst>
              <a:gd name="connsiteX0" fmla="*/ 0 w 18288"/>
              <a:gd name="connsiteY0" fmla="*/ 0 h 1316736"/>
              <a:gd name="connsiteX1" fmla="*/ 18288 w 18288"/>
              <a:gd name="connsiteY1" fmla="*/ 0 h 1316736"/>
              <a:gd name="connsiteX2" fmla="*/ 18288 w 18288"/>
              <a:gd name="connsiteY2" fmla="*/ 632033 h 1316736"/>
              <a:gd name="connsiteX3" fmla="*/ 18288 w 18288"/>
              <a:gd name="connsiteY3" fmla="*/ 1316736 h 1316736"/>
              <a:gd name="connsiteX4" fmla="*/ 0 w 18288"/>
              <a:gd name="connsiteY4" fmla="*/ 1316736 h 1316736"/>
              <a:gd name="connsiteX5" fmla="*/ 0 w 18288"/>
              <a:gd name="connsiteY5" fmla="*/ 671535 h 1316736"/>
              <a:gd name="connsiteX6" fmla="*/ 0 w 18288"/>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 h="1316736" fill="none" extrusionOk="0">
                <a:moveTo>
                  <a:pt x="0" y="0"/>
                </a:moveTo>
                <a:cubicBezTo>
                  <a:pt x="5414" y="683"/>
                  <a:pt x="12510" y="720"/>
                  <a:pt x="18288" y="0"/>
                </a:cubicBezTo>
                <a:cubicBezTo>
                  <a:pt x="11385" y="276484"/>
                  <a:pt x="47354" y="495364"/>
                  <a:pt x="18288" y="632033"/>
                </a:cubicBezTo>
                <a:cubicBezTo>
                  <a:pt x="-10778" y="768702"/>
                  <a:pt x="26786" y="1005085"/>
                  <a:pt x="18288" y="1316736"/>
                </a:cubicBezTo>
                <a:cubicBezTo>
                  <a:pt x="9577" y="1315893"/>
                  <a:pt x="6900" y="1316365"/>
                  <a:pt x="0" y="1316736"/>
                </a:cubicBezTo>
                <a:cubicBezTo>
                  <a:pt x="-29997" y="1144491"/>
                  <a:pt x="20055" y="926108"/>
                  <a:pt x="0" y="671535"/>
                </a:cubicBezTo>
                <a:cubicBezTo>
                  <a:pt x="-20055" y="416962"/>
                  <a:pt x="15787" y="211813"/>
                  <a:pt x="0" y="0"/>
                </a:cubicBezTo>
                <a:close/>
              </a:path>
              <a:path w="18288" h="1316736" stroke="0" extrusionOk="0">
                <a:moveTo>
                  <a:pt x="0" y="0"/>
                </a:moveTo>
                <a:cubicBezTo>
                  <a:pt x="5341" y="9"/>
                  <a:pt x="11148" y="-611"/>
                  <a:pt x="18288" y="0"/>
                </a:cubicBezTo>
                <a:cubicBezTo>
                  <a:pt x="-6741" y="195124"/>
                  <a:pt x="36996" y="409062"/>
                  <a:pt x="18288" y="618866"/>
                </a:cubicBezTo>
                <a:cubicBezTo>
                  <a:pt x="-420" y="828670"/>
                  <a:pt x="28345" y="1144651"/>
                  <a:pt x="18288" y="1316736"/>
                </a:cubicBezTo>
                <a:cubicBezTo>
                  <a:pt x="10476" y="1317615"/>
                  <a:pt x="8805" y="1316987"/>
                  <a:pt x="0" y="1316736"/>
                </a:cubicBezTo>
                <a:cubicBezTo>
                  <a:pt x="30302" y="1053606"/>
                  <a:pt x="-1997" y="890047"/>
                  <a:pt x="0" y="671535"/>
                </a:cubicBezTo>
                <a:cubicBezTo>
                  <a:pt x="1997" y="453023"/>
                  <a:pt x="-25538" y="322042"/>
                  <a:pt x="0" y="0"/>
                </a:cubicBezTo>
                <a:close/>
              </a:path>
            </a:pathLst>
          </a:custGeom>
          <a:solidFill>
            <a:srgbClr val="A9A342"/>
          </a:solidFill>
          <a:ln w="34925">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89CDBF9F-690C-4D34-B144-00D32F04CA3C}"/>
              </a:ext>
            </a:extLst>
          </p:cNvPr>
          <p:cNvGraphicFramePr>
            <a:graphicFrameLocks noGrp="1"/>
          </p:cNvGraphicFramePr>
          <p:nvPr>
            <p:extLst>
              <p:ext uri="{D42A27DB-BD31-4B8C-83A1-F6EECF244321}">
                <p14:modId xmlns:p14="http://schemas.microsoft.com/office/powerpoint/2010/main" val="3157458345"/>
              </p:ext>
            </p:extLst>
          </p:nvPr>
        </p:nvGraphicFramePr>
        <p:xfrm>
          <a:off x="1293435" y="2549729"/>
          <a:ext cx="9506677" cy="4161642"/>
        </p:xfrm>
        <a:graphic>
          <a:graphicData uri="http://schemas.openxmlformats.org/drawingml/2006/table">
            <a:tbl>
              <a:tblPr firstRow="1" bandRow="1">
                <a:tableStyleId>{9D7B26C5-4107-4FEC-AEDC-1716B250A1EF}</a:tableStyleId>
              </a:tblPr>
              <a:tblGrid>
                <a:gridCol w="2027259">
                  <a:extLst>
                    <a:ext uri="{9D8B030D-6E8A-4147-A177-3AD203B41FA5}">
                      <a16:colId xmlns:a16="http://schemas.microsoft.com/office/drawing/2014/main" val="1161275321"/>
                    </a:ext>
                  </a:extLst>
                </a:gridCol>
                <a:gridCol w="1879454">
                  <a:extLst>
                    <a:ext uri="{9D8B030D-6E8A-4147-A177-3AD203B41FA5}">
                      <a16:colId xmlns:a16="http://schemas.microsoft.com/office/drawing/2014/main" val="3214138518"/>
                    </a:ext>
                  </a:extLst>
                </a:gridCol>
                <a:gridCol w="1832653">
                  <a:extLst>
                    <a:ext uri="{9D8B030D-6E8A-4147-A177-3AD203B41FA5}">
                      <a16:colId xmlns:a16="http://schemas.microsoft.com/office/drawing/2014/main" val="2364192311"/>
                    </a:ext>
                  </a:extLst>
                </a:gridCol>
                <a:gridCol w="1934658">
                  <a:extLst>
                    <a:ext uri="{9D8B030D-6E8A-4147-A177-3AD203B41FA5}">
                      <a16:colId xmlns:a16="http://schemas.microsoft.com/office/drawing/2014/main" val="399413331"/>
                    </a:ext>
                  </a:extLst>
                </a:gridCol>
                <a:gridCol w="1832653">
                  <a:extLst>
                    <a:ext uri="{9D8B030D-6E8A-4147-A177-3AD203B41FA5}">
                      <a16:colId xmlns:a16="http://schemas.microsoft.com/office/drawing/2014/main" val="774900664"/>
                    </a:ext>
                  </a:extLst>
                </a:gridCol>
              </a:tblGrid>
              <a:tr h="759047">
                <a:tc>
                  <a:txBody>
                    <a:bodyPr/>
                    <a:lstStyle/>
                    <a:p>
                      <a:pPr lvl="0">
                        <a:buNone/>
                      </a:pPr>
                      <a:r>
                        <a:rPr lang="en-US" sz="2000">
                          <a:latin typeface="Myanmar Text"/>
                        </a:rPr>
                        <a:t>Requirements</a:t>
                      </a:r>
                      <a:endParaRPr lang="en-US" sz="2000" dirty="0">
                        <a:latin typeface="Myanmar Text"/>
                      </a:endParaRPr>
                    </a:p>
                  </a:txBody>
                  <a:tcPr marL="102574" marR="102574" marT="51287" marB="51287"/>
                </a:tc>
                <a:tc>
                  <a:txBody>
                    <a:bodyPr/>
                    <a:lstStyle/>
                    <a:p>
                      <a:r>
                        <a:rPr lang="en-US" sz="2000">
                          <a:latin typeface="Myanmar Text"/>
                        </a:rPr>
                        <a:t>First Citizens Bank</a:t>
                      </a:r>
                      <a:endParaRPr lang="en-US" sz="2000" dirty="0">
                        <a:latin typeface="Myanmar Text"/>
                      </a:endParaRPr>
                    </a:p>
                  </a:txBody>
                  <a:tcPr marL="102574" marR="102574" marT="51287" marB="51287"/>
                </a:tc>
                <a:tc>
                  <a:txBody>
                    <a:bodyPr/>
                    <a:lstStyle/>
                    <a:p>
                      <a:r>
                        <a:rPr lang="en-US" sz="2000">
                          <a:latin typeface="Myanmar Text"/>
                        </a:rPr>
                        <a:t>Royal Bank of Canada</a:t>
                      </a:r>
                      <a:endParaRPr lang="en-US" sz="2000" dirty="0">
                        <a:latin typeface="Myanmar Text"/>
                      </a:endParaRPr>
                    </a:p>
                  </a:txBody>
                  <a:tcPr marL="102574" marR="102574" marT="51287" marB="51287"/>
                </a:tc>
                <a:tc>
                  <a:txBody>
                    <a:bodyPr/>
                    <a:lstStyle/>
                    <a:p>
                      <a:r>
                        <a:rPr lang="en-US" sz="2000">
                          <a:latin typeface="Myanmar Text"/>
                        </a:rPr>
                        <a:t>Republic Bank Limited</a:t>
                      </a:r>
                      <a:endParaRPr lang="en-US" sz="2000" dirty="0">
                        <a:latin typeface="Myanmar Text"/>
                      </a:endParaRPr>
                    </a:p>
                  </a:txBody>
                  <a:tcPr marL="102574" marR="102574" marT="51287" marB="51287"/>
                </a:tc>
                <a:tc>
                  <a:txBody>
                    <a:bodyPr/>
                    <a:lstStyle/>
                    <a:p>
                      <a:r>
                        <a:rPr lang="en-US" sz="2000">
                          <a:latin typeface="Myanmar Text"/>
                        </a:rPr>
                        <a:t>Scoita Bank</a:t>
                      </a:r>
                      <a:endParaRPr lang="en-US" sz="2000" dirty="0">
                        <a:latin typeface="Myanmar Text"/>
                      </a:endParaRPr>
                    </a:p>
                  </a:txBody>
                  <a:tcPr marL="102574" marR="102574" marT="51287" marB="51287"/>
                </a:tc>
                <a:extLst>
                  <a:ext uri="{0D108BD9-81ED-4DB2-BD59-A6C34878D82A}">
                    <a16:rowId xmlns:a16="http://schemas.microsoft.com/office/drawing/2014/main" val="2400803443"/>
                  </a:ext>
                </a:extLst>
              </a:tr>
              <a:tr h="698500">
                <a:tc>
                  <a:txBody>
                    <a:bodyPr/>
                    <a:lstStyle/>
                    <a:p>
                      <a:pPr lvl="0">
                        <a:buNone/>
                      </a:pPr>
                      <a:r>
                        <a:rPr lang="en-US" sz="2000">
                          <a:latin typeface="Myanmar Text"/>
                        </a:rPr>
                        <a:t>Requirements for opening a Bank/Current Account</a:t>
                      </a:r>
                      <a:endParaRPr lang="en-US" sz="2000" dirty="0">
                        <a:latin typeface="Myanmar Text"/>
                      </a:endParaRPr>
                    </a:p>
                  </a:txBody>
                  <a:tcPr marL="102574" marR="102574" marT="51287" marB="51287"/>
                </a:tc>
                <a:tc>
                  <a:txBody>
                    <a:bodyPr/>
                    <a:lstStyle/>
                    <a:p>
                      <a:endParaRPr lang="en-US" sz="2000" dirty="0">
                        <a:latin typeface="Myanmar Text"/>
                      </a:endParaRPr>
                    </a:p>
                  </a:txBody>
                  <a:tcPr marL="102574" marR="102574" marT="51287" marB="51287"/>
                </a:tc>
                <a:tc>
                  <a:txBody>
                    <a:bodyPr/>
                    <a:lstStyle/>
                    <a:p>
                      <a:endParaRPr lang="en-US" sz="2000" dirty="0">
                        <a:latin typeface="Myanmar Text"/>
                      </a:endParaRPr>
                    </a:p>
                  </a:txBody>
                  <a:tcPr marL="102574" marR="102574" marT="51287" marB="51287"/>
                </a:tc>
                <a:tc>
                  <a:txBody>
                    <a:bodyPr/>
                    <a:lstStyle/>
                    <a:p>
                      <a:endParaRPr lang="en-US" sz="2000" dirty="0">
                        <a:latin typeface="Myanmar Text"/>
                      </a:endParaRPr>
                    </a:p>
                  </a:txBody>
                  <a:tcPr marL="102574" marR="102574" marT="51287" marB="51287"/>
                </a:tc>
                <a:tc>
                  <a:txBody>
                    <a:bodyPr/>
                    <a:lstStyle/>
                    <a:p>
                      <a:endParaRPr lang="en-US" sz="2000" dirty="0">
                        <a:latin typeface="Myanmar Text"/>
                      </a:endParaRPr>
                    </a:p>
                  </a:txBody>
                  <a:tcPr marL="102574" marR="102574" marT="51287" marB="51287"/>
                </a:tc>
                <a:extLst>
                  <a:ext uri="{0D108BD9-81ED-4DB2-BD59-A6C34878D82A}">
                    <a16:rowId xmlns:a16="http://schemas.microsoft.com/office/drawing/2014/main" val="358552830"/>
                  </a:ext>
                </a:extLst>
              </a:tr>
              <a:tr h="759047">
                <a:tc>
                  <a:txBody>
                    <a:bodyPr/>
                    <a:lstStyle/>
                    <a:p>
                      <a:pPr lvl="0">
                        <a:buNone/>
                      </a:pPr>
                      <a:r>
                        <a:rPr lang="en-US" sz="2000">
                          <a:latin typeface="Myanmar Text"/>
                        </a:rPr>
                        <a:t>Most Attractice Incentives</a:t>
                      </a:r>
                      <a:endParaRPr lang="en-US" sz="2000" dirty="0">
                        <a:latin typeface="Myanmar Text"/>
                      </a:endParaRPr>
                    </a:p>
                  </a:txBody>
                  <a:tcPr marL="102574" marR="102574" marT="51287" marB="51287"/>
                </a:tc>
                <a:tc>
                  <a:txBody>
                    <a:bodyPr/>
                    <a:lstStyle/>
                    <a:p>
                      <a:r>
                        <a:rPr lang="en-US" sz="2000">
                          <a:latin typeface="Myanmar Text"/>
                        </a:rPr>
                        <a:t>Yes/No</a:t>
                      </a:r>
                      <a:endParaRPr lang="en-US" sz="2000" dirty="0">
                        <a:latin typeface="Myanmar Text"/>
                      </a:endParaRPr>
                    </a:p>
                  </a:txBody>
                  <a:tcPr marL="102574" marR="102574" marT="51287" marB="51287"/>
                </a:tc>
                <a:tc>
                  <a:txBody>
                    <a:bodyPr/>
                    <a:lstStyle/>
                    <a:p>
                      <a:r>
                        <a:rPr lang="en-US" sz="2000">
                          <a:latin typeface="Myanmar Text"/>
                        </a:rPr>
                        <a:t>Yes/No</a:t>
                      </a:r>
                      <a:endParaRPr lang="en-US" sz="2000" dirty="0">
                        <a:latin typeface="Myanmar Text"/>
                      </a:endParaRPr>
                    </a:p>
                  </a:txBody>
                  <a:tcPr marL="102574" marR="102574" marT="51287" marB="51287"/>
                </a:tc>
                <a:tc>
                  <a:txBody>
                    <a:bodyPr/>
                    <a:lstStyle/>
                    <a:p>
                      <a:r>
                        <a:rPr lang="en-US" sz="2000">
                          <a:latin typeface="Myanmar Text"/>
                        </a:rPr>
                        <a:t>Yes/No</a:t>
                      </a:r>
                      <a:endParaRPr lang="en-US" sz="2000" dirty="0">
                        <a:latin typeface="Myanmar Text"/>
                      </a:endParaRPr>
                    </a:p>
                  </a:txBody>
                  <a:tcPr marL="102574" marR="102574" marT="51287" marB="51287"/>
                </a:tc>
                <a:tc>
                  <a:txBody>
                    <a:bodyPr/>
                    <a:lstStyle/>
                    <a:p>
                      <a:r>
                        <a:rPr lang="en-US" sz="2000">
                          <a:latin typeface="Myanmar Text"/>
                        </a:rPr>
                        <a:t>Yes/No</a:t>
                      </a:r>
                      <a:endParaRPr lang="en-US" sz="2000" dirty="0">
                        <a:latin typeface="Myanmar Text"/>
                      </a:endParaRPr>
                    </a:p>
                  </a:txBody>
                  <a:tcPr marL="102574" marR="102574" marT="51287" marB="51287"/>
                </a:tc>
                <a:extLst>
                  <a:ext uri="{0D108BD9-81ED-4DB2-BD59-A6C34878D82A}">
                    <a16:rowId xmlns:a16="http://schemas.microsoft.com/office/drawing/2014/main" val="1212408630"/>
                  </a:ext>
                </a:extLst>
              </a:tr>
              <a:tr h="698500">
                <a:tc>
                  <a:txBody>
                    <a:bodyPr/>
                    <a:lstStyle/>
                    <a:p>
                      <a:pPr lvl="0">
                        <a:buNone/>
                      </a:pPr>
                      <a:r>
                        <a:rPr lang="en-US" sz="2000">
                          <a:latin typeface="Myanmar Text"/>
                        </a:rPr>
                        <a:t>My choice to open my first Bank/Current account?</a:t>
                      </a:r>
                      <a:endParaRPr lang="en-US" sz="2000" dirty="0">
                        <a:latin typeface="Myanmar Text"/>
                      </a:endParaRPr>
                    </a:p>
                  </a:txBody>
                  <a:tcPr marL="102574" marR="102574" marT="51287" marB="51287"/>
                </a:tc>
                <a:tc>
                  <a:txBody>
                    <a:bodyPr/>
                    <a:lstStyle/>
                    <a:p>
                      <a:pPr lvl="0">
                        <a:buNone/>
                      </a:pPr>
                      <a:endParaRPr lang="en-US" sz="2000" dirty="0">
                        <a:latin typeface="Myanmar Text"/>
                      </a:endParaRPr>
                    </a:p>
                  </a:txBody>
                  <a:tcPr marL="102574" marR="102574" marT="51287" marB="51287"/>
                </a:tc>
                <a:tc>
                  <a:txBody>
                    <a:bodyPr/>
                    <a:lstStyle/>
                    <a:p>
                      <a:pPr lvl="0">
                        <a:buNone/>
                      </a:pPr>
                      <a:endParaRPr lang="en-US" sz="2000" dirty="0">
                        <a:latin typeface="Myanmar Text"/>
                      </a:endParaRPr>
                    </a:p>
                  </a:txBody>
                  <a:tcPr marL="102574" marR="102574" marT="51287" marB="51287"/>
                </a:tc>
                <a:tc>
                  <a:txBody>
                    <a:bodyPr/>
                    <a:lstStyle/>
                    <a:p>
                      <a:pPr lvl="0">
                        <a:buNone/>
                      </a:pPr>
                      <a:endParaRPr lang="en-US" sz="2000" dirty="0">
                        <a:latin typeface="Myanmar Text"/>
                      </a:endParaRPr>
                    </a:p>
                  </a:txBody>
                  <a:tcPr marL="102574" marR="102574" marT="51287" marB="51287"/>
                </a:tc>
                <a:tc>
                  <a:txBody>
                    <a:bodyPr/>
                    <a:lstStyle/>
                    <a:p>
                      <a:pPr lvl="0">
                        <a:buNone/>
                      </a:pPr>
                      <a:endParaRPr lang="en-US" sz="2000" dirty="0">
                        <a:latin typeface="Myanmar Text"/>
                      </a:endParaRPr>
                    </a:p>
                  </a:txBody>
                  <a:tcPr marL="102574" marR="102574" marT="51287" marB="51287"/>
                </a:tc>
                <a:extLst>
                  <a:ext uri="{0D108BD9-81ED-4DB2-BD59-A6C34878D82A}">
                    <a16:rowId xmlns:a16="http://schemas.microsoft.com/office/drawing/2014/main" val="2984945733"/>
                  </a:ext>
                </a:extLst>
              </a:tr>
            </a:tbl>
          </a:graphicData>
        </a:graphic>
      </p:graphicFrame>
    </p:spTree>
    <p:extLst>
      <p:ext uri="{BB962C8B-B14F-4D97-AF65-F5344CB8AC3E}">
        <p14:creationId xmlns:p14="http://schemas.microsoft.com/office/powerpoint/2010/main" val="3294353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D29D8-47E4-4CE7-8EB9-1C0EE97D6B29}"/>
              </a:ext>
            </a:extLst>
          </p:cNvPr>
          <p:cNvSpPr>
            <a:spLocks noGrp="1"/>
          </p:cNvSpPr>
          <p:nvPr>
            <p:ph type="title"/>
          </p:nvPr>
        </p:nvSpPr>
        <p:spPr>
          <a:xfrm>
            <a:off x="576072" y="238539"/>
            <a:ext cx="11018520" cy="1434415"/>
          </a:xfrm>
        </p:spPr>
        <p:txBody>
          <a:bodyPr anchor="b">
            <a:normAutofit/>
          </a:bodyPr>
          <a:lstStyle/>
          <a:p>
            <a:pPr algn="ctr"/>
            <a:r>
              <a:rPr lang="en-US" sz="7200">
                <a:latin typeface="Myanmar Text"/>
                <a:cs typeface="Myanmar Text"/>
              </a:rPr>
              <a:t>Lesson 1 - Review</a:t>
            </a:r>
            <a:endParaRPr lang="en-US" sz="7200"/>
          </a:p>
        </p:txBody>
      </p:sp>
      <p:sp>
        <p:nvSpPr>
          <p:cNvPr id="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5E7E71-9B37-4187-AB02-2895A6E2E29F}"/>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a:latin typeface="Myanmar Text"/>
                <a:cs typeface="Myanmar Text"/>
              </a:rPr>
              <a:t>You are required to complete the worksheet to review the concepts explored in this lesson</a:t>
            </a:r>
          </a:p>
          <a:p>
            <a:r>
              <a:rPr lang="en-US">
                <a:latin typeface="Myanmar Text"/>
                <a:cs typeface="Myanmar Text"/>
              </a:rPr>
              <a:t>You have 1 hour</a:t>
            </a:r>
          </a:p>
          <a:p>
            <a:r>
              <a:rPr lang="en-US">
                <a:latin typeface="Myanmar Text"/>
                <a:cs typeface="Myanmar Text"/>
              </a:rPr>
              <a:t>Time yourself</a:t>
            </a:r>
          </a:p>
          <a:p>
            <a:r>
              <a:rPr lang="en-US">
                <a:latin typeface="Myanmar Text"/>
                <a:cs typeface="Myanmar Text"/>
              </a:rPr>
              <a:t>Correct your work using the answer key</a:t>
            </a:r>
          </a:p>
          <a:p>
            <a:r>
              <a:rPr lang="en-US">
                <a:latin typeface="Myanmar Text"/>
                <a:cs typeface="Myanmar Text"/>
              </a:rPr>
              <a:t>Goodluck!</a:t>
            </a:r>
          </a:p>
        </p:txBody>
      </p:sp>
      <p:pic>
        <p:nvPicPr>
          <p:cNvPr id="4" name="Picture 4" descr="A close up of a logo&#10;&#10;Description generated with very high confidence">
            <a:extLst>
              <a:ext uri="{FF2B5EF4-FFF2-40B4-BE49-F238E27FC236}">
                <a16:creationId xmlns:a16="http://schemas.microsoft.com/office/drawing/2014/main" id="{214CC578-7A45-4307-B1D9-492D0428125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9072" r="2763" b="3"/>
          <a:stretch/>
        </p:blipFill>
        <p:spPr>
          <a:xfrm>
            <a:off x="7675658" y="2093976"/>
            <a:ext cx="3941064" cy="4096512"/>
          </a:xfrm>
          <a:prstGeom prst="rect">
            <a:avLst/>
          </a:prstGeom>
        </p:spPr>
      </p:pic>
    </p:spTree>
    <p:extLst>
      <p:ext uri="{BB962C8B-B14F-4D97-AF65-F5344CB8AC3E}">
        <p14:creationId xmlns:p14="http://schemas.microsoft.com/office/powerpoint/2010/main" val="2316310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46733-AE6E-4D82-AE84-D73A84741E04}"/>
              </a:ext>
            </a:extLst>
          </p:cNvPr>
          <p:cNvSpPr>
            <a:spLocks noGrp="1"/>
          </p:cNvSpPr>
          <p:nvPr>
            <p:ph type="title"/>
          </p:nvPr>
        </p:nvSpPr>
        <p:spPr>
          <a:xfrm>
            <a:off x="576072" y="238539"/>
            <a:ext cx="11018520" cy="1434415"/>
          </a:xfrm>
        </p:spPr>
        <p:txBody>
          <a:bodyPr anchor="b">
            <a:normAutofit/>
          </a:bodyPr>
          <a:lstStyle/>
          <a:p>
            <a:r>
              <a:rPr lang="en-US" sz="7200" dirty="0">
                <a:latin typeface="Myanmar Text"/>
                <a:cs typeface="Myanmar Text"/>
              </a:rPr>
              <a:t>References</a:t>
            </a:r>
            <a:endParaRPr lang="en-US" sz="7200" dirty="0"/>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94E24A-65E7-46BF-98D8-3F6DB8E6041E}"/>
              </a:ext>
            </a:extLst>
          </p:cNvPr>
          <p:cNvSpPr>
            <a:spLocks noGrp="1"/>
          </p:cNvSpPr>
          <p:nvPr>
            <p:ph idx="1"/>
          </p:nvPr>
        </p:nvSpPr>
        <p:spPr>
          <a:xfrm>
            <a:off x="572492" y="2071316"/>
            <a:ext cx="11018519" cy="4119172"/>
          </a:xfrm>
        </p:spPr>
        <p:txBody>
          <a:bodyPr vert="horz" lIns="91440" tIns="45720" rIns="91440" bIns="45720" rtlCol="0" anchor="t">
            <a:normAutofit/>
          </a:bodyPr>
          <a:lstStyle/>
          <a:p>
            <a:pPr>
              <a:lnSpc>
                <a:spcPct val="100000"/>
              </a:lnSpc>
            </a:pPr>
            <a:r>
              <a:rPr lang="en-TT" sz="2000" dirty="0">
                <a:latin typeface="Times New Roman" panose="02020603050405020304" pitchFamily="18" charset="0"/>
                <a:cs typeface="Times New Roman" panose="02020603050405020304" pitchFamily="18" charset="0"/>
              </a:rPr>
              <a:t>Caribbean Secondary Examination Council (2019). CSEC Office Administration Syllabus.   Macmillan Education retrieved from cxc-store.com</a:t>
            </a:r>
            <a:endParaRPr lang="en-US" sz="2000" dirty="0">
              <a:latin typeface="Times New Roman" panose="02020603050405020304" pitchFamily="18" charset="0"/>
              <a:cs typeface="Times New Roman" panose="02020603050405020304" pitchFamily="18" charset="0"/>
            </a:endParaRPr>
          </a:p>
          <a:p>
            <a:pPr>
              <a:lnSpc>
                <a:spcPct val="100000"/>
              </a:lnSpc>
            </a:pPr>
            <a:r>
              <a:rPr lang="en-US" sz="2000" dirty="0">
                <a:latin typeface="Myanmar Text"/>
                <a:cs typeface="Myanmar Text"/>
              </a:rPr>
              <a:t>Structure of the Accounts Office retrieved from </a:t>
            </a:r>
            <a:r>
              <a:rPr lang="en-US" sz="2000" dirty="0">
                <a:latin typeface="Myanmar Text"/>
                <a:cs typeface="Myanmar Text"/>
                <a:hlinkClick r:id="rId2"/>
              </a:rPr>
              <a:t>https://www.youtube.com/watch?v=G0wC5i-G5wQ&amp;feature=youtu.be</a:t>
            </a:r>
            <a:endParaRPr lang="en-US" sz="2000" dirty="0">
              <a:latin typeface="Myanmar Text"/>
              <a:cs typeface="Myanmar Text"/>
            </a:endParaRPr>
          </a:p>
          <a:p>
            <a:pPr>
              <a:lnSpc>
                <a:spcPct val="100000"/>
              </a:lnSpc>
            </a:pPr>
            <a:r>
              <a:rPr lang="en-US" sz="2000" dirty="0">
                <a:latin typeface="Myanmar Text"/>
                <a:cs typeface="Myanmar Text"/>
              </a:rPr>
              <a:t>What is an audit retrieved from https://www.youtube.com/watch?v=pkKO9ZNyOIc&amp;feature=youtu.be</a:t>
            </a:r>
          </a:p>
        </p:txBody>
      </p:sp>
    </p:spTree>
    <p:extLst>
      <p:ext uri="{BB962C8B-B14F-4D97-AF65-F5344CB8AC3E}">
        <p14:creationId xmlns:p14="http://schemas.microsoft.com/office/powerpoint/2010/main" val="335737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8"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20FEC-A491-49D9-B554-B2491B0FFC37}"/>
              </a:ext>
            </a:extLst>
          </p:cNvPr>
          <p:cNvSpPr>
            <a:spLocks noGrp="1"/>
          </p:cNvSpPr>
          <p:nvPr>
            <p:ph type="title"/>
          </p:nvPr>
        </p:nvSpPr>
        <p:spPr>
          <a:xfrm>
            <a:off x="630936" y="640080"/>
            <a:ext cx="4818888" cy="1481328"/>
          </a:xfrm>
        </p:spPr>
        <p:txBody>
          <a:bodyPr vert="horz" lIns="91440" tIns="45720" rIns="91440" bIns="45720" rtlCol="0" anchor="b">
            <a:normAutofit/>
          </a:bodyPr>
          <a:lstStyle/>
          <a:p>
            <a:pPr>
              <a:lnSpc>
                <a:spcPct val="90000"/>
              </a:lnSpc>
            </a:pPr>
            <a:r>
              <a:rPr lang="en-US"/>
              <a:t>The Accounts Office</a:t>
            </a:r>
          </a:p>
        </p:txBody>
      </p:sp>
      <p:sp>
        <p:nvSpPr>
          <p:cNvPr id="1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6C867E-B5B8-4EBF-8126-9473A8FFD99C}"/>
              </a:ext>
            </a:extLst>
          </p:cNvPr>
          <p:cNvSpPr>
            <a:spLocks noGrp="1"/>
          </p:cNvSpPr>
          <p:nvPr>
            <p:ph sz="half" idx="1"/>
          </p:nvPr>
        </p:nvSpPr>
        <p:spPr>
          <a:xfrm>
            <a:off x="630936" y="2660904"/>
            <a:ext cx="4818888" cy="3547872"/>
          </a:xfrm>
        </p:spPr>
        <p:txBody>
          <a:bodyPr vert="horz" lIns="91440" tIns="45720" rIns="91440" bIns="45720" rtlCol="0" anchor="t">
            <a:normAutofit fontScale="77500" lnSpcReduction="20000"/>
          </a:bodyPr>
          <a:lstStyle/>
          <a:p>
            <a:r>
              <a:rPr lang="en-US" dirty="0">
                <a:latin typeface="Myanmar Text"/>
                <a:cs typeface="Myanmar Text"/>
              </a:rPr>
              <a:t>The accounts department is one of the most important offices in an organization.  </a:t>
            </a:r>
          </a:p>
          <a:p>
            <a:r>
              <a:rPr lang="en-US" dirty="0">
                <a:latin typeface="Myanmar Text"/>
                <a:cs typeface="Myanmar Text"/>
              </a:rPr>
              <a:t>The function of the accounts office is to channel the finances of the company in a direction that will increase profitability and raise the standard of service provided.</a:t>
            </a:r>
          </a:p>
        </p:txBody>
      </p:sp>
      <mc:AlternateContent xmlns:mc="http://schemas.openxmlformats.org/markup-compatibility/2006" xmlns:p14="http://schemas.microsoft.com/office/powerpoint/2010/main">
        <mc:Choice Requires="p14">
          <p:contentPart p14:bwMode="auto" r:id="rId2">
            <p14:nvContentPartPr>
              <p14:cNvPr id="12"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2"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Picture 4" descr="A picture containing indoor, table, computer, desk&#10;&#10;Description generated with very high confidence">
            <a:extLst>
              <a:ext uri="{FF2B5EF4-FFF2-40B4-BE49-F238E27FC236}">
                <a16:creationId xmlns:a16="http://schemas.microsoft.com/office/drawing/2014/main" id="{C335BBF9-1548-4899-9F13-C243CA7595C1}"/>
              </a:ext>
            </a:extLst>
          </p:cNvPr>
          <p:cNvPicPr>
            <a:picLocks noGrp="1" noChangeAspect="1"/>
          </p:cNvPicPr>
          <p:nvPr>
            <p:ph sz="half" idx="2"/>
          </p:nvPr>
        </p:nvPicPr>
        <p:blipFill>
          <a:blip r:embed="rId4"/>
          <a:stretch>
            <a:fillRect/>
          </a:stretch>
        </p:blipFill>
        <p:spPr>
          <a:xfrm>
            <a:off x="6099048" y="1620717"/>
            <a:ext cx="5458968" cy="3616566"/>
          </a:xfrm>
          <a:prstGeom prst="rect">
            <a:avLst/>
          </a:prstGeom>
        </p:spPr>
      </p:pic>
    </p:spTree>
    <p:extLst>
      <p:ext uri="{BB962C8B-B14F-4D97-AF65-F5344CB8AC3E}">
        <p14:creationId xmlns:p14="http://schemas.microsoft.com/office/powerpoint/2010/main" val="150540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35C4-7855-4C09-8DC2-A8166B81679C}"/>
              </a:ext>
            </a:extLst>
          </p:cNvPr>
          <p:cNvSpPr>
            <a:spLocks noGrp="1"/>
          </p:cNvSpPr>
          <p:nvPr>
            <p:ph type="title"/>
          </p:nvPr>
        </p:nvSpPr>
        <p:spPr/>
        <p:txBody>
          <a:bodyPr/>
          <a:lstStyle/>
          <a:p>
            <a:r>
              <a:rPr lang="en-US" dirty="0"/>
              <a:t>Organization  of the Accounts Office</a:t>
            </a:r>
          </a:p>
        </p:txBody>
      </p:sp>
      <p:sp>
        <p:nvSpPr>
          <p:cNvPr id="3" name="Content Placeholder 2">
            <a:extLst>
              <a:ext uri="{FF2B5EF4-FFF2-40B4-BE49-F238E27FC236}">
                <a16:creationId xmlns:a16="http://schemas.microsoft.com/office/drawing/2014/main" id="{AF20EF98-F523-467F-A73D-27A55CFE247E}"/>
              </a:ext>
            </a:extLst>
          </p:cNvPr>
          <p:cNvSpPr>
            <a:spLocks noGrp="1"/>
          </p:cNvSpPr>
          <p:nvPr>
            <p:ph sz="half" idx="1"/>
          </p:nvPr>
        </p:nvSpPr>
        <p:spPr/>
        <p:txBody>
          <a:bodyPr vert="horz" lIns="91440" tIns="45720" rIns="91440" bIns="45720" rtlCol="0" anchor="t">
            <a:normAutofit fontScale="85000" lnSpcReduction="20000"/>
          </a:bodyPr>
          <a:lstStyle/>
          <a:p>
            <a:r>
              <a:rPr lang="en-US" dirty="0">
                <a:latin typeface="Myanmar Text"/>
                <a:cs typeface="Myanmar Text"/>
              </a:rPr>
              <a:t>The accounts </a:t>
            </a:r>
            <a:r>
              <a:rPr lang="en-US" dirty="0">
                <a:latin typeface="Myanmar Text"/>
                <a:cs typeface="Myanmar Text"/>
                <a:hlinkClick r:id="rId3"/>
              </a:rPr>
              <a:t>department</a:t>
            </a:r>
            <a:r>
              <a:rPr lang="en-US" dirty="0">
                <a:latin typeface="Myanmar Text"/>
                <a:cs typeface="Myanmar Text"/>
              </a:rPr>
              <a:t> usually has a Finance Manager or Chief Accountant, accountants, assistant accountants, accounts clerks and a secretary or secretaries depending on the size of the organization.  View the video to explore additional employees who may work in this department.</a:t>
            </a:r>
          </a:p>
        </p:txBody>
      </p:sp>
      <p:pic>
        <p:nvPicPr>
          <p:cNvPr id="5" name="Picture 5">
            <a:hlinkClick r:id="" action="ppaction://media"/>
            <a:extLst>
              <a:ext uri="{FF2B5EF4-FFF2-40B4-BE49-F238E27FC236}">
                <a16:creationId xmlns:a16="http://schemas.microsoft.com/office/drawing/2014/main" id="{5B21F385-0205-41B9-BA31-519804DF00E9}"/>
              </a:ext>
            </a:extLst>
          </p:cNvPr>
          <p:cNvPicPr>
            <a:picLocks noGrp="1" noRot="1" noChangeAspect="1"/>
          </p:cNvPicPr>
          <p:nvPr>
            <p:ph sz="half" idx="2"/>
            <a:videoFile r:link="rId1"/>
          </p:nvPr>
        </p:nvPicPr>
        <p:blipFill>
          <a:blip r:embed="rId4"/>
          <a:stretch>
            <a:fillRect/>
          </a:stretch>
        </p:blipFill>
        <p:spPr>
          <a:xfrm>
            <a:off x="6477000" y="2340769"/>
            <a:ext cx="4572000" cy="3429000"/>
          </a:xfrm>
        </p:spPr>
      </p:pic>
    </p:spTree>
    <p:extLst>
      <p:ext uri="{BB962C8B-B14F-4D97-AF65-F5344CB8AC3E}">
        <p14:creationId xmlns:p14="http://schemas.microsoft.com/office/powerpoint/2010/main" val="151695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76197-B945-4CC2-83FF-7328ED2DD8B3}"/>
              </a:ext>
            </a:extLst>
          </p:cNvPr>
          <p:cNvSpPr>
            <a:spLocks noGrp="1"/>
          </p:cNvSpPr>
          <p:nvPr>
            <p:ph type="title"/>
          </p:nvPr>
        </p:nvSpPr>
        <p:spPr>
          <a:xfrm>
            <a:off x="576072" y="238539"/>
            <a:ext cx="11018520" cy="1434415"/>
          </a:xfrm>
        </p:spPr>
        <p:txBody>
          <a:bodyPr anchor="b">
            <a:normAutofit/>
          </a:bodyPr>
          <a:lstStyle/>
          <a:p>
            <a:pPr>
              <a:lnSpc>
                <a:spcPct val="90000"/>
              </a:lnSpc>
            </a:pPr>
            <a:r>
              <a:rPr lang="en-US" sz="5600"/>
              <a:t>Activity 1 – Organization Chart</a:t>
            </a:r>
          </a:p>
        </p:txBody>
      </p:sp>
      <p:sp>
        <p:nvSpPr>
          <p:cNvPr id="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0A3E26-7EA5-4C33-875E-25B6B651CE75}"/>
              </a:ext>
            </a:extLst>
          </p:cNvPr>
          <p:cNvSpPr>
            <a:spLocks noGrp="1"/>
          </p:cNvSpPr>
          <p:nvPr>
            <p:ph idx="1"/>
          </p:nvPr>
        </p:nvSpPr>
        <p:spPr>
          <a:xfrm>
            <a:off x="572493" y="2071316"/>
            <a:ext cx="6713552" cy="4119172"/>
          </a:xfrm>
        </p:spPr>
        <p:txBody>
          <a:bodyPr vert="horz" lIns="91440" tIns="45720" rIns="91440" bIns="45720" rtlCol="0" anchor="t">
            <a:normAutofit/>
          </a:bodyPr>
          <a:lstStyle/>
          <a:p>
            <a:pPr marL="0" indent="0">
              <a:buNone/>
            </a:pPr>
            <a:r>
              <a:rPr lang="en-US">
                <a:latin typeface="Myanmar Text"/>
                <a:cs typeface="Myanmar Text"/>
              </a:rPr>
              <a:t>After listening to the video draw a chart dipicting the organizational structure of the accounts office.  </a:t>
            </a:r>
            <a:endParaRPr lang="en-US"/>
          </a:p>
          <a:p>
            <a:pPr>
              <a:buFont typeface="Wingdings" panose="020B0604020202020204" pitchFamily="34" charset="0"/>
              <a:buChar char="v"/>
            </a:pPr>
            <a:r>
              <a:rPr lang="en-US">
                <a:latin typeface="Myanmar Text"/>
                <a:cs typeface="Myanmar Text"/>
              </a:rPr>
              <a:t>Remember to check the answer key to ensure that you have captured the correct hierarchical levels!</a:t>
            </a:r>
            <a:endParaRPr lang="en-US"/>
          </a:p>
        </p:txBody>
      </p:sp>
      <p:pic>
        <p:nvPicPr>
          <p:cNvPr id="4" name="Picture 4" descr="A picture containing light, sitting, dark&#10;&#10;Description generated with very high confidence">
            <a:extLst>
              <a:ext uri="{FF2B5EF4-FFF2-40B4-BE49-F238E27FC236}">
                <a16:creationId xmlns:a16="http://schemas.microsoft.com/office/drawing/2014/main" id="{111D72CD-ED2A-46A6-B310-986ECE03027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051" r="18733" b="2"/>
          <a:stretch/>
        </p:blipFill>
        <p:spPr>
          <a:xfrm>
            <a:off x="7675658" y="2093976"/>
            <a:ext cx="3941064" cy="4096512"/>
          </a:xfrm>
          <a:prstGeom prst="rect">
            <a:avLst/>
          </a:prstGeom>
        </p:spPr>
      </p:pic>
    </p:spTree>
    <p:extLst>
      <p:ext uri="{BB962C8B-B14F-4D97-AF65-F5344CB8AC3E}">
        <p14:creationId xmlns:p14="http://schemas.microsoft.com/office/powerpoint/2010/main" val="2912304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BCA48-B5C5-4E96-BF62-11DD3B6B1946}"/>
              </a:ext>
            </a:extLst>
          </p:cNvPr>
          <p:cNvSpPr>
            <a:spLocks noGrp="1"/>
          </p:cNvSpPr>
          <p:nvPr>
            <p:ph type="title"/>
          </p:nvPr>
        </p:nvSpPr>
        <p:spPr>
          <a:xfrm>
            <a:off x="635000" y="640823"/>
            <a:ext cx="3418659" cy="5583148"/>
          </a:xfrm>
        </p:spPr>
        <p:txBody>
          <a:bodyPr anchor="ctr">
            <a:normAutofit/>
          </a:bodyPr>
          <a:lstStyle/>
          <a:p>
            <a:r>
              <a:rPr lang="en-US" sz="5600"/>
              <a:t>Role &amp; Function of the Accounts Office</a:t>
            </a:r>
          </a:p>
        </p:txBody>
      </p:sp>
      <p:sp>
        <p:nvSpPr>
          <p:cNvPr id="7"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A9A342"/>
          </a:solidFill>
          <a:ln w="34925">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F7F4A63F-AF12-42D3-8DAE-703A99E13542}"/>
              </a:ext>
            </a:extLst>
          </p:cNvPr>
          <p:cNvGraphicFramePr>
            <a:graphicFrameLocks noGrp="1"/>
          </p:cNvGraphicFramePr>
          <p:nvPr>
            <p:ph idx="1"/>
            <p:extLst>
              <p:ext uri="{D42A27DB-BD31-4B8C-83A1-F6EECF244321}">
                <p14:modId xmlns:p14="http://schemas.microsoft.com/office/powerpoint/2010/main" val="61290221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239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9" name="Rectangle 19">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1">
            <a:extLst>
              <a:ext uri="{FF2B5EF4-FFF2-40B4-BE49-F238E27FC236}">
                <a16:creationId xmlns:a16="http://schemas.microsoft.com/office/drawing/2014/main" id="{9F1CB5E5-9EED-4E42-933B-C248FB02D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A9A34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B361FD7-0636-4170-BA7C-5056FA1E365D}"/>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nSpc>
                <a:spcPct val="90000"/>
              </a:lnSpc>
            </a:pPr>
            <a:r>
              <a:rPr lang="en-US" sz="4400">
                <a:solidFill>
                  <a:schemeClr val="bg1"/>
                </a:solidFill>
                <a:latin typeface="Sagona Book"/>
              </a:rPr>
              <a:t>Let's  explore the role and function of the accounts office in greater detail</a:t>
            </a:r>
          </a:p>
        </p:txBody>
      </p:sp>
      <p:sp>
        <p:nvSpPr>
          <p:cNvPr id="31"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820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F03B2-8DC5-4CEA-93AF-0E123FE6AEAE}"/>
              </a:ext>
            </a:extLst>
          </p:cNvPr>
          <p:cNvSpPr>
            <a:spLocks noGrp="1"/>
          </p:cNvSpPr>
          <p:nvPr>
            <p:ph type="title"/>
          </p:nvPr>
        </p:nvSpPr>
        <p:spPr>
          <a:xfrm>
            <a:off x="630936" y="640080"/>
            <a:ext cx="4818888" cy="1481328"/>
          </a:xfrm>
        </p:spPr>
        <p:txBody>
          <a:bodyPr vert="horz" lIns="91440" tIns="45720" rIns="91440" bIns="45720" rtlCol="0" anchor="b">
            <a:normAutofit/>
          </a:bodyPr>
          <a:lstStyle/>
          <a:p>
            <a:pPr>
              <a:lnSpc>
                <a:spcPct val="90000"/>
              </a:lnSpc>
            </a:pPr>
            <a:r>
              <a:rPr lang="en-US">
                <a:latin typeface="Myanmar Text"/>
                <a:cs typeface="Myanmar Text"/>
              </a:rPr>
              <a:t>Preparation of </a:t>
            </a:r>
            <a:r>
              <a:rPr lang="en-US" dirty="0">
                <a:latin typeface="Myanmar Text"/>
                <a:cs typeface="Myanmar Text"/>
              </a:rPr>
              <a:t>Payroll</a:t>
            </a:r>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9A342"/>
          </a:solidFill>
          <a:ln w="38100" cap="rnd">
            <a:solidFill>
              <a:srgbClr val="A9A3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E23B45-9B9C-49F5-9EDA-2F7E8E66EB49}"/>
              </a:ext>
            </a:extLst>
          </p:cNvPr>
          <p:cNvSpPr>
            <a:spLocks noGrp="1"/>
          </p:cNvSpPr>
          <p:nvPr>
            <p:ph sz="half" idx="1"/>
          </p:nvPr>
        </p:nvSpPr>
        <p:spPr>
          <a:xfrm>
            <a:off x="630936" y="2660904"/>
            <a:ext cx="4818888" cy="3547872"/>
          </a:xfrm>
        </p:spPr>
        <p:txBody>
          <a:bodyPr vert="horz" lIns="91440" tIns="45720" rIns="91440" bIns="45720" rtlCol="0" anchor="t">
            <a:normAutofit/>
          </a:bodyPr>
          <a:lstStyle/>
          <a:p>
            <a:pPr marL="0" indent="0">
              <a:buNone/>
            </a:pPr>
            <a:r>
              <a:rPr lang="en-US" dirty="0">
                <a:latin typeface="Myanmar Text"/>
                <a:cs typeface="Myanmar Text"/>
              </a:rPr>
              <a:t>The payroll lists the money paid to all staff as wages for a week or month.  </a:t>
            </a:r>
            <a:endParaRPr lang="en-US"/>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5" descr="A close up of text on a white background&#10;&#10;Description generated with very high confidence">
            <a:extLst>
              <a:ext uri="{FF2B5EF4-FFF2-40B4-BE49-F238E27FC236}">
                <a16:creationId xmlns:a16="http://schemas.microsoft.com/office/drawing/2014/main" id="{C72FEFBA-52B8-424F-A119-4DF05A8E0A4E}"/>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6099048" y="1470595"/>
            <a:ext cx="5458968" cy="3916809"/>
          </a:xfrm>
          <a:prstGeom prst="rect">
            <a:avLst/>
          </a:prstGeom>
        </p:spPr>
      </p:pic>
    </p:spTree>
    <p:extLst>
      <p:ext uri="{BB962C8B-B14F-4D97-AF65-F5344CB8AC3E}">
        <p14:creationId xmlns:p14="http://schemas.microsoft.com/office/powerpoint/2010/main" val="178703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rgbClr val="A9A3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A2DBA6-A4C7-4266-A63D-E88C4B546227}"/>
              </a:ext>
            </a:extLst>
          </p:cNvPr>
          <p:cNvSpPr>
            <a:spLocks noGrp="1"/>
          </p:cNvSpPr>
          <p:nvPr>
            <p:ph type="title"/>
          </p:nvPr>
        </p:nvSpPr>
        <p:spPr>
          <a:xfrm>
            <a:off x="838200" y="365125"/>
            <a:ext cx="10515600" cy="1325563"/>
          </a:xfrm>
        </p:spPr>
        <p:txBody>
          <a:bodyPr>
            <a:normAutofit/>
          </a:bodyPr>
          <a:lstStyle/>
          <a:p>
            <a:pPr>
              <a:lnSpc>
                <a:spcPct val="90000"/>
              </a:lnSpc>
            </a:pPr>
            <a:r>
              <a:rPr lang="en-US" sz="4000">
                <a:solidFill>
                  <a:schemeClr val="bg1"/>
                </a:solidFill>
                <a:latin typeface="Myanmar Text"/>
                <a:cs typeface="Myanmar Text"/>
              </a:rPr>
              <a:t>Activities conducted during the preparation of the payroll</a:t>
            </a:r>
          </a:p>
        </p:txBody>
      </p:sp>
      <p:graphicFrame>
        <p:nvGraphicFramePr>
          <p:cNvPr id="5" name="Content Placeholder 2">
            <a:extLst>
              <a:ext uri="{FF2B5EF4-FFF2-40B4-BE49-F238E27FC236}">
                <a16:creationId xmlns:a16="http://schemas.microsoft.com/office/drawing/2014/main" id="{3F746D90-C554-4AF6-B832-E12493637B84}"/>
              </a:ext>
            </a:extLst>
          </p:cNvPr>
          <p:cNvGraphicFramePr>
            <a:graphicFrameLocks noGrp="1"/>
          </p:cNvGraphicFramePr>
          <p:nvPr>
            <p:ph idx="1"/>
            <p:extLst>
              <p:ext uri="{D42A27DB-BD31-4B8C-83A1-F6EECF244321}">
                <p14:modId xmlns:p14="http://schemas.microsoft.com/office/powerpoint/2010/main" val="1353156422"/>
              </p:ext>
            </p:extLst>
          </p:nvPr>
        </p:nvGraphicFramePr>
        <p:xfrm>
          <a:off x="838200" y="2223655"/>
          <a:ext cx="10515600" cy="395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741296"/>
      </p:ext>
    </p:extLst>
  </p:cSld>
  <p:clrMapOvr>
    <a:masterClrMapping/>
  </p:clrMapOvr>
</p:sld>
</file>

<file path=ppt/theme/theme1.xml><?xml version="1.0" encoding="utf-8"?>
<a:theme xmlns:a="http://schemas.openxmlformats.org/drawingml/2006/main" name="SketchyVTI">
  <a:themeElements>
    <a:clrScheme name="AnalogousFromRegularSeedLeftStep">
      <a:dk1>
        <a:srgbClr val="000000"/>
      </a:dk1>
      <a:lt1>
        <a:srgbClr val="FFFFFF"/>
      </a:lt1>
      <a:dk2>
        <a:srgbClr val="413C24"/>
      </a:dk2>
      <a:lt2>
        <a:srgbClr val="ECECF0"/>
      </a:lt2>
      <a:accent1>
        <a:srgbClr val="A9A342"/>
      </a:accent1>
      <a:accent2>
        <a:srgbClr val="B17A3B"/>
      </a:accent2>
      <a:accent3>
        <a:srgbClr val="C35A4D"/>
      </a:accent3>
      <a:accent4>
        <a:srgbClr val="B44063"/>
      </a:accent4>
      <a:accent5>
        <a:srgbClr val="C34DA2"/>
      </a:accent5>
      <a:accent6>
        <a:srgbClr val="A23DB2"/>
      </a:accent6>
      <a:hlink>
        <a:srgbClr val="7A7FD2"/>
      </a:hlink>
      <a:folHlink>
        <a:srgbClr val="878787"/>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1214</Words>
  <Application>Microsoft Office PowerPoint</Application>
  <PresentationFormat>Widescreen</PresentationFormat>
  <Paragraphs>117</Paragraphs>
  <Slides>26</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Modern Love</vt:lpstr>
      <vt:lpstr>Myanmar Text</vt:lpstr>
      <vt:lpstr>Sagona Book</vt:lpstr>
      <vt:lpstr>The Hand</vt:lpstr>
      <vt:lpstr>Times New Roman</vt:lpstr>
      <vt:lpstr>Wingdings</vt:lpstr>
      <vt:lpstr>SketchyVTI</vt:lpstr>
      <vt:lpstr>CSEC Office Administration</vt:lpstr>
      <vt:lpstr>Objectives</vt:lpstr>
      <vt:lpstr>The Accounts Office</vt:lpstr>
      <vt:lpstr>Organization  of the Accounts Office</vt:lpstr>
      <vt:lpstr>Activity 1 – Organization Chart</vt:lpstr>
      <vt:lpstr>Role &amp; Function of the Accounts Office</vt:lpstr>
      <vt:lpstr>Let's  explore the role and function of the accounts office in greater detail</vt:lpstr>
      <vt:lpstr>Preparation of Payroll</vt:lpstr>
      <vt:lpstr>Activities conducted during the preparation of the payroll</vt:lpstr>
      <vt:lpstr>Credit Control?</vt:lpstr>
      <vt:lpstr>What is involved in Credit Control </vt:lpstr>
      <vt:lpstr>Collection of Accounts</vt:lpstr>
      <vt:lpstr>Procedure to follow if a customer fails to pay his debts</vt:lpstr>
      <vt:lpstr>Credit Notes</vt:lpstr>
      <vt:lpstr>Debit Note</vt:lpstr>
      <vt:lpstr> Auditing</vt:lpstr>
      <vt:lpstr>Activity 2 – All about Auditing! </vt:lpstr>
      <vt:lpstr>Functions of an Auditor</vt:lpstr>
      <vt:lpstr>Preparation of accounts for audit</vt:lpstr>
      <vt:lpstr>Different Types of Bank Accounts</vt:lpstr>
      <vt:lpstr>Banking/Current Accounts</vt:lpstr>
      <vt:lpstr>Savings Account</vt:lpstr>
      <vt:lpstr>Fixed Deposits</vt:lpstr>
      <vt:lpstr>Activity 3 – Web Quest</vt:lpstr>
      <vt:lpstr>Lesson 1 - Review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Roxanne Phillip</cp:lastModifiedBy>
  <cp:revision>1256</cp:revision>
  <dcterms:created xsi:type="dcterms:W3CDTF">2020-04-14T14:34:35Z</dcterms:created>
  <dcterms:modified xsi:type="dcterms:W3CDTF">2020-05-17T21:26:30Z</dcterms:modified>
</cp:coreProperties>
</file>