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62" r:id="rId5"/>
    <p:sldId id="259" r:id="rId6"/>
    <p:sldId id="260" r:id="rId7"/>
    <p:sldId id="261"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391221-6148-49AB-8E78-11FD2BE0642E}" type="datetimeFigureOut">
              <a:rPr lang="en-US" smtClean="0"/>
              <a:t>9/1/2020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BD3EBA-63B5-4E05-8B3F-3DE86C1A930A}" type="slidenum">
              <a:rPr lang="en-US" smtClean="0"/>
              <a:t>‹#›</a:t>
            </a:fld>
            <a:endParaRPr lang="en-US"/>
          </a:p>
        </p:txBody>
      </p:sp>
    </p:spTree>
    <p:extLst>
      <p:ext uri="{BB962C8B-B14F-4D97-AF65-F5344CB8AC3E}">
        <p14:creationId xmlns:p14="http://schemas.microsoft.com/office/powerpoint/2010/main" val="2337295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D9AF3F-C0EA-45DE-A17B-06F7FB00A953}" type="datetime1">
              <a:rPr lang="en-US" smtClean="0"/>
              <a:t>9/1/2020</a:t>
            </a:fld>
            <a:endParaRPr lang="en-US"/>
          </a:p>
        </p:txBody>
      </p:sp>
      <p:sp>
        <p:nvSpPr>
          <p:cNvPr id="5" name="Footer Placeholder 4"/>
          <p:cNvSpPr>
            <a:spLocks noGrp="1"/>
          </p:cNvSpPr>
          <p:nvPr>
            <p:ph type="ftr" sz="quarter" idx="11"/>
          </p:nvPr>
        </p:nvSpPr>
        <p:spPr/>
        <p:txBody>
          <a:bodyPr/>
          <a:lstStyle/>
          <a:p>
            <a:r>
              <a:rPr lang="en-US"/>
              <a:t>CPDD MOE 2020</a:t>
            </a:r>
          </a:p>
        </p:txBody>
      </p:sp>
      <p:sp>
        <p:nvSpPr>
          <p:cNvPr id="6" name="Slide Number Placeholder 5"/>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1381185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3E11C78-9DF6-41EF-81C3-828CB093F133}" type="datetime1">
              <a:rPr lang="en-US" smtClean="0"/>
              <a:t>9/1/2020</a:t>
            </a:fld>
            <a:endParaRPr lang="en-US"/>
          </a:p>
        </p:txBody>
      </p:sp>
      <p:sp>
        <p:nvSpPr>
          <p:cNvPr id="6" name="Footer Placeholder 5"/>
          <p:cNvSpPr>
            <a:spLocks noGrp="1"/>
          </p:cNvSpPr>
          <p:nvPr>
            <p:ph type="ftr" sz="quarter" idx="11"/>
          </p:nvPr>
        </p:nvSpPr>
        <p:spPr/>
        <p:txBody>
          <a:bodyPr/>
          <a:lstStyle/>
          <a:p>
            <a:r>
              <a:rPr lang="en-US"/>
              <a:t>CPDD MOE 2020</a:t>
            </a:r>
          </a:p>
        </p:txBody>
      </p:sp>
      <p:sp>
        <p:nvSpPr>
          <p:cNvPr id="7" name="Slide Number Placeholder 6"/>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1440018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47BA793-65BF-4D9A-BD4F-5A360905737E}" type="datetime1">
              <a:rPr lang="en-US" smtClean="0"/>
              <a:t>9/1/2020</a:t>
            </a:fld>
            <a:endParaRPr lang="en-US"/>
          </a:p>
        </p:txBody>
      </p:sp>
      <p:sp>
        <p:nvSpPr>
          <p:cNvPr id="5" name="Footer Placeholder 4"/>
          <p:cNvSpPr>
            <a:spLocks noGrp="1"/>
          </p:cNvSpPr>
          <p:nvPr>
            <p:ph type="ftr" sz="quarter" idx="11"/>
          </p:nvPr>
        </p:nvSpPr>
        <p:spPr/>
        <p:txBody>
          <a:bodyPr/>
          <a:lstStyle/>
          <a:p>
            <a:r>
              <a:rPr lang="en-US"/>
              <a:t>CPDD MOE 2020</a:t>
            </a:r>
          </a:p>
        </p:txBody>
      </p:sp>
      <p:sp>
        <p:nvSpPr>
          <p:cNvPr id="6" name="Slide Number Placeholder 5"/>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2940830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9F284238-840B-4C7C-9928-D63C4FB4343E}" type="datetime1">
              <a:rPr lang="en-US" smtClean="0"/>
              <a:t>9/1/2020</a:t>
            </a:fld>
            <a:endParaRPr lang="en-US"/>
          </a:p>
        </p:txBody>
      </p:sp>
      <p:sp>
        <p:nvSpPr>
          <p:cNvPr id="5" name="Footer Placeholder 4"/>
          <p:cNvSpPr>
            <a:spLocks noGrp="1"/>
          </p:cNvSpPr>
          <p:nvPr>
            <p:ph type="ftr" sz="quarter" idx="11"/>
          </p:nvPr>
        </p:nvSpPr>
        <p:spPr/>
        <p:txBody>
          <a:bodyPr/>
          <a:lstStyle/>
          <a:p>
            <a:r>
              <a:rPr lang="en-US"/>
              <a:t>CPDD MOE 2020</a:t>
            </a:r>
          </a:p>
        </p:txBody>
      </p:sp>
      <p:sp>
        <p:nvSpPr>
          <p:cNvPr id="6" name="Slide Number Placeholder 5"/>
          <p:cNvSpPr>
            <a:spLocks noGrp="1"/>
          </p:cNvSpPr>
          <p:nvPr>
            <p:ph type="sldNum" sz="quarter" idx="12"/>
          </p:nvPr>
        </p:nvSpPr>
        <p:spPr/>
        <p:txBody>
          <a:bodyPr/>
          <a:lstStyle/>
          <a:p>
            <a:fld id="{DB8C9B22-B6F4-40A5-810F-2B88AE2C1611}"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43411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538AA3C-3672-472D-AD1D-E7943BF08823}" type="datetime1">
              <a:rPr lang="en-US" smtClean="0"/>
              <a:t>9/1/2020</a:t>
            </a:fld>
            <a:endParaRPr lang="en-US"/>
          </a:p>
        </p:txBody>
      </p:sp>
      <p:sp>
        <p:nvSpPr>
          <p:cNvPr id="5" name="Footer Placeholder 4"/>
          <p:cNvSpPr>
            <a:spLocks noGrp="1"/>
          </p:cNvSpPr>
          <p:nvPr>
            <p:ph type="ftr" sz="quarter" idx="11"/>
          </p:nvPr>
        </p:nvSpPr>
        <p:spPr/>
        <p:txBody>
          <a:bodyPr/>
          <a:lstStyle/>
          <a:p>
            <a:r>
              <a:rPr lang="en-US"/>
              <a:t>CPDD MOE 2020</a:t>
            </a:r>
          </a:p>
        </p:txBody>
      </p:sp>
      <p:sp>
        <p:nvSpPr>
          <p:cNvPr id="6" name="Slide Number Placeholder 5"/>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3558762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7CC491C-8D07-4E00-8207-29CC6A016078}" type="datetime1">
              <a:rPr lang="en-US" smtClean="0"/>
              <a:t>9/1/2020</a:t>
            </a:fld>
            <a:endParaRPr lang="en-US"/>
          </a:p>
        </p:txBody>
      </p:sp>
      <p:sp>
        <p:nvSpPr>
          <p:cNvPr id="4" name="Footer Placeholder 4"/>
          <p:cNvSpPr>
            <a:spLocks noGrp="1"/>
          </p:cNvSpPr>
          <p:nvPr>
            <p:ph type="ftr" sz="quarter" idx="11"/>
          </p:nvPr>
        </p:nvSpPr>
        <p:spPr/>
        <p:txBody>
          <a:bodyPr/>
          <a:lstStyle/>
          <a:p>
            <a:r>
              <a:rPr lang="en-US"/>
              <a:t>CPDD MOE 2020</a:t>
            </a:r>
          </a:p>
        </p:txBody>
      </p:sp>
      <p:sp>
        <p:nvSpPr>
          <p:cNvPr id="6" name="Slide Number Placeholder 5"/>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1305855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2AFDA9-E159-47EB-9F26-64698EAEE4B3}" type="datetime1">
              <a:rPr lang="en-US" smtClean="0"/>
              <a:t>9/1/2020</a:t>
            </a:fld>
            <a:endParaRPr lang="en-US"/>
          </a:p>
        </p:txBody>
      </p:sp>
      <p:sp>
        <p:nvSpPr>
          <p:cNvPr id="4" name="Footer Placeholder 4"/>
          <p:cNvSpPr>
            <a:spLocks noGrp="1"/>
          </p:cNvSpPr>
          <p:nvPr>
            <p:ph type="ftr" sz="quarter" idx="11"/>
          </p:nvPr>
        </p:nvSpPr>
        <p:spPr/>
        <p:txBody>
          <a:bodyPr/>
          <a:lstStyle/>
          <a:p>
            <a:r>
              <a:rPr lang="en-US"/>
              <a:t>CPDD MOE 2020</a:t>
            </a:r>
          </a:p>
        </p:txBody>
      </p:sp>
      <p:sp>
        <p:nvSpPr>
          <p:cNvPr id="6" name="Slide Number Placeholder 5"/>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1623394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AEDD12-B94C-4CAB-A847-34E20DEF5B61}" type="datetime1">
              <a:rPr lang="en-US" smtClean="0"/>
              <a:t>9/1/2020</a:t>
            </a:fld>
            <a:endParaRPr lang="en-US"/>
          </a:p>
        </p:txBody>
      </p:sp>
      <p:sp>
        <p:nvSpPr>
          <p:cNvPr id="5" name="Footer Placeholder 4"/>
          <p:cNvSpPr>
            <a:spLocks noGrp="1"/>
          </p:cNvSpPr>
          <p:nvPr>
            <p:ph type="ftr" sz="quarter" idx="11"/>
          </p:nvPr>
        </p:nvSpPr>
        <p:spPr/>
        <p:txBody>
          <a:bodyPr/>
          <a:lstStyle/>
          <a:p>
            <a:r>
              <a:rPr lang="en-US"/>
              <a:t>CPDD MOE 2020</a:t>
            </a:r>
          </a:p>
        </p:txBody>
      </p:sp>
      <p:sp>
        <p:nvSpPr>
          <p:cNvPr id="6" name="Slide Number Placeholder 5"/>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4185013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723BE-BE17-41D5-BDC3-EE70A2620A6D}" type="datetime1">
              <a:rPr lang="en-US" smtClean="0"/>
              <a:t>9/1/2020</a:t>
            </a:fld>
            <a:endParaRPr lang="en-US"/>
          </a:p>
        </p:txBody>
      </p:sp>
      <p:sp>
        <p:nvSpPr>
          <p:cNvPr id="5" name="Footer Placeholder 4"/>
          <p:cNvSpPr>
            <a:spLocks noGrp="1"/>
          </p:cNvSpPr>
          <p:nvPr>
            <p:ph type="ftr" sz="quarter" idx="11"/>
          </p:nvPr>
        </p:nvSpPr>
        <p:spPr/>
        <p:txBody>
          <a:bodyPr/>
          <a:lstStyle/>
          <a:p>
            <a:r>
              <a:rPr lang="en-US"/>
              <a:t>CPDD MOE 2020</a:t>
            </a:r>
          </a:p>
        </p:txBody>
      </p:sp>
      <p:sp>
        <p:nvSpPr>
          <p:cNvPr id="6" name="Slide Number Placeholder 5"/>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134181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D59F0A50-0FFF-44D7-8F26-6A5E15D83BF9}" type="datetime1">
              <a:rPr lang="en-US" smtClean="0"/>
              <a:t>9/1/2020</a:t>
            </a:fld>
            <a:endParaRPr lang="en-US"/>
          </a:p>
        </p:txBody>
      </p:sp>
      <p:sp>
        <p:nvSpPr>
          <p:cNvPr id="5" name="Footer Placeholder 4"/>
          <p:cNvSpPr>
            <a:spLocks noGrp="1"/>
          </p:cNvSpPr>
          <p:nvPr>
            <p:ph type="ftr" sz="quarter" idx="11"/>
          </p:nvPr>
        </p:nvSpPr>
        <p:spPr/>
        <p:txBody>
          <a:bodyPr/>
          <a:lstStyle/>
          <a:p>
            <a:r>
              <a:rPr lang="en-US"/>
              <a:t>CPDD MOE 2020</a:t>
            </a:r>
          </a:p>
        </p:txBody>
      </p:sp>
      <p:sp>
        <p:nvSpPr>
          <p:cNvPr id="6" name="Slide Number Placeholder 5"/>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3210580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65DC409-B79D-491C-AFFB-C9461C25FAF5}" type="datetime1">
              <a:rPr lang="en-US" smtClean="0"/>
              <a:t>9/1/2020</a:t>
            </a:fld>
            <a:endParaRPr lang="en-US"/>
          </a:p>
        </p:txBody>
      </p:sp>
      <p:sp>
        <p:nvSpPr>
          <p:cNvPr id="5" name="Footer Placeholder 4"/>
          <p:cNvSpPr>
            <a:spLocks noGrp="1"/>
          </p:cNvSpPr>
          <p:nvPr>
            <p:ph type="ftr" sz="quarter" idx="11"/>
          </p:nvPr>
        </p:nvSpPr>
        <p:spPr/>
        <p:txBody>
          <a:bodyPr/>
          <a:lstStyle/>
          <a:p>
            <a:r>
              <a:rPr lang="en-US"/>
              <a:t>CPDD MOE 2020</a:t>
            </a:r>
          </a:p>
        </p:txBody>
      </p:sp>
      <p:sp>
        <p:nvSpPr>
          <p:cNvPr id="6" name="Slide Number Placeholder 5"/>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565951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E1F8602-336C-4A6B-8E01-B1ABB792F619}" type="datetime1">
              <a:rPr lang="en-US" smtClean="0"/>
              <a:t>9/1/2020</a:t>
            </a:fld>
            <a:endParaRPr lang="en-US"/>
          </a:p>
        </p:txBody>
      </p:sp>
      <p:sp>
        <p:nvSpPr>
          <p:cNvPr id="6" name="Footer Placeholder 5"/>
          <p:cNvSpPr>
            <a:spLocks noGrp="1"/>
          </p:cNvSpPr>
          <p:nvPr>
            <p:ph type="ftr" sz="quarter" idx="11"/>
          </p:nvPr>
        </p:nvSpPr>
        <p:spPr/>
        <p:txBody>
          <a:bodyPr/>
          <a:lstStyle/>
          <a:p>
            <a:r>
              <a:rPr lang="en-US"/>
              <a:t>CPDD MOE 2020</a:t>
            </a:r>
          </a:p>
        </p:txBody>
      </p:sp>
      <p:sp>
        <p:nvSpPr>
          <p:cNvPr id="7" name="Slide Number Placeholder 6"/>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287719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4AA349-C16F-463E-A776-CAF7197A0E2C}" type="datetime1">
              <a:rPr lang="en-US" smtClean="0"/>
              <a:t>9/1/2020</a:t>
            </a:fld>
            <a:endParaRPr lang="en-US"/>
          </a:p>
        </p:txBody>
      </p:sp>
      <p:sp>
        <p:nvSpPr>
          <p:cNvPr id="8" name="Footer Placeholder 7"/>
          <p:cNvSpPr>
            <a:spLocks noGrp="1"/>
          </p:cNvSpPr>
          <p:nvPr>
            <p:ph type="ftr" sz="quarter" idx="11"/>
          </p:nvPr>
        </p:nvSpPr>
        <p:spPr/>
        <p:txBody>
          <a:bodyPr/>
          <a:lstStyle/>
          <a:p>
            <a:r>
              <a:rPr lang="en-US"/>
              <a:t>CPDD MOE 2020</a:t>
            </a:r>
          </a:p>
        </p:txBody>
      </p:sp>
      <p:sp>
        <p:nvSpPr>
          <p:cNvPr id="9" name="Slide Number Placeholder 8"/>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723209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C3A2D613-FDA5-4D7C-AEA1-1865AC6B83E5}" type="datetime1">
              <a:rPr lang="en-US" smtClean="0"/>
              <a:t>9/1/2020</a:t>
            </a:fld>
            <a:endParaRPr lang="en-US"/>
          </a:p>
        </p:txBody>
      </p:sp>
      <p:sp>
        <p:nvSpPr>
          <p:cNvPr id="5" name="Footer Placeholder 3"/>
          <p:cNvSpPr>
            <a:spLocks noGrp="1"/>
          </p:cNvSpPr>
          <p:nvPr>
            <p:ph type="ftr" sz="quarter" idx="11"/>
          </p:nvPr>
        </p:nvSpPr>
        <p:spPr/>
        <p:txBody>
          <a:bodyPr/>
          <a:lstStyle/>
          <a:p>
            <a:r>
              <a:rPr lang="en-US"/>
              <a:t>CPDD MOE 2020</a:t>
            </a:r>
          </a:p>
        </p:txBody>
      </p:sp>
      <p:sp>
        <p:nvSpPr>
          <p:cNvPr id="6" name="Slide Number Placeholder 4"/>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3042495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B1DE5F5-8235-4AE1-90E6-C2CCD33F8C30}" type="datetime1">
              <a:rPr lang="en-US" smtClean="0"/>
              <a:t>9/1/2020</a:t>
            </a:fld>
            <a:endParaRPr lang="en-US"/>
          </a:p>
        </p:txBody>
      </p:sp>
      <p:sp>
        <p:nvSpPr>
          <p:cNvPr id="5" name="Footer Placeholder 2"/>
          <p:cNvSpPr>
            <a:spLocks noGrp="1"/>
          </p:cNvSpPr>
          <p:nvPr>
            <p:ph type="ftr" sz="quarter" idx="11"/>
          </p:nvPr>
        </p:nvSpPr>
        <p:spPr/>
        <p:txBody>
          <a:bodyPr/>
          <a:lstStyle/>
          <a:p>
            <a:r>
              <a:rPr lang="en-US"/>
              <a:t>CPDD MOE 2020</a:t>
            </a:r>
          </a:p>
        </p:txBody>
      </p:sp>
      <p:sp>
        <p:nvSpPr>
          <p:cNvPr id="6" name="Slide Number Placeholder 3"/>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3054504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9D61C915-ABEA-49CF-B78B-CFB88622B67F}" type="datetime1">
              <a:rPr lang="en-US" smtClean="0"/>
              <a:t>9/1/2020</a:t>
            </a:fld>
            <a:endParaRPr lang="en-US"/>
          </a:p>
        </p:txBody>
      </p:sp>
      <p:sp>
        <p:nvSpPr>
          <p:cNvPr id="5" name="Footer Placeholder 5"/>
          <p:cNvSpPr>
            <a:spLocks noGrp="1"/>
          </p:cNvSpPr>
          <p:nvPr>
            <p:ph type="ftr" sz="quarter" idx="11"/>
          </p:nvPr>
        </p:nvSpPr>
        <p:spPr/>
        <p:txBody>
          <a:bodyPr/>
          <a:lstStyle/>
          <a:p>
            <a:r>
              <a:rPr lang="en-US"/>
              <a:t>CPDD MOE 2020</a:t>
            </a:r>
          </a:p>
        </p:txBody>
      </p:sp>
      <p:sp>
        <p:nvSpPr>
          <p:cNvPr id="6" name="Slide Number Placeholder 6"/>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3673414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081B72E-D89E-489F-BF30-7BAE721C27B5}" type="datetime1">
              <a:rPr lang="en-US" smtClean="0"/>
              <a:t>9/1/2020</a:t>
            </a:fld>
            <a:endParaRPr lang="en-US"/>
          </a:p>
        </p:txBody>
      </p:sp>
      <p:sp>
        <p:nvSpPr>
          <p:cNvPr id="6" name="Footer Placeholder 5"/>
          <p:cNvSpPr>
            <a:spLocks noGrp="1"/>
          </p:cNvSpPr>
          <p:nvPr>
            <p:ph type="ftr" sz="quarter" idx="11"/>
          </p:nvPr>
        </p:nvSpPr>
        <p:spPr/>
        <p:txBody>
          <a:bodyPr/>
          <a:lstStyle/>
          <a:p>
            <a:r>
              <a:rPr lang="en-US"/>
              <a:t>CPDD MOE 2020</a:t>
            </a:r>
          </a:p>
        </p:txBody>
      </p:sp>
      <p:sp>
        <p:nvSpPr>
          <p:cNvPr id="7" name="Slide Number Placeholder 6"/>
          <p:cNvSpPr>
            <a:spLocks noGrp="1"/>
          </p:cNvSpPr>
          <p:nvPr>
            <p:ph type="sldNum" sz="quarter" idx="12"/>
          </p:nvPr>
        </p:nvSpPr>
        <p:spPr/>
        <p:txBody>
          <a:bodyPr/>
          <a:lstStyle/>
          <a:p>
            <a:fld id="{DB8C9B22-B6F4-40A5-810F-2B88AE2C1611}" type="slidenum">
              <a:rPr lang="en-US" smtClean="0"/>
              <a:t>‹#›</a:t>
            </a:fld>
            <a:endParaRPr lang="en-US"/>
          </a:p>
        </p:txBody>
      </p:sp>
    </p:spTree>
    <p:extLst>
      <p:ext uri="{BB962C8B-B14F-4D97-AF65-F5344CB8AC3E}">
        <p14:creationId xmlns:p14="http://schemas.microsoft.com/office/powerpoint/2010/main" val="242311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5B5EA39-9362-4C2A-BCEA-8BB7D07A499C}" type="datetime1">
              <a:rPr lang="en-US" smtClean="0"/>
              <a:t>9/1/2020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a:t>CPDD MOE 2020</a:t>
            </a: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B8C9B22-B6F4-40A5-810F-2B88AE2C1611}" type="slidenum">
              <a:rPr lang="en-US" smtClean="0"/>
              <a:t>‹#›</a:t>
            </a:fld>
            <a:endParaRPr lang="en-US"/>
          </a:p>
        </p:txBody>
      </p:sp>
    </p:spTree>
    <p:extLst>
      <p:ext uri="{BB962C8B-B14F-4D97-AF65-F5344CB8AC3E}">
        <p14:creationId xmlns:p14="http://schemas.microsoft.com/office/powerpoint/2010/main" val="58249974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courses.lumenlearning.com/wmopen-microeconomics/chapter/average-costs-and-curv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ucJBO9UTmwo"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qYKJdooEnwU&amp;feature=emb_rel_en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0120" y="503239"/>
            <a:ext cx="10702265" cy="1419584"/>
          </a:xfrm>
        </p:spPr>
        <p:txBody>
          <a:bodyPr/>
          <a:lstStyle/>
          <a:p>
            <a:r>
              <a:rPr lang="en-US" dirty="0"/>
              <a:t>Production Costs</a:t>
            </a:r>
          </a:p>
        </p:txBody>
      </p:sp>
      <p:sp>
        <p:nvSpPr>
          <p:cNvPr id="3" name="Subtitle 2"/>
          <p:cNvSpPr>
            <a:spLocks noGrp="1"/>
          </p:cNvSpPr>
          <p:nvPr>
            <p:ph type="subTitle" idx="1"/>
          </p:nvPr>
        </p:nvSpPr>
        <p:spPr>
          <a:xfrm>
            <a:off x="1084218" y="2124734"/>
            <a:ext cx="10263336" cy="4236877"/>
          </a:xfrm>
        </p:spPr>
        <p:txBody>
          <a:bodyPr>
            <a:normAutofit fontScale="92500" lnSpcReduction="10000"/>
          </a:bodyPr>
          <a:lstStyle/>
          <a:p>
            <a:pPr fontAlgn="base"/>
            <a:r>
              <a:rPr lang="en-TT" b="1" dirty="0"/>
              <a:t>Subject Area:</a:t>
            </a:r>
            <a:r>
              <a:rPr lang="en-TT" dirty="0"/>
              <a:t> Economics</a:t>
            </a:r>
            <a:endParaRPr lang="en-US" dirty="0"/>
          </a:p>
          <a:p>
            <a:pPr fontAlgn="base"/>
            <a:r>
              <a:rPr lang="en-TT" b="1" dirty="0"/>
              <a:t>Level:</a:t>
            </a:r>
            <a:r>
              <a:rPr lang="en-TT" dirty="0"/>
              <a:t> 	CSEC </a:t>
            </a:r>
            <a:endParaRPr lang="en-US" dirty="0"/>
          </a:p>
          <a:p>
            <a:pPr fontAlgn="base"/>
            <a:r>
              <a:rPr lang="en-TT" b="1" dirty="0"/>
              <a:t>Curriculum Topic:	Production Costs</a:t>
            </a:r>
            <a:endParaRPr lang="en-US" dirty="0"/>
          </a:p>
          <a:p>
            <a:r>
              <a:rPr lang="en-TT" dirty="0"/>
              <a:t>			 			Section 2 Objectives 4-7</a:t>
            </a:r>
            <a:endParaRPr lang="en-US" dirty="0"/>
          </a:p>
          <a:p>
            <a:pPr fontAlgn="base"/>
            <a:endParaRPr lang="en-TT" b="1" dirty="0"/>
          </a:p>
          <a:p>
            <a:pPr fontAlgn="base"/>
            <a:r>
              <a:rPr lang="en-TT" b="1" dirty="0"/>
              <a:t>Key teaching points: </a:t>
            </a:r>
            <a:endParaRPr lang="en-US" dirty="0"/>
          </a:p>
          <a:p>
            <a:pPr lvl="0" fontAlgn="base"/>
            <a:r>
              <a:rPr lang="en-TT" dirty="0"/>
              <a:t>Explain the difference between short run and long run</a:t>
            </a:r>
            <a:endParaRPr lang="en-US" dirty="0"/>
          </a:p>
          <a:p>
            <a:pPr lvl="0" fontAlgn="base"/>
            <a:r>
              <a:rPr lang="en-TT" dirty="0"/>
              <a:t>Identify the costs associated with production</a:t>
            </a:r>
          </a:p>
          <a:p>
            <a:pPr lvl="0" fontAlgn="base"/>
            <a:r>
              <a:rPr lang="en-TT" dirty="0"/>
              <a:t>Calculate the costs associated with production</a:t>
            </a:r>
          </a:p>
          <a:p>
            <a:pPr lvl="0" fontAlgn="base"/>
            <a:r>
              <a:rPr lang="en-TT" dirty="0"/>
              <a:t>Illustrate cost curves</a:t>
            </a:r>
          </a:p>
          <a:p>
            <a:pPr lvl="0" fontAlgn="base"/>
            <a:r>
              <a:rPr lang="en-TT" dirty="0"/>
              <a:t>Explain the difference between goods and services</a:t>
            </a:r>
            <a:endParaRPr lang="en-US" dirty="0"/>
          </a:p>
        </p:txBody>
      </p:sp>
      <p:sp>
        <p:nvSpPr>
          <p:cNvPr id="8" name="Footer Placeholder 7"/>
          <p:cNvSpPr>
            <a:spLocks noGrp="1"/>
          </p:cNvSpPr>
          <p:nvPr>
            <p:ph type="ftr" sz="quarter" idx="11"/>
          </p:nvPr>
        </p:nvSpPr>
        <p:spPr>
          <a:xfrm rot="5400000">
            <a:off x="9804505" y="2078825"/>
            <a:ext cx="3859795" cy="304801"/>
          </a:xfrm>
        </p:spPr>
        <p:txBody>
          <a:bodyPr/>
          <a:lstStyle/>
          <a:p>
            <a:r>
              <a:rPr lang="en-US" dirty="0"/>
              <a:t>CPDD MOE 2020</a:t>
            </a:r>
          </a:p>
        </p:txBody>
      </p:sp>
    </p:spTree>
    <p:extLst>
      <p:ext uri="{BB962C8B-B14F-4D97-AF65-F5344CB8AC3E}">
        <p14:creationId xmlns:p14="http://schemas.microsoft.com/office/powerpoint/2010/main" val="352238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2</a:t>
            </a:r>
          </a:p>
        </p:txBody>
      </p:sp>
      <p:sp>
        <p:nvSpPr>
          <p:cNvPr id="3" name="Content Placeholder 2"/>
          <p:cNvSpPr>
            <a:spLocks noGrp="1"/>
          </p:cNvSpPr>
          <p:nvPr>
            <p:ph idx="1"/>
          </p:nvPr>
        </p:nvSpPr>
        <p:spPr/>
        <p:txBody>
          <a:bodyPr/>
          <a:lstStyle/>
          <a:p>
            <a:r>
              <a:rPr lang="en-US" dirty="0"/>
              <a:t>Recap and complete activities on </a:t>
            </a:r>
          </a:p>
          <a:p>
            <a:r>
              <a:rPr lang="en-US" dirty="0">
                <a:hlinkClick r:id="rId2"/>
              </a:rPr>
              <a:t>https://courses.lumenlearning.com/wmopen-microeconomics/chapter/average-costs-and-curves/</a:t>
            </a:r>
            <a:endParaRPr lang="en-US" dirty="0"/>
          </a:p>
          <a:p>
            <a:endParaRPr lang="en-US" dirty="0"/>
          </a:p>
          <a:p>
            <a:r>
              <a:rPr lang="en-US" dirty="0"/>
              <a:t>Solutions are provided on webpage.</a:t>
            </a:r>
          </a:p>
          <a:p>
            <a:endParaRPr lang="en-US" dirty="0"/>
          </a:p>
        </p:txBody>
      </p:sp>
      <p:sp>
        <p:nvSpPr>
          <p:cNvPr id="4" name="Footer Placeholder 3"/>
          <p:cNvSpPr>
            <a:spLocks noGrp="1"/>
          </p:cNvSpPr>
          <p:nvPr>
            <p:ph type="ftr" sz="quarter" idx="11"/>
          </p:nvPr>
        </p:nvSpPr>
        <p:spPr/>
        <p:txBody>
          <a:bodyPr/>
          <a:lstStyle/>
          <a:p>
            <a:r>
              <a:rPr lang="en-US"/>
              <a:t>CPDD MOE 2020</a:t>
            </a:r>
          </a:p>
        </p:txBody>
      </p:sp>
    </p:spTree>
    <p:extLst>
      <p:ext uri="{BB962C8B-B14F-4D97-AF65-F5344CB8AC3E}">
        <p14:creationId xmlns:p14="http://schemas.microsoft.com/office/powerpoint/2010/main" val="254213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3498" y="1327518"/>
            <a:ext cx="4407680" cy="4570619"/>
          </a:xfrm>
        </p:spPr>
        <p:txBody>
          <a:bodyPr/>
          <a:lstStyle/>
          <a:p>
            <a:r>
              <a:rPr lang="en-US" dirty="0"/>
              <a:t>How much do you think this phone costs?</a:t>
            </a:r>
            <a:br>
              <a:rPr lang="en-US" dirty="0"/>
            </a:br>
            <a:br>
              <a:rPr lang="en-US" dirty="0"/>
            </a:br>
            <a:r>
              <a:rPr lang="en-US" dirty="0"/>
              <a:t>Can you think of reasons why?</a:t>
            </a:r>
          </a:p>
        </p:txBody>
      </p:sp>
      <p:sp>
        <p:nvSpPr>
          <p:cNvPr id="4" name="Footer Placeholder 3"/>
          <p:cNvSpPr>
            <a:spLocks noGrp="1"/>
          </p:cNvSpPr>
          <p:nvPr>
            <p:ph type="ftr" sz="quarter" idx="11"/>
          </p:nvPr>
        </p:nvSpPr>
        <p:spPr/>
        <p:txBody>
          <a:bodyPr/>
          <a:lstStyle/>
          <a:p>
            <a:r>
              <a:rPr lang="en-US"/>
              <a:t>CPDD MOE 2020</a:t>
            </a:r>
          </a:p>
        </p:txBody>
      </p:sp>
      <p:pic>
        <p:nvPicPr>
          <p:cNvPr id="5" name="Picture 2" descr="hand, apple, iphone, smartphone, apple device, blur, cell phone, cellphone, cellular telephone, communication, device, electronics, equipment, iphone 6, mobile phone, modern, portable, screen, technology, touch, touchscreen, wireless, human hand, wireless technology, portable information device, smart phone, human body part, connection, touch screen, holding, telephone, touching, internet, copy space, device screen, computer network, text messaging, liquid-crystal display, global communications, body part, electronics industry, message, blank, human limb, electrical equipment, 8K, CC0, public domain, royalty fre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341" y="1441845"/>
            <a:ext cx="5795439" cy="3865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4445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Production costs</a:t>
            </a:r>
          </a:p>
        </p:txBody>
      </p:sp>
      <p:sp>
        <p:nvSpPr>
          <p:cNvPr id="3" name="Content Placeholder 2"/>
          <p:cNvSpPr>
            <a:spLocks noGrp="1"/>
          </p:cNvSpPr>
          <p:nvPr>
            <p:ph idx="1"/>
          </p:nvPr>
        </p:nvSpPr>
        <p:spPr>
          <a:xfrm>
            <a:off x="1103312" y="1853248"/>
            <a:ext cx="8946541" cy="4395151"/>
          </a:xfrm>
        </p:spPr>
        <p:txBody>
          <a:bodyPr/>
          <a:lstStyle/>
          <a:p>
            <a:r>
              <a:rPr lang="en-US" sz="2400" dirty="0"/>
              <a:t>These are all expenses incurred in making a good or service.</a:t>
            </a:r>
          </a:p>
          <a:p>
            <a:endParaRPr lang="en-US" sz="2400" dirty="0"/>
          </a:p>
          <a:p>
            <a:r>
              <a:rPr lang="en-US" sz="2400" i="1" dirty="0"/>
              <a:t>Remember</a:t>
            </a:r>
            <a:r>
              <a:rPr lang="en-US" sz="2400" dirty="0"/>
              <a:t> a good is a product that can be seen or felt.  For example a can of peas, a living room set or clothing.</a:t>
            </a:r>
          </a:p>
          <a:p>
            <a:endParaRPr lang="en-US" sz="2400" dirty="0"/>
          </a:p>
          <a:p>
            <a:r>
              <a:rPr lang="en-US" sz="2400" i="1" dirty="0"/>
              <a:t>Remember</a:t>
            </a:r>
            <a:r>
              <a:rPr lang="en-US" sz="2400" dirty="0"/>
              <a:t> a service is a product that is experienced but cannot be seen or felt.  For example dining at a restaurant or getting your hair done.</a:t>
            </a:r>
          </a:p>
          <a:p>
            <a:endParaRPr lang="en-US" dirty="0"/>
          </a:p>
        </p:txBody>
      </p:sp>
      <p:sp>
        <p:nvSpPr>
          <p:cNvPr id="4" name="Footer Placeholder 3"/>
          <p:cNvSpPr>
            <a:spLocks noGrp="1"/>
          </p:cNvSpPr>
          <p:nvPr>
            <p:ph type="ftr" sz="quarter" idx="11"/>
          </p:nvPr>
        </p:nvSpPr>
        <p:spPr/>
        <p:txBody>
          <a:bodyPr/>
          <a:lstStyle/>
          <a:p>
            <a:r>
              <a:rPr lang="en-US"/>
              <a:t>CPDD MOE 2020</a:t>
            </a:r>
          </a:p>
        </p:txBody>
      </p:sp>
    </p:spTree>
    <p:extLst>
      <p:ext uri="{BB962C8B-B14F-4D97-AF65-F5344CB8AC3E}">
        <p14:creationId xmlns:p14="http://schemas.microsoft.com/office/powerpoint/2010/main" val="3100629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208" y="298269"/>
            <a:ext cx="9404723" cy="1400530"/>
          </a:xfrm>
        </p:spPr>
        <p:txBody>
          <a:bodyPr/>
          <a:lstStyle/>
          <a:p>
            <a:r>
              <a:rPr lang="en-US" dirty="0"/>
              <a:t>Short run vs Long run</a:t>
            </a:r>
          </a:p>
        </p:txBody>
      </p:sp>
      <p:sp>
        <p:nvSpPr>
          <p:cNvPr id="3" name="Content Placeholder 2"/>
          <p:cNvSpPr>
            <a:spLocks noGrp="1"/>
          </p:cNvSpPr>
          <p:nvPr>
            <p:ph idx="1"/>
          </p:nvPr>
        </p:nvSpPr>
        <p:spPr>
          <a:xfrm>
            <a:off x="1086466" y="1447800"/>
            <a:ext cx="9642603" cy="5083629"/>
          </a:xfrm>
        </p:spPr>
        <p:txBody>
          <a:bodyPr>
            <a:normAutofit fontScale="85000" lnSpcReduction="20000"/>
          </a:bodyPr>
          <a:lstStyle/>
          <a:p>
            <a:r>
              <a:rPr lang="en-US" sz="2800" dirty="0"/>
              <a:t>Short run is the period of time in which at least one of the factors of production is fixed in supply.  This means that in the short-run expansion of production may be difficult once all factors are fully </a:t>
            </a:r>
            <a:r>
              <a:rPr lang="en-US" sz="2800" dirty="0" err="1"/>
              <a:t>utilised</a:t>
            </a:r>
            <a:r>
              <a:rPr lang="en-US" sz="2800" dirty="0"/>
              <a:t>.</a:t>
            </a:r>
          </a:p>
          <a:p>
            <a:endParaRPr lang="en-US" sz="2800" dirty="0"/>
          </a:p>
          <a:p>
            <a:endParaRPr lang="en-US" sz="2800" dirty="0"/>
          </a:p>
          <a:p>
            <a:r>
              <a:rPr lang="en-US" sz="2800" dirty="0"/>
              <a:t>Long-run is the time period in which all factors of production are variable.  Expansion can happen in the long run as more factors or production can be acquired.</a:t>
            </a:r>
          </a:p>
          <a:p>
            <a:endParaRPr lang="en-US" sz="2400" dirty="0"/>
          </a:p>
          <a:p>
            <a:endParaRPr lang="en-US" sz="2400" dirty="0"/>
          </a:p>
          <a:p>
            <a:endParaRPr lang="en-US" sz="2400" dirty="0"/>
          </a:p>
          <a:p>
            <a:pPr marL="0" indent="0">
              <a:buNone/>
            </a:pPr>
            <a:r>
              <a:rPr lang="en-US" sz="2400" i="1" dirty="0"/>
              <a:t>Recap</a:t>
            </a:r>
            <a:r>
              <a:rPr lang="en-US" sz="2400" dirty="0"/>
              <a:t>: Factors of Production include Land, </a:t>
            </a:r>
            <a:r>
              <a:rPr lang="en-US" sz="2400" dirty="0" err="1"/>
              <a:t>Labour</a:t>
            </a:r>
            <a:r>
              <a:rPr lang="en-US" sz="2400" dirty="0"/>
              <a:t>, Capital and 					Entrepreneurial Skills.</a:t>
            </a:r>
          </a:p>
        </p:txBody>
      </p:sp>
      <p:sp>
        <p:nvSpPr>
          <p:cNvPr id="4" name="Footer Placeholder 3"/>
          <p:cNvSpPr>
            <a:spLocks noGrp="1"/>
          </p:cNvSpPr>
          <p:nvPr>
            <p:ph type="ftr" sz="quarter" idx="11"/>
          </p:nvPr>
        </p:nvSpPr>
        <p:spPr/>
        <p:txBody>
          <a:bodyPr/>
          <a:lstStyle/>
          <a:p>
            <a:r>
              <a:rPr lang="en-US" dirty="0"/>
              <a:t>CPDD MOE 2020</a:t>
            </a:r>
          </a:p>
        </p:txBody>
      </p:sp>
    </p:spTree>
    <p:extLst>
      <p:ext uri="{BB962C8B-B14F-4D97-AF65-F5344CB8AC3E}">
        <p14:creationId xmlns:p14="http://schemas.microsoft.com/office/powerpoint/2010/main" val="3195210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00" y="241434"/>
            <a:ext cx="9404723" cy="727073"/>
          </a:xfrm>
        </p:spPr>
        <p:txBody>
          <a:bodyPr/>
          <a:lstStyle/>
          <a:p>
            <a:r>
              <a:rPr lang="en-US" dirty="0"/>
              <a:t>Types of production costs</a:t>
            </a:r>
          </a:p>
        </p:txBody>
      </p:sp>
      <p:sp>
        <p:nvSpPr>
          <p:cNvPr id="4" name="Footer Placeholder 3"/>
          <p:cNvSpPr>
            <a:spLocks noGrp="1"/>
          </p:cNvSpPr>
          <p:nvPr>
            <p:ph type="ftr" sz="quarter" idx="11"/>
          </p:nvPr>
        </p:nvSpPr>
        <p:spPr>
          <a:xfrm rot="5400000">
            <a:off x="9630842" y="3320124"/>
            <a:ext cx="3859795" cy="304801"/>
          </a:xfrm>
        </p:spPr>
        <p:txBody>
          <a:bodyPr/>
          <a:lstStyle/>
          <a:p>
            <a:r>
              <a:rPr lang="en-US"/>
              <a:t>CPDD MOE 2020</a:t>
            </a:r>
          </a:p>
        </p:txBody>
      </p:sp>
      <p:graphicFrame>
        <p:nvGraphicFramePr>
          <p:cNvPr id="5" name="Table 4"/>
          <p:cNvGraphicFramePr>
            <a:graphicFrameLocks noGrp="1"/>
          </p:cNvGraphicFramePr>
          <p:nvPr>
            <p:extLst>
              <p:ext uri="{D42A27DB-BD31-4B8C-83A1-F6EECF244321}">
                <p14:modId xmlns:p14="http://schemas.microsoft.com/office/powerpoint/2010/main" val="3798035267"/>
              </p:ext>
            </p:extLst>
          </p:nvPr>
        </p:nvGraphicFramePr>
        <p:xfrm>
          <a:off x="391886" y="1130846"/>
          <a:ext cx="11016453" cy="4493660"/>
        </p:xfrm>
        <a:graphic>
          <a:graphicData uri="http://schemas.openxmlformats.org/drawingml/2006/table">
            <a:tbl>
              <a:tblPr firstRow="1" bandRow="1">
                <a:tableStyleId>{5C22544A-7EE6-4342-B048-85BDC9FD1C3A}</a:tableStyleId>
              </a:tblPr>
              <a:tblGrid>
                <a:gridCol w="1882475">
                  <a:extLst>
                    <a:ext uri="{9D8B030D-6E8A-4147-A177-3AD203B41FA5}">
                      <a16:colId xmlns:a16="http://schemas.microsoft.com/office/drawing/2014/main" val="830475622"/>
                    </a:ext>
                  </a:extLst>
                </a:gridCol>
                <a:gridCol w="7224990">
                  <a:extLst>
                    <a:ext uri="{9D8B030D-6E8A-4147-A177-3AD203B41FA5}">
                      <a16:colId xmlns:a16="http://schemas.microsoft.com/office/drawing/2014/main" val="2995691415"/>
                    </a:ext>
                  </a:extLst>
                </a:gridCol>
                <a:gridCol w="1908988">
                  <a:extLst>
                    <a:ext uri="{9D8B030D-6E8A-4147-A177-3AD203B41FA5}">
                      <a16:colId xmlns:a16="http://schemas.microsoft.com/office/drawing/2014/main" val="379127874"/>
                    </a:ext>
                  </a:extLst>
                </a:gridCol>
              </a:tblGrid>
              <a:tr h="423839">
                <a:tc>
                  <a:txBody>
                    <a:bodyPr/>
                    <a:lstStyle/>
                    <a:p>
                      <a:pPr algn="ctr"/>
                      <a:r>
                        <a:rPr lang="en-US" dirty="0"/>
                        <a:t>Cost</a:t>
                      </a:r>
                    </a:p>
                  </a:txBody>
                  <a:tcPr/>
                </a:tc>
                <a:tc>
                  <a:txBody>
                    <a:bodyPr/>
                    <a:lstStyle/>
                    <a:p>
                      <a:r>
                        <a:rPr lang="en-US" dirty="0"/>
                        <a:t>Definition</a:t>
                      </a:r>
                    </a:p>
                  </a:txBody>
                  <a:tcPr/>
                </a:tc>
                <a:tc>
                  <a:txBody>
                    <a:bodyPr/>
                    <a:lstStyle/>
                    <a:p>
                      <a:pPr algn="ctr"/>
                      <a:r>
                        <a:rPr lang="en-US" dirty="0"/>
                        <a:t>Formula</a:t>
                      </a:r>
                    </a:p>
                  </a:txBody>
                  <a:tcPr/>
                </a:tc>
                <a:extLst>
                  <a:ext uri="{0D108BD9-81ED-4DB2-BD59-A6C34878D82A}">
                    <a16:rowId xmlns:a16="http://schemas.microsoft.com/office/drawing/2014/main" val="3820926997"/>
                  </a:ext>
                </a:extLst>
              </a:tr>
              <a:tr h="731557">
                <a:tc>
                  <a:txBody>
                    <a:bodyPr/>
                    <a:lstStyle/>
                    <a:p>
                      <a:pPr algn="ctr"/>
                      <a:r>
                        <a:rPr lang="en-US" dirty="0"/>
                        <a:t>Fixed Cost</a:t>
                      </a:r>
                    </a:p>
                    <a:p>
                      <a:pPr algn="ctr"/>
                      <a:r>
                        <a:rPr lang="en-US" dirty="0"/>
                        <a:t>(FC)</a:t>
                      </a:r>
                    </a:p>
                  </a:txBody>
                  <a:tcPr/>
                </a:tc>
                <a:tc>
                  <a:txBody>
                    <a:bodyPr/>
                    <a:lstStyle/>
                    <a:p>
                      <a:r>
                        <a:rPr lang="en-US" dirty="0"/>
                        <a:t>Costs that do not vary directly with production in the short run.  Example rent, salaries.  Even when output</a:t>
                      </a:r>
                      <a:r>
                        <a:rPr lang="en-US" baseline="0" dirty="0"/>
                        <a:t> is zero, fixed cost is still incurred.</a:t>
                      </a:r>
                      <a:endParaRPr lang="en-US" dirty="0"/>
                    </a:p>
                  </a:txBody>
                  <a:tcPr/>
                </a:tc>
                <a:tc>
                  <a:txBody>
                    <a:bodyPr/>
                    <a:lstStyle/>
                    <a:p>
                      <a:pPr algn="ctr"/>
                      <a:r>
                        <a:rPr lang="en-US" dirty="0"/>
                        <a:t>TC – VC =</a:t>
                      </a:r>
                      <a:r>
                        <a:rPr lang="en-US" baseline="0" dirty="0"/>
                        <a:t> FC</a:t>
                      </a:r>
                      <a:endParaRPr lang="en-US" dirty="0"/>
                    </a:p>
                  </a:txBody>
                  <a:tcPr/>
                </a:tc>
                <a:extLst>
                  <a:ext uri="{0D108BD9-81ED-4DB2-BD59-A6C34878D82A}">
                    <a16:rowId xmlns:a16="http://schemas.microsoft.com/office/drawing/2014/main" val="1824873894"/>
                  </a:ext>
                </a:extLst>
              </a:tr>
              <a:tr h="960787">
                <a:tc>
                  <a:txBody>
                    <a:bodyPr/>
                    <a:lstStyle/>
                    <a:p>
                      <a:pPr algn="ctr"/>
                      <a:r>
                        <a:rPr lang="en-US" dirty="0"/>
                        <a:t>Variable Cost</a:t>
                      </a:r>
                    </a:p>
                    <a:p>
                      <a:pPr algn="ctr"/>
                      <a:r>
                        <a:rPr lang="en-US" dirty="0"/>
                        <a:t>(VC)</a:t>
                      </a:r>
                    </a:p>
                  </a:txBody>
                  <a:tcPr/>
                </a:tc>
                <a:tc>
                  <a:txBody>
                    <a:bodyPr/>
                    <a:lstStyle/>
                    <a:p>
                      <a:r>
                        <a:rPr lang="en-US" dirty="0"/>
                        <a:t>Costs that vary</a:t>
                      </a:r>
                      <a:r>
                        <a:rPr lang="en-US" baseline="0" dirty="0"/>
                        <a:t> directly with production or level of output.  Example, direct materials, direct </a:t>
                      </a:r>
                      <a:r>
                        <a:rPr lang="en-US" baseline="0" dirty="0" err="1"/>
                        <a:t>labour</a:t>
                      </a:r>
                      <a:r>
                        <a:rPr lang="en-US" baseline="0" dirty="0"/>
                        <a:t>.  When nothing is produced VC is 0 but it increases as production increases.</a:t>
                      </a:r>
                      <a:endParaRPr lang="en-US" dirty="0"/>
                    </a:p>
                  </a:txBody>
                  <a:tcPr/>
                </a:tc>
                <a:tc>
                  <a:txBody>
                    <a:bodyPr/>
                    <a:lstStyle/>
                    <a:p>
                      <a:pPr algn="ctr"/>
                      <a:r>
                        <a:rPr lang="en-US" dirty="0"/>
                        <a:t>TC</a:t>
                      </a:r>
                      <a:r>
                        <a:rPr lang="en-US" baseline="0" dirty="0"/>
                        <a:t> – FC = VC</a:t>
                      </a:r>
                      <a:endParaRPr lang="en-US" dirty="0"/>
                    </a:p>
                  </a:txBody>
                  <a:tcPr/>
                </a:tc>
                <a:extLst>
                  <a:ext uri="{0D108BD9-81ED-4DB2-BD59-A6C34878D82A}">
                    <a16:rowId xmlns:a16="http://schemas.microsoft.com/office/drawing/2014/main" val="1523849894"/>
                  </a:ext>
                </a:extLst>
              </a:tr>
              <a:tr h="731520">
                <a:tc>
                  <a:txBody>
                    <a:bodyPr/>
                    <a:lstStyle/>
                    <a:p>
                      <a:pPr algn="ctr"/>
                      <a:r>
                        <a:rPr lang="en-US" dirty="0"/>
                        <a:t>Total Cost</a:t>
                      </a:r>
                    </a:p>
                    <a:p>
                      <a:pPr algn="ctr"/>
                      <a:r>
                        <a:rPr lang="en-US" dirty="0"/>
                        <a:t>(TC)</a:t>
                      </a:r>
                    </a:p>
                  </a:txBody>
                  <a:tcPr/>
                </a:tc>
                <a:tc>
                  <a:txBody>
                    <a:bodyPr/>
                    <a:lstStyle/>
                    <a:p>
                      <a:r>
                        <a:rPr lang="en-US" dirty="0"/>
                        <a:t>All costs involved in production.  Includes</a:t>
                      </a:r>
                      <a:r>
                        <a:rPr lang="en-US" baseline="0" dirty="0"/>
                        <a:t> both variable and fixed costs.  Therefore, it always rises with output.</a:t>
                      </a:r>
                      <a:endParaRPr lang="en-US" dirty="0"/>
                    </a:p>
                  </a:txBody>
                  <a:tcPr/>
                </a:tc>
                <a:tc>
                  <a:txBody>
                    <a:bodyPr/>
                    <a:lstStyle/>
                    <a:p>
                      <a:pPr algn="ctr"/>
                      <a:r>
                        <a:rPr lang="en-US" dirty="0"/>
                        <a:t>FC + VC = TC</a:t>
                      </a:r>
                    </a:p>
                  </a:txBody>
                  <a:tcPr/>
                </a:tc>
                <a:extLst>
                  <a:ext uri="{0D108BD9-81ED-4DB2-BD59-A6C34878D82A}">
                    <a16:rowId xmlns:a16="http://schemas.microsoft.com/office/drawing/2014/main" val="199214790"/>
                  </a:ext>
                </a:extLst>
              </a:tr>
              <a:tr h="731557">
                <a:tc>
                  <a:txBody>
                    <a:bodyPr/>
                    <a:lstStyle/>
                    <a:p>
                      <a:pPr algn="ctr"/>
                      <a:r>
                        <a:rPr lang="en-US" dirty="0"/>
                        <a:t>Average cost</a:t>
                      </a:r>
                    </a:p>
                    <a:p>
                      <a:pPr algn="ctr"/>
                      <a:r>
                        <a:rPr lang="en-US" dirty="0"/>
                        <a:t>(AC)</a:t>
                      </a:r>
                    </a:p>
                  </a:txBody>
                  <a:tcPr/>
                </a:tc>
                <a:tc>
                  <a:txBody>
                    <a:bodyPr/>
                    <a:lstStyle/>
                    <a:p>
                      <a:r>
                        <a:rPr lang="en-US" dirty="0"/>
                        <a:t>This is the cost of producing one unit of</a:t>
                      </a:r>
                      <a:r>
                        <a:rPr lang="en-US" baseline="0" dirty="0"/>
                        <a:t> production and is also called ‘unit cost’.</a:t>
                      </a:r>
                      <a:endParaRPr lang="en-US" dirty="0"/>
                    </a:p>
                  </a:txBody>
                  <a:tcPr/>
                </a:tc>
                <a:tc>
                  <a:txBody>
                    <a:bodyPr/>
                    <a:lstStyle/>
                    <a:p>
                      <a:pPr algn="ctr"/>
                      <a:r>
                        <a:rPr lang="en-US" dirty="0"/>
                        <a:t>TC/Q</a:t>
                      </a:r>
                    </a:p>
                  </a:txBody>
                  <a:tcPr/>
                </a:tc>
                <a:extLst>
                  <a:ext uri="{0D108BD9-81ED-4DB2-BD59-A6C34878D82A}">
                    <a16:rowId xmlns:a16="http://schemas.microsoft.com/office/drawing/2014/main" val="3054723843"/>
                  </a:ext>
                </a:extLst>
              </a:tr>
              <a:tr h="731557">
                <a:tc>
                  <a:txBody>
                    <a:bodyPr/>
                    <a:lstStyle/>
                    <a:p>
                      <a:pPr algn="ctr"/>
                      <a:r>
                        <a:rPr lang="en-US" dirty="0"/>
                        <a:t>Marginal cost</a:t>
                      </a:r>
                    </a:p>
                    <a:p>
                      <a:pPr algn="ctr"/>
                      <a:r>
                        <a:rPr lang="en-US" dirty="0"/>
                        <a:t>(MC)</a:t>
                      </a:r>
                    </a:p>
                  </a:txBody>
                  <a:tcPr/>
                </a:tc>
                <a:tc>
                  <a:txBody>
                    <a:bodyPr/>
                    <a:lstStyle/>
                    <a:p>
                      <a:r>
                        <a:rPr lang="en-US" dirty="0"/>
                        <a:t>This is the cost incurred from producing an additional unit of production.</a:t>
                      </a:r>
                    </a:p>
                  </a:txBody>
                  <a:tcPr/>
                </a:tc>
                <a:tc>
                  <a:txBody>
                    <a:bodyPr/>
                    <a:lstStyle/>
                    <a:p>
                      <a:pPr algn="ctr"/>
                      <a:r>
                        <a:rPr lang="en-US" u="sng" dirty="0"/>
                        <a:t>     Total Cost</a:t>
                      </a:r>
                    </a:p>
                    <a:p>
                      <a:pPr algn="ctr"/>
                      <a:r>
                        <a:rPr lang="en-US" dirty="0"/>
                        <a:t>       Quantity</a:t>
                      </a:r>
                    </a:p>
                  </a:txBody>
                  <a:tcPr/>
                </a:tc>
                <a:extLst>
                  <a:ext uri="{0D108BD9-81ED-4DB2-BD59-A6C34878D82A}">
                    <a16:rowId xmlns:a16="http://schemas.microsoft.com/office/drawing/2014/main" val="2112361023"/>
                  </a:ext>
                </a:extLst>
              </a:tr>
            </a:tbl>
          </a:graphicData>
        </a:graphic>
      </p:graphicFrame>
      <p:sp>
        <p:nvSpPr>
          <p:cNvPr id="6" name="Isosceles Triangle 5"/>
          <p:cNvSpPr/>
          <p:nvPr/>
        </p:nvSpPr>
        <p:spPr>
          <a:xfrm>
            <a:off x="9877752" y="4950401"/>
            <a:ext cx="195943" cy="2351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p:cNvSpPr/>
          <p:nvPr/>
        </p:nvSpPr>
        <p:spPr>
          <a:xfrm>
            <a:off x="9875602" y="5185533"/>
            <a:ext cx="228600" cy="22206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619793" y="5786846"/>
            <a:ext cx="6374675" cy="923330"/>
          </a:xfrm>
          <a:prstGeom prst="rect">
            <a:avLst/>
          </a:prstGeom>
          <a:noFill/>
        </p:spPr>
        <p:txBody>
          <a:bodyPr wrap="square" rtlCol="0">
            <a:spAutoFit/>
          </a:bodyPr>
          <a:lstStyle/>
          <a:p>
            <a:r>
              <a:rPr lang="en-US" dirty="0"/>
              <a:t>NOTE:</a:t>
            </a:r>
          </a:p>
          <a:p>
            <a:pPr marL="342900" indent="-342900">
              <a:buAutoNum type="arabicPeriod"/>
            </a:pPr>
            <a:r>
              <a:rPr lang="en-US" dirty="0"/>
              <a:t>‘Q’ refers to number of units produced</a:t>
            </a:r>
          </a:p>
          <a:p>
            <a:pPr marL="342900" indent="-342900">
              <a:buAutoNum type="arabicPeriod"/>
            </a:pPr>
            <a:r>
              <a:rPr lang="en-US" dirty="0"/>
              <a:t>       refers to ‘change in’ </a:t>
            </a:r>
          </a:p>
        </p:txBody>
      </p:sp>
      <p:sp>
        <p:nvSpPr>
          <p:cNvPr id="9" name="Isosceles Triangle 8"/>
          <p:cNvSpPr/>
          <p:nvPr/>
        </p:nvSpPr>
        <p:spPr>
          <a:xfrm>
            <a:off x="2129246" y="6426926"/>
            <a:ext cx="182880" cy="20900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0057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Costs</a:t>
            </a:r>
          </a:p>
        </p:txBody>
      </p:sp>
      <p:sp>
        <p:nvSpPr>
          <p:cNvPr id="4" name="Footer Placeholder 3"/>
          <p:cNvSpPr>
            <a:spLocks noGrp="1"/>
          </p:cNvSpPr>
          <p:nvPr>
            <p:ph type="ftr" sz="quarter" idx="11"/>
          </p:nvPr>
        </p:nvSpPr>
        <p:spPr/>
        <p:txBody>
          <a:bodyPr/>
          <a:lstStyle/>
          <a:p>
            <a:r>
              <a:rPr lang="en-US"/>
              <a:t>CPDD MOE 2020</a:t>
            </a:r>
          </a:p>
        </p:txBody>
      </p:sp>
      <p:graphicFrame>
        <p:nvGraphicFramePr>
          <p:cNvPr id="5" name="Table 4"/>
          <p:cNvGraphicFramePr>
            <a:graphicFrameLocks noGrp="1"/>
          </p:cNvGraphicFramePr>
          <p:nvPr>
            <p:extLst>
              <p:ext uri="{D42A27DB-BD31-4B8C-83A1-F6EECF244321}">
                <p14:modId xmlns:p14="http://schemas.microsoft.com/office/powerpoint/2010/main" val="2709345211"/>
              </p:ext>
            </p:extLst>
          </p:nvPr>
        </p:nvGraphicFramePr>
        <p:xfrm>
          <a:off x="677218" y="1853248"/>
          <a:ext cx="9712734" cy="2026920"/>
        </p:xfrm>
        <a:graphic>
          <a:graphicData uri="http://schemas.openxmlformats.org/drawingml/2006/table">
            <a:tbl>
              <a:tblPr firstRow="1" bandRow="1">
                <a:tableStyleId>{5C22544A-7EE6-4342-B048-85BDC9FD1C3A}</a:tableStyleId>
              </a:tblPr>
              <a:tblGrid>
                <a:gridCol w="2828608">
                  <a:extLst>
                    <a:ext uri="{9D8B030D-6E8A-4147-A177-3AD203B41FA5}">
                      <a16:colId xmlns:a16="http://schemas.microsoft.com/office/drawing/2014/main" val="390117660"/>
                    </a:ext>
                  </a:extLst>
                </a:gridCol>
                <a:gridCol w="4598126">
                  <a:extLst>
                    <a:ext uri="{9D8B030D-6E8A-4147-A177-3AD203B41FA5}">
                      <a16:colId xmlns:a16="http://schemas.microsoft.com/office/drawing/2014/main" val="1240074163"/>
                    </a:ext>
                  </a:extLst>
                </a:gridCol>
                <a:gridCol w="2286000">
                  <a:extLst>
                    <a:ext uri="{9D8B030D-6E8A-4147-A177-3AD203B41FA5}">
                      <a16:colId xmlns:a16="http://schemas.microsoft.com/office/drawing/2014/main" val="4289484139"/>
                    </a:ext>
                  </a:extLst>
                </a:gridCol>
              </a:tblGrid>
              <a:tr h="370840">
                <a:tc>
                  <a:txBody>
                    <a:bodyPr/>
                    <a:lstStyle/>
                    <a:p>
                      <a:pPr algn="ctr"/>
                      <a:r>
                        <a:rPr lang="en-US" dirty="0"/>
                        <a:t>Costs</a:t>
                      </a:r>
                    </a:p>
                  </a:txBody>
                  <a:tcPr/>
                </a:tc>
                <a:tc>
                  <a:txBody>
                    <a:bodyPr/>
                    <a:lstStyle/>
                    <a:p>
                      <a:pPr algn="ctr"/>
                      <a:r>
                        <a:rPr lang="en-US" dirty="0"/>
                        <a:t>Definition</a:t>
                      </a:r>
                    </a:p>
                  </a:txBody>
                  <a:tcPr/>
                </a:tc>
                <a:tc>
                  <a:txBody>
                    <a:bodyPr/>
                    <a:lstStyle/>
                    <a:p>
                      <a:pPr algn="ctr"/>
                      <a:r>
                        <a:rPr lang="en-US" dirty="0"/>
                        <a:t>Formula</a:t>
                      </a:r>
                    </a:p>
                  </a:txBody>
                  <a:tcPr/>
                </a:tc>
                <a:extLst>
                  <a:ext uri="{0D108BD9-81ED-4DB2-BD59-A6C34878D82A}">
                    <a16:rowId xmlns:a16="http://schemas.microsoft.com/office/drawing/2014/main" val="2791500759"/>
                  </a:ext>
                </a:extLst>
              </a:tr>
              <a:tr h="370840">
                <a:tc>
                  <a:txBody>
                    <a:bodyPr/>
                    <a:lstStyle/>
                    <a:p>
                      <a:r>
                        <a:rPr lang="en-US" dirty="0"/>
                        <a:t>Average Fixed Cost</a:t>
                      </a:r>
                    </a:p>
                  </a:txBody>
                  <a:tcPr/>
                </a:tc>
                <a:tc>
                  <a:txBody>
                    <a:bodyPr/>
                    <a:lstStyle/>
                    <a:p>
                      <a:r>
                        <a:rPr lang="en-US" dirty="0"/>
                        <a:t>Fixed cost per unit of output</a:t>
                      </a:r>
                    </a:p>
                  </a:txBody>
                  <a:tcPr/>
                </a:tc>
                <a:tc>
                  <a:txBody>
                    <a:bodyPr/>
                    <a:lstStyle/>
                    <a:p>
                      <a:pPr algn="ctr"/>
                      <a:r>
                        <a:rPr lang="en-US" dirty="0"/>
                        <a:t>FC/Q</a:t>
                      </a:r>
                    </a:p>
                  </a:txBody>
                  <a:tcPr/>
                </a:tc>
                <a:extLst>
                  <a:ext uri="{0D108BD9-81ED-4DB2-BD59-A6C34878D82A}">
                    <a16:rowId xmlns:a16="http://schemas.microsoft.com/office/drawing/2014/main" val="1262243365"/>
                  </a:ext>
                </a:extLst>
              </a:tr>
              <a:tr h="370840">
                <a:tc>
                  <a:txBody>
                    <a:bodyPr/>
                    <a:lstStyle/>
                    <a:p>
                      <a:r>
                        <a:rPr lang="en-US" dirty="0"/>
                        <a:t>Average Variable Cost</a:t>
                      </a:r>
                    </a:p>
                  </a:txBody>
                  <a:tcPr/>
                </a:tc>
                <a:tc>
                  <a:txBody>
                    <a:bodyPr/>
                    <a:lstStyle/>
                    <a:p>
                      <a:r>
                        <a:rPr lang="en-US" dirty="0"/>
                        <a:t>Variable cost per unit of output</a:t>
                      </a:r>
                    </a:p>
                  </a:txBody>
                  <a:tcPr/>
                </a:tc>
                <a:tc>
                  <a:txBody>
                    <a:bodyPr/>
                    <a:lstStyle/>
                    <a:p>
                      <a:pPr algn="ctr"/>
                      <a:r>
                        <a:rPr lang="en-US" dirty="0"/>
                        <a:t>VC/Q</a:t>
                      </a:r>
                    </a:p>
                  </a:txBody>
                  <a:tcPr/>
                </a:tc>
                <a:extLst>
                  <a:ext uri="{0D108BD9-81ED-4DB2-BD59-A6C34878D82A}">
                    <a16:rowId xmlns:a16="http://schemas.microsoft.com/office/drawing/2014/main" val="2966383682"/>
                  </a:ext>
                </a:extLst>
              </a:tr>
              <a:tr h="370840">
                <a:tc>
                  <a:txBody>
                    <a:bodyPr/>
                    <a:lstStyle/>
                    <a:p>
                      <a:r>
                        <a:rPr lang="en-US" dirty="0"/>
                        <a:t>Average Total Cost</a:t>
                      </a:r>
                    </a:p>
                  </a:txBody>
                  <a:tcPr/>
                </a:tc>
                <a:tc>
                  <a:txBody>
                    <a:bodyPr/>
                    <a:lstStyle/>
                    <a:p>
                      <a:r>
                        <a:rPr lang="en-US" dirty="0"/>
                        <a:t>Total cost per unit of output (also called Average Cost)</a:t>
                      </a:r>
                    </a:p>
                  </a:txBody>
                  <a:tcPr/>
                </a:tc>
                <a:tc>
                  <a:txBody>
                    <a:bodyPr/>
                    <a:lstStyle/>
                    <a:p>
                      <a:pPr algn="ctr"/>
                      <a:r>
                        <a:rPr lang="en-US" dirty="0"/>
                        <a:t>TC/Q</a:t>
                      </a:r>
                    </a:p>
                    <a:p>
                      <a:pPr algn="ctr"/>
                      <a:r>
                        <a:rPr lang="en-US" dirty="0"/>
                        <a:t>OR</a:t>
                      </a:r>
                    </a:p>
                    <a:p>
                      <a:pPr algn="ctr"/>
                      <a:r>
                        <a:rPr lang="en-US" dirty="0"/>
                        <a:t>AFC +</a:t>
                      </a:r>
                      <a:r>
                        <a:rPr lang="en-US" baseline="0" dirty="0"/>
                        <a:t> AVC = ATC</a:t>
                      </a:r>
                      <a:endParaRPr lang="en-US" dirty="0"/>
                    </a:p>
                  </a:txBody>
                  <a:tcPr/>
                </a:tc>
                <a:extLst>
                  <a:ext uri="{0D108BD9-81ED-4DB2-BD59-A6C34878D82A}">
                    <a16:rowId xmlns:a16="http://schemas.microsoft.com/office/drawing/2014/main" val="431044422"/>
                  </a:ext>
                </a:extLst>
              </a:tr>
            </a:tbl>
          </a:graphicData>
        </a:graphic>
      </p:graphicFrame>
      <p:sp>
        <p:nvSpPr>
          <p:cNvPr id="3" name="TextBox 2"/>
          <p:cNvSpPr txBox="1"/>
          <p:nvPr/>
        </p:nvSpPr>
        <p:spPr>
          <a:xfrm>
            <a:off x="815928" y="4819033"/>
            <a:ext cx="10217943" cy="1200329"/>
          </a:xfrm>
          <a:prstGeom prst="rect">
            <a:avLst/>
          </a:prstGeom>
          <a:noFill/>
        </p:spPr>
        <p:txBody>
          <a:bodyPr wrap="square" rtlCol="0">
            <a:spAutoFit/>
          </a:bodyPr>
          <a:lstStyle/>
          <a:p>
            <a:r>
              <a:rPr lang="en-US" dirty="0"/>
              <a:t>Recap lessons so far by watching the following video and completing the activity:</a:t>
            </a:r>
          </a:p>
          <a:p>
            <a:endParaRPr lang="en-US" dirty="0"/>
          </a:p>
          <a:p>
            <a:r>
              <a:rPr lang="en-US" dirty="0">
                <a:hlinkClick r:id="rId2"/>
              </a:rPr>
              <a:t>https://www.youtube.com/watch?v=ucJBO9UTmwo</a:t>
            </a:r>
            <a:endParaRPr lang="en-US" dirty="0"/>
          </a:p>
          <a:p>
            <a:endParaRPr lang="en-US" dirty="0"/>
          </a:p>
        </p:txBody>
      </p:sp>
    </p:spTree>
    <p:extLst>
      <p:ext uri="{BB962C8B-B14F-4D97-AF65-F5344CB8AC3E}">
        <p14:creationId xmlns:p14="http://schemas.microsoft.com/office/powerpoint/2010/main" val="3954022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40505"/>
          </a:xfrm>
        </p:spPr>
        <p:txBody>
          <a:bodyPr/>
          <a:lstStyle/>
          <a:p>
            <a:r>
              <a:rPr lang="en-US" dirty="0"/>
              <a:t>Assessment 1</a:t>
            </a:r>
          </a:p>
        </p:txBody>
      </p:sp>
      <p:sp>
        <p:nvSpPr>
          <p:cNvPr id="4" name="Footer Placeholder 3"/>
          <p:cNvSpPr>
            <a:spLocks noGrp="1"/>
          </p:cNvSpPr>
          <p:nvPr>
            <p:ph type="ftr" sz="quarter" idx="11"/>
          </p:nvPr>
        </p:nvSpPr>
        <p:spPr/>
        <p:txBody>
          <a:bodyPr/>
          <a:lstStyle/>
          <a:p>
            <a:r>
              <a:rPr lang="en-US"/>
              <a:t>CPDD MOE 2020</a:t>
            </a:r>
          </a:p>
        </p:txBody>
      </p:sp>
      <p:graphicFrame>
        <p:nvGraphicFramePr>
          <p:cNvPr id="9" name="Table 8"/>
          <p:cNvGraphicFramePr>
            <a:graphicFrameLocks noGrp="1"/>
          </p:cNvGraphicFramePr>
          <p:nvPr>
            <p:extLst>
              <p:ext uri="{D42A27DB-BD31-4B8C-83A1-F6EECF244321}">
                <p14:modId xmlns:p14="http://schemas.microsoft.com/office/powerpoint/2010/main" val="2047252854"/>
              </p:ext>
            </p:extLst>
          </p:nvPr>
        </p:nvGraphicFramePr>
        <p:xfrm>
          <a:off x="778970" y="2043975"/>
          <a:ext cx="9817241" cy="4719320"/>
        </p:xfrm>
        <a:graphic>
          <a:graphicData uri="http://schemas.openxmlformats.org/drawingml/2006/table">
            <a:tbl>
              <a:tblPr firstRow="1" bandRow="1">
                <a:tableStyleId>{5C22544A-7EE6-4342-B048-85BDC9FD1C3A}</a:tableStyleId>
              </a:tblPr>
              <a:tblGrid>
                <a:gridCol w="1402463">
                  <a:extLst>
                    <a:ext uri="{9D8B030D-6E8A-4147-A177-3AD203B41FA5}">
                      <a16:colId xmlns:a16="http://schemas.microsoft.com/office/drawing/2014/main" val="2947989971"/>
                    </a:ext>
                  </a:extLst>
                </a:gridCol>
                <a:gridCol w="1402463">
                  <a:extLst>
                    <a:ext uri="{9D8B030D-6E8A-4147-A177-3AD203B41FA5}">
                      <a16:colId xmlns:a16="http://schemas.microsoft.com/office/drawing/2014/main" val="3072635922"/>
                    </a:ext>
                  </a:extLst>
                </a:gridCol>
                <a:gridCol w="1402463">
                  <a:extLst>
                    <a:ext uri="{9D8B030D-6E8A-4147-A177-3AD203B41FA5}">
                      <a16:colId xmlns:a16="http://schemas.microsoft.com/office/drawing/2014/main" val="66688523"/>
                    </a:ext>
                  </a:extLst>
                </a:gridCol>
                <a:gridCol w="1402463">
                  <a:extLst>
                    <a:ext uri="{9D8B030D-6E8A-4147-A177-3AD203B41FA5}">
                      <a16:colId xmlns:a16="http://schemas.microsoft.com/office/drawing/2014/main" val="1807845642"/>
                    </a:ext>
                  </a:extLst>
                </a:gridCol>
                <a:gridCol w="1402463">
                  <a:extLst>
                    <a:ext uri="{9D8B030D-6E8A-4147-A177-3AD203B41FA5}">
                      <a16:colId xmlns:a16="http://schemas.microsoft.com/office/drawing/2014/main" val="3533767291"/>
                    </a:ext>
                  </a:extLst>
                </a:gridCol>
                <a:gridCol w="1402463">
                  <a:extLst>
                    <a:ext uri="{9D8B030D-6E8A-4147-A177-3AD203B41FA5}">
                      <a16:colId xmlns:a16="http://schemas.microsoft.com/office/drawing/2014/main" val="2798905196"/>
                    </a:ext>
                  </a:extLst>
                </a:gridCol>
                <a:gridCol w="1402463">
                  <a:extLst>
                    <a:ext uri="{9D8B030D-6E8A-4147-A177-3AD203B41FA5}">
                      <a16:colId xmlns:a16="http://schemas.microsoft.com/office/drawing/2014/main" val="802259415"/>
                    </a:ext>
                  </a:extLst>
                </a:gridCol>
              </a:tblGrid>
              <a:tr h="370840">
                <a:tc>
                  <a:txBody>
                    <a:bodyPr/>
                    <a:lstStyle/>
                    <a:p>
                      <a:pPr algn="ctr"/>
                      <a:r>
                        <a:rPr lang="en-US" dirty="0"/>
                        <a:t>No.</a:t>
                      </a:r>
                      <a:r>
                        <a:rPr lang="en-US" baseline="0" dirty="0"/>
                        <a:t> of workers</a:t>
                      </a:r>
                      <a:endParaRPr lang="en-US" dirty="0"/>
                    </a:p>
                  </a:txBody>
                  <a:tcPr/>
                </a:tc>
                <a:tc>
                  <a:txBody>
                    <a:bodyPr/>
                    <a:lstStyle/>
                    <a:p>
                      <a:pPr algn="ctr"/>
                      <a:r>
                        <a:rPr lang="en-US" dirty="0"/>
                        <a:t>Output (Units)</a:t>
                      </a:r>
                    </a:p>
                  </a:txBody>
                  <a:tcPr/>
                </a:tc>
                <a:tc>
                  <a:txBody>
                    <a:bodyPr/>
                    <a:lstStyle/>
                    <a:p>
                      <a:pPr algn="ctr"/>
                      <a:r>
                        <a:rPr lang="en-US" dirty="0"/>
                        <a:t>FC</a:t>
                      </a:r>
                    </a:p>
                  </a:txBody>
                  <a:tcPr/>
                </a:tc>
                <a:tc>
                  <a:txBody>
                    <a:bodyPr/>
                    <a:lstStyle/>
                    <a:p>
                      <a:pPr algn="ctr"/>
                      <a:r>
                        <a:rPr lang="en-US" dirty="0"/>
                        <a:t>VC</a:t>
                      </a:r>
                    </a:p>
                  </a:txBody>
                  <a:tcPr/>
                </a:tc>
                <a:tc>
                  <a:txBody>
                    <a:bodyPr/>
                    <a:lstStyle/>
                    <a:p>
                      <a:pPr algn="ctr"/>
                      <a:r>
                        <a:rPr lang="en-US" dirty="0"/>
                        <a:t>TC</a:t>
                      </a:r>
                    </a:p>
                  </a:txBody>
                  <a:tcPr/>
                </a:tc>
                <a:tc>
                  <a:txBody>
                    <a:bodyPr/>
                    <a:lstStyle/>
                    <a:p>
                      <a:pPr algn="ctr"/>
                      <a:r>
                        <a:rPr lang="en-US" dirty="0"/>
                        <a:t>AC</a:t>
                      </a:r>
                    </a:p>
                  </a:txBody>
                  <a:tcPr/>
                </a:tc>
                <a:tc>
                  <a:txBody>
                    <a:bodyPr/>
                    <a:lstStyle/>
                    <a:p>
                      <a:pPr algn="ctr"/>
                      <a:r>
                        <a:rPr lang="en-US" dirty="0"/>
                        <a:t>MC</a:t>
                      </a:r>
                    </a:p>
                  </a:txBody>
                  <a:tcPr/>
                </a:tc>
                <a:extLst>
                  <a:ext uri="{0D108BD9-81ED-4DB2-BD59-A6C34878D82A}">
                    <a16:rowId xmlns:a16="http://schemas.microsoft.com/office/drawing/2014/main" val="313316583"/>
                  </a:ext>
                </a:extLst>
              </a:tr>
              <a:tr h="370840">
                <a:tc>
                  <a:txBody>
                    <a:bodyPr/>
                    <a:lstStyle/>
                    <a:p>
                      <a:pPr algn="r"/>
                      <a:r>
                        <a:rPr lang="en-US" dirty="0"/>
                        <a:t>0</a:t>
                      </a:r>
                    </a:p>
                  </a:txBody>
                  <a:tcPr/>
                </a:tc>
                <a:tc>
                  <a:txBody>
                    <a:bodyPr/>
                    <a:lstStyle/>
                    <a:p>
                      <a:pPr algn="r"/>
                      <a:r>
                        <a:rPr lang="en-US" dirty="0"/>
                        <a:t>0</a:t>
                      </a:r>
                    </a:p>
                  </a:txBody>
                  <a:tcPr/>
                </a:tc>
                <a:tc>
                  <a:txBody>
                    <a:bodyPr/>
                    <a:lstStyle/>
                    <a:p>
                      <a:pPr algn="r"/>
                      <a:endParaRPr lang="en-US" dirty="0"/>
                    </a:p>
                  </a:txBody>
                  <a:tcPr/>
                </a:tc>
                <a:tc>
                  <a:txBody>
                    <a:bodyPr/>
                    <a:lstStyle/>
                    <a:p>
                      <a:pPr algn="r"/>
                      <a:r>
                        <a:rPr lang="en-US" dirty="0"/>
                        <a:t>0</a:t>
                      </a:r>
                    </a:p>
                  </a:txBody>
                  <a:tcPr/>
                </a:tc>
                <a:tc>
                  <a:txBody>
                    <a:bodyPr/>
                    <a:lstStyle/>
                    <a:p>
                      <a:pPr algn="r"/>
                      <a:r>
                        <a:rPr lang="en-US" dirty="0"/>
                        <a:t>1 0000</a:t>
                      </a:r>
                    </a:p>
                  </a:txBody>
                  <a:tcPr/>
                </a:tc>
                <a:tc>
                  <a:txBody>
                    <a:bodyPr/>
                    <a:lstStyle/>
                    <a:p>
                      <a:pPr algn="r"/>
                      <a:endParaRPr lang="en-US" dirty="0"/>
                    </a:p>
                  </a:txBody>
                  <a:tcPr>
                    <a:solidFill>
                      <a:schemeClr val="accent3">
                        <a:lumMod val="60000"/>
                        <a:lumOff val="40000"/>
                      </a:schemeClr>
                    </a:solidFill>
                  </a:tcPr>
                </a:tc>
                <a:tc>
                  <a:txBody>
                    <a:bodyPr/>
                    <a:lstStyle/>
                    <a:p>
                      <a:pPr algn="r"/>
                      <a:endParaRPr lang="en-US" dirty="0"/>
                    </a:p>
                  </a:txBody>
                  <a:tcPr>
                    <a:solidFill>
                      <a:schemeClr val="accent3">
                        <a:lumMod val="60000"/>
                        <a:lumOff val="40000"/>
                      </a:schemeClr>
                    </a:solidFill>
                  </a:tcPr>
                </a:tc>
                <a:extLst>
                  <a:ext uri="{0D108BD9-81ED-4DB2-BD59-A6C34878D82A}">
                    <a16:rowId xmlns:a16="http://schemas.microsoft.com/office/drawing/2014/main" val="4247109220"/>
                  </a:ext>
                </a:extLst>
              </a:tr>
              <a:tr h="370840">
                <a:tc>
                  <a:txBody>
                    <a:bodyPr/>
                    <a:lstStyle/>
                    <a:p>
                      <a:pPr algn="r"/>
                      <a:r>
                        <a:rPr lang="en-US" dirty="0"/>
                        <a:t>1</a:t>
                      </a:r>
                    </a:p>
                  </a:txBody>
                  <a:tcPr/>
                </a:tc>
                <a:tc>
                  <a:txBody>
                    <a:bodyPr/>
                    <a:lstStyle/>
                    <a:p>
                      <a:pPr algn="r"/>
                      <a:r>
                        <a:rPr lang="en-US" dirty="0"/>
                        <a:t>1 000</a:t>
                      </a:r>
                    </a:p>
                  </a:txBody>
                  <a:tcPr/>
                </a:tc>
                <a:tc>
                  <a:txBody>
                    <a:bodyPr/>
                    <a:lstStyle/>
                    <a:p>
                      <a:pPr algn="r"/>
                      <a:r>
                        <a:rPr lang="en-US" dirty="0"/>
                        <a:t>1 0000</a:t>
                      </a:r>
                    </a:p>
                  </a:txBody>
                  <a:tcPr/>
                </a:tc>
                <a:tc>
                  <a:txBody>
                    <a:bodyPr/>
                    <a:lstStyle/>
                    <a:p>
                      <a:pPr algn="r"/>
                      <a:r>
                        <a:rPr lang="en-US" dirty="0"/>
                        <a:t>100</a:t>
                      </a:r>
                    </a:p>
                  </a:txBody>
                  <a:tcPr/>
                </a:tc>
                <a:tc>
                  <a:txBody>
                    <a:bodyPr/>
                    <a:lstStyle/>
                    <a:p>
                      <a:pPr algn="r"/>
                      <a:r>
                        <a:rPr lang="en-US" dirty="0"/>
                        <a:t>1</a:t>
                      </a:r>
                      <a:r>
                        <a:rPr lang="en-US" baseline="0" dirty="0"/>
                        <a:t> 0100</a:t>
                      </a:r>
                      <a:endParaRPr lang="en-US" dirty="0"/>
                    </a:p>
                  </a:txBody>
                  <a:tcPr/>
                </a:tc>
                <a:tc>
                  <a:txBody>
                    <a:bodyPr/>
                    <a:lstStyle/>
                    <a:p>
                      <a:pPr algn="r"/>
                      <a:endParaRPr lang="en-US" dirty="0"/>
                    </a:p>
                  </a:txBody>
                  <a:tcPr/>
                </a:tc>
                <a:tc>
                  <a:txBody>
                    <a:bodyPr/>
                    <a:lstStyle/>
                    <a:p>
                      <a:pPr algn="r"/>
                      <a:endParaRPr lang="en-US" dirty="0"/>
                    </a:p>
                  </a:txBody>
                  <a:tcPr/>
                </a:tc>
                <a:extLst>
                  <a:ext uri="{0D108BD9-81ED-4DB2-BD59-A6C34878D82A}">
                    <a16:rowId xmlns:a16="http://schemas.microsoft.com/office/drawing/2014/main" val="1388633308"/>
                  </a:ext>
                </a:extLst>
              </a:tr>
              <a:tr h="370840">
                <a:tc>
                  <a:txBody>
                    <a:bodyPr/>
                    <a:lstStyle/>
                    <a:p>
                      <a:pPr algn="r"/>
                      <a:r>
                        <a:rPr lang="en-US" dirty="0"/>
                        <a:t>2</a:t>
                      </a:r>
                    </a:p>
                  </a:txBody>
                  <a:tcPr/>
                </a:tc>
                <a:tc>
                  <a:txBody>
                    <a:bodyPr/>
                    <a:lstStyle/>
                    <a:p>
                      <a:pPr algn="r"/>
                      <a:r>
                        <a:rPr lang="en-US" dirty="0"/>
                        <a:t>1 500</a:t>
                      </a:r>
                    </a:p>
                  </a:txBody>
                  <a:tcPr/>
                </a:tc>
                <a:tc>
                  <a:txBody>
                    <a:bodyPr/>
                    <a:lstStyle/>
                    <a:p>
                      <a:pPr algn="r"/>
                      <a:endParaRPr lang="en-US" dirty="0"/>
                    </a:p>
                  </a:txBody>
                  <a:tcPr/>
                </a:tc>
                <a:tc>
                  <a:txBody>
                    <a:bodyPr/>
                    <a:lstStyle/>
                    <a:p>
                      <a:pPr algn="r"/>
                      <a:endParaRPr lang="en-US" dirty="0"/>
                    </a:p>
                  </a:txBody>
                  <a:tcPr/>
                </a:tc>
                <a:tc>
                  <a:txBody>
                    <a:bodyPr/>
                    <a:lstStyle/>
                    <a:p>
                      <a:pPr algn="r"/>
                      <a:r>
                        <a:rPr lang="en-US" dirty="0"/>
                        <a:t>1</a:t>
                      </a:r>
                      <a:r>
                        <a:rPr lang="en-US" baseline="0" dirty="0"/>
                        <a:t> 0200</a:t>
                      </a:r>
                      <a:endParaRPr lang="en-US" dirty="0"/>
                    </a:p>
                  </a:txBody>
                  <a:tcPr/>
                </a:tc>
                <a:tc>
                  <a:txBody>
                    <a:bodyPr/>
                    <a:lstStyle/>
                    <a:p>
                      <a:pPr algn="r"/>
                      <a:r>
                        <a:rPr lang="en-US" dirty="0"/>
                        <a:t>10.2</a:t>
                      </a:r>
                    </a:p>
                  </a:txBody>
                  <a:tcPr/>
                </a:tc>
                <a:tc>
                  <a:txBody>
                    <a:bodyPr/>
                    <a:lstStyle/>
                    <a:p>
                      <a:pPr algn="r"/>
                      <a:r>
                        <a:rPr lang="en-US" dirty="0"/>
                        <a:t>0.2</a:t>
                      </a:r>
                    </a:p>
                  </a:txBody>
                  <a:tcPr/>
                </a:tc>
                <a:extLst>
                  <a:ext uri="{0D108BD9-81ED-4DB2-BD59-A6C34878D82A}">
                    <a16:rowId xmlns:a16="http://schemas.microsoft.com/office/drawing/2014/main" val="556299161"/>
                  </a:ext>
                </a:extLst>
              </a:tr>
              <a:tr h="370840">
                <a:tc>
                  <a:txBody>
                    <a:bodyPr/>
                    <a:lstStyle/>
                    <a:p>
                      <a:pPr algn="r"/>
                      <a:r>
                        <a:rPr lang="en-US" dirty="0"/>
                        <a:t>3</a:t>
                      </a:r>
                    </a:p>
                  </a:txBody>
                  <a:tcPr/>
                </a:tc>
                <a:tc>
                  <a:txBody>
                    <a:bodyPr/>
                    <a:lstStyle/>
                    <a:p>
                      <a:pPr algn="r"/>
                      <a:r>
                        <a:rPr lang="en-US" dirty="0"/>
                        <a:t>1 800</a:t>
                      </a:r>
                    </a:p>
                  </a:txBody>
                  <a:tcPr/>
                </a:tc>
                <a:tc>
                  <a:txBody>
                    <a:bodyPr/>
                    <a:lstStyle/>
                    <a:p>
                      <a:pPr algn="r"/>
                      <a:endParaRPr lang="en-US" dirty="0"/>
                    </a:p>
                  </a:txBody>
                  <a:tcPr/>
                </a:tc>
                <a:tc>
                  <a:txBody>
                    <a:bodyPr/>
                    <a:lstStyle/>
                    <a:p>
                      <a:pPr algn="r"/>
                      <a:r>
                        <a:rPr lang="en-US" dirty="0"/>
                        <a:t>300</a:t>
                      </a:r>
                    </a:p>
                  </a:txBody>
                  <a:tcPr/>
                </a:tc>
                <a:tc>
                  <a:txBody>
                    <a:bodyPr/>
                    <a:lstStyle/>
                    <a:p>
                      <a:pPr algn="r"/>
                      <a:endParaRPr lang="en-US" dirty="0"/>
                    </a:p>
                  </a:txBody>
                  <a:tcPr/>
                </a:tc>
                <a:tc>
                  <a:txBody>
                    <a:bodyPr/>
                    <a:lstStyle/>
                    <a:p>
                      <a:pPr algn="r"/>
                      <a:endParaRPr lang="en-US" dirty="0"/>
                    </a:p>
                  </a:txBody>
                  <a:tcPr/>
                </a:tc>
                <a:tc>
                  <a:txBody>
                    <a:bodyPr/>
                    <a:lstStyle/>
                    <a:p>
                      <a:pPr algn="r"/>
                      <a:r>
                        <a:rPr lang="en-US" dirty="0"/>
                        <a:t>0.33</a:t>
                      </a:r>
                    </a:p>
                  </a:txBody>
                  <a:tcPr/>
                </a:tc>
                <a:extLst>
                  <a:ext uri="{0D108BD9-81ED-4DB2-BD59-A6C34878D82A}">
                    <a16:rowId xmlns:a16="http://schemas.microsoft.com/office/drawing/2014/main" val="1150362941"/>
                  </a:ext>
                </a:extLst>
              </a:tr>
              <a:tr h="370840">
                <a:tc>
                  <a:txBody>
                    <a:bodyPr/>
                    <a:lstStyle/>
                    <a:p>
                      <a:pPr algn="r"/>
                      <a:r>
                        <a:rPr lang="en-US" dirty="0"/>
                        <a:t>4</a:t>
                      </a:r>
                    </a:p>
                  </a:txBody>
                  <a:tcPr/>
                </a:tc>
                <a:tc>
                  <a:txBody>
                    <a:bodyPr/>
                    <a:lstStyle/>
                    <a:p>
                      <a:pPr algn="r"/>
                      <a:r>
                        <a:rPr lang="en-US" dirty="0"/>
                        <a:t>2 000</a:t>
                      </a:r>
                    </a:p>
                  </a:txBody>
                  <a:tcPr/>
                </a:tc>
                <a:tc>
                  <a:txBody>
                    <a:bodyPr/>
                    <a:lstStyle/>
                    <a:p>
                      <a:pPr algn="r"/>
                      <a:endParaRPr lang="en-US" dirty="0"/>
                    </a:p>
                  </a:txBody>
                  <a:tcPr/>
                </a:tc>
                <a:tc>
                  <a:txBody>
                    <a:bodyPr/>
                    <a:lstStyle/>
                    <a:p>
                      <a:pPr algn="r"/>
                      <a:endParaRPr lang="en-US" dirty="0"/>
                    </a:p>
                  </a:txBody>
                  <a:tcPr/>
                </a:tc>
                <a:tc>
                  <a:txBody>
                    <a:bodyPr/>
                    <a:lstStyle/>
                    <a:p>
                      <a:pPr algn="r"/>
                      <a:r>
                        <a:rPr lang="en-US" dirty="0"/>
                        <a:t>1 0400</a:t>
                      </a:r>
                    </a:p>
                  </a:txBody>
                  <a:tcPr/>
                </a:tc>
                <a:tc>
                  <a:txBody>
                    <a:bodyPr/>
                    <a:lstStyle/>
                    <a:p>
                      <a:pPr algn="r"/>
                      <a:r>
                        <a:rPr lang="en-US" dirty="0"/>
                        <a:t>10.4</a:t>
                      </a:r>
                    </a:p>
                  </a:txBody>
                  <a:tcPr/>
                </a:tc>
                <a:tc>
                  <a:txBody>
                    <a:bodyPr/>
                    <a:lstStyle/>
                    <a:p>
                      <a:pPr algn="r"/>
                      <a:endParaRPr lang="en-US" dirty="0"/>
                    </a:p>
                  </a:txBody>
                  <a:tcPr/>
                </a:tc>
                <a:extLst>
                  <a:ext uri="{0D108BD9-81ED-4DB2-BD59-A6C34878D82A}">
                    <a16:rowId xmlns:a16="http://schemas.microsoft.com/office/drawing/2014/main" val="3292499026"/>
                  </a:ext>
                </a:extLst>
              </a:tr>
              <a:tr h="370840">
                <a:tc>
                  <a:txBody>
                    <a:bodyPr/>
                    <a:lstStyle/>
                    <a:p>
                      <a:pPr algn="r"/>
                      <a:r>
                        <a:rPr lang="en-US" dirty="0"/>
                        <a:t>5</a:t>
                      </a:r>
                    </a:p>
                  </a:txBody>
                  <a:tcPr/>
                </a:tc>
                <a:tc>
                  <a:txBody>
                    <a:bodyPr/>
                    <a:lstStyle/>
                    <a:p>
                      <a:pPr algn="r"/>
                      <a:r>
                        <a:rPr lang="en-US" dirty="0"/>
                        <a:t>2 500</a:t>
                      </a:r>
                    </a:p>
                  </a:txBody>
                  <a:tcPr/>
                </a:tc>
                <a:tc>
                  <a:txBody>
                    <a:bodyPr/>
                    <a:lstStyle/>
                    <a:p>
                      <a:pPr algn="r"/>
                      <a:endParaRPr lang="en-US" dirty="0"/>
                    </a:p>
                  </a:txBody>
                  <a:tcPr/>
                </a:tc>
                <a:tc>
                  <a:txBody>
                    <a:bodyPr/>
                    <a:lstStyle/>
                    <a:p>
                      <a:pPr algn="r"/>
                      <a:r>
                        <a:rPr lang="en-US" dirty="0"/>
                        <a:t>450</a:t>
                      </a:r>
                    </a:p>
                  </a:txBody>
                  <a:tcPr/>
                </a:tc>
                <a:tc>
                  <a:txBody>
                    <a:bodyPr/>
                    <a:lstStyle/>
                    <a:p>
                      <a:pPr algn="r"/>
                      <a:r>
                        <a:rPr lang="en-US" dirty="0"/>
                        <a:t>1 0450</a:t>
                      </a:r>
                    </a:p>
                  </a:txBody>
                  <a:tcPr/>
                </a:tc>
                <a:tc>
                  <a:txBody>
                    <a:bodyPr/>
                    <a:lstStyle/>
                    <a:p>
                      <a:pPr algn="r"/>
                      <a:endParaRPr lang="en-US" dirty="0"/>
                    </a:p>
                  </a:txBody>
                  <a:tcPr/>
                </a:tc>
                <a:tc>
                  <a:txBody>
                    <a:bodyPr/>
                    <a:lstStyle/>
                    <a:p>
                      <a:pPr algn="r"/>
                      <a:r>
                        <a:rPr lang="en-US" dirty="0"/>
                        <a:t>0.1</a:t>
                      </a:r>
                    </a:p>
                  </a:txBody>
                  <a:tcPr/>
                </a:tc>
                <a:extLst>
                  <a:ext uri="{0D108BD9-81ED-4DB2-BD59-A6C34878D82A}">
                    <a16:rowId xmlns:a16="http://schemas.microsoft.com/office/drawing/2014/main" val="173569253"/>
                  </a:ext>
                </a:extLst>
              </a:tr>
              <a:tr h="370840">
                <a:tc>
                  <a:txBody>
                    <a:bodyPr/>
                    <a:lstStyle/>
                    <a:p>
                      <a:pPr algn="r"/>
                      <a:r>
                        <a:rPr lang="en-US" dirty="0"/>
                        <a:t>6</a:t>
                      </a:r>
                    </a:p>
                  </a:txBody>
                  <a:tcPr/>
                </a:tc>
                <a:tc>
                  <a:txBody>
                    <a:bodyPr/>
                    <a:lstStyle/>
                    <a:p>
                      <a:pPr algn="r"/>
                      <a:r>
                        <a:rPr lang="en-US" dirty="0"/>
                        <a:t>3 000</a:t>
                      </a:r>
                    </a:p>
                  </a:txBody>
                  <a:tcPr/>
                </a:tc>
                <a:tc>
                  <a:txBody>
                    <a:bodyPr/>
                    <a:lstStyle/>
                    <a:p>
                      <a:pPr algn="r"/>
                      <a:endParaRPr lang="en-US" dirty="0"/>
                    </a:p>
                  </a:txBody>
                  <a:tcPr/>
                </a:tc>
                <a:tc>
                  <a:txBody>
                    <a:bodyPr/>
                    <a:lstStyle/>
                    <a:p>
                      <a:pPr algn="r"/>
                      <a:endParaRPr lang="en-US" dirty="0"/>
                    </a:p>
                  </a:txBody>
                  <a:tcPr/>
                </a:tc>
                <a:tc>
                  <a:txBody>
                    <a:bodyPr/>
                    <a:lstStyle/>
                    <a:p>
                      <a:pPr algn="r"/>
                      <a:r>
                        <a:rPr lang="en-US" dirty="0"/>
                        <a:t>1 0500</a:t>
                      </a:r>
                    </a:p>
                  </a:txBody>
                  <a:tcPr/>
                </a:tc>
                <a:tc>
                  <a:txBody>
                    <a:bodyPr/>
                    <a:lstStyle/>
                    <a:p>
                      <a:pPr algn="r"/>
                      <a:r>
                        <a:rPr lang="en-US" dirty="0"/>
                        <a:t>10.5</a:t>
                      </a:r>
                    </a:p>
                  </a:txBody>
                  <a:tcPr/>
                </a:tc>
                <a:tc>
                  <a:txBody>
                    <a:bodyPr/>
                    <a:lstStyle/>
                    <a:p>
                      <a:pPr algn="r"/>
                      <a:endParaRPr lang="en-US" dirty="0"/>
                    </a:p>
                  </a:txBody>
                  <a:tcPr/>
                </a:tc>
                <a:extLst>
                  <a:ext uri="{0D108BD9-81ED-4DB2-BD59-A6C34878D82A}">
                    <a16:rowId xmlns:a16="http://schemas.microsoft.com/office/drawing/2014/main" val="4232542307"/>
                  </a:ext>
                </a:extLst>
              </a:tr>
              <a:tr h="370840">
                <a:tc>
                  <a:txBody>
                    <a:bodyPr/>
                    <a:lstStyle/>
                    <a:p>
                      <a:pPr algn="r"/>
                      <a:r>
                        <a:rPr lang="en-US" dirty="0"/>
                        <a:t>7</a:t>
                      </a:r>
                    </a:p>
                  </a:txBody>
                  <a:tcPr/>
                </a:tc>
                <a:tc>
                  <a:txBody>
                    <a:bodyPr/>
                    <a:lstStyle/>
                    <a:p>
                      <a:pPr algn="r"/>
                      <a:r>
                        <a:rPr lang="en-US" dirty="0"/>
                        <a:t>3 500</a:t>
                      </a:r>
                    </a:p>
                  </a:txBody>
                  <a:tcPr/>
                </a:tc>
                <a:tc>
                  <a:txBody>
                    <a:bodyPr/>
                    <a:lstStyle/>
                    <a:p>
                      <a:pPr algn="r"/>
                      <a:endParaRPr lang="en-US" dirty="0"/>
                    </a:p>
                  </a:txBody>
                  <a:tcPr/>
                </a:tc>
                <a:tc>
                  <a:txBody>
                    <a:bodyPr/>
                    <a:lstStyle/>
                    <a:p>
                      <a:pPr algn="r"/>
                      <a:r>
                        <a:rPr lang="en-US" dirty="0"/>
                        <a:t>550</a:t>
                      </a:r>
                    </a:p>
                  </a:txBody>
                  <a:tcPr/>
                </a:tc>
                <a:tc>
                  <a:txBody>
                    <a:bodyPr/>
                    <a:lstStyle/>
                    <a:p>
                      <a:pPr algn="r"/>
                      <a:endParaRPr lang="en-US" dirty="0"/>
                    </a:p>
                  </a:txBody>
                  <a:tcPr/>
                </a:tc>
                <a:tc>
                  <a:txBody>
                    <a:bodyPr/>
                    <a:lstStyle/>
                    <a:p>
                      <a:pPr algn="r"/>
                      <a:endParaRPr lang="en-US" dirty="0"/>
                    </a:p>
                  </a:txBody>
                  <a:tcPr/>
                </a:tc>
                <a:tc>
                  <a:txBody>
                    <a:bodyPr/>
                    <a:lstStyle/>
                    <a:p>
                      <a:pPr algn="r"/>
                      <a:r>
                        <a:rPr lang="en-US" dirty="0"/>
                        <a:t>0.1</a:t>
                      </a:r>
                    </a:p>
                  </a:txBody>
                  <a:tcPr/>
                </a:tc>
                <a:extLst>
                  <a:ext uri="{0D108BD9-81ED-4DB2-BD59-A6C34878D82A}">
                    <a16:rowId xmlns:a16="http://schemas.microsoft.com/office/drawing/2014/main" val="2464060528"/>
                  </a:ext>
                </a:extLst>
              </a:tr>
              <a:tr h="370840">
                <a:tc>
                  <a:txBody>
                    <a:bodyPr/>
                    <a:lstStyle/>
                    <a:p>
                      <a:pPr algn="r"/>
                      <a:r>
                        <a:rPr lang="en-US" dirty="0"/>
                        <a:t>8</a:t>
                      </a:r>
                    </a:p>
                  </a:txBody>
                  <a:tcPr/>
                </a:tc>
                <a:tc>
                  <a:txBody>
                    <a:bodyPr/>
                    <a:lstStyle/>
                    <a:p>
                      <a:pPr algn="r"/>
                      <a:r>
                        <a:rPr lang="en-US" dirty="0"/>
                        <a:t>4 000</a:t>
                      </a:r>
                    </a:p>
                  </a:txBody>
                  <a:tcPr/>
                </a:tc>
                <a:tc>
                  <a:txBody>
                    <a:bodyPr/>
                    <a:lstStyle/>
                    <a:p>
                      <a:pPr algn="r"/>
                      <a:endParaRPr lang="en-US" dirty="0"/>
                    </a:p>
                  </a:txBody>
                  <a:tcPr/>
                </a:tc>
                <a:tc>
                  <a:txBody>
                    <a:bodyPr/>
                    <a:lstStyle/>
                    <a:p>
                      <a:pPr algn="r"/>
                      <a:r>
                        <a:rPr lang="en-US" dirty="0"/>
                        <a:t>600</a:t>
                      </a:r>
                    </a:p>
                  </a:txBody>
                  <a:tcPr/>
                </a:tc>
                <a:tc>
                  <a:txBody>
                    <a:bodyPr/>
                    <a:lstStyle/>
                    <a:p>
                      <a:pPr algn="r"/>
                      <a:endParaRPr lang="en-US" dirty="0"/>
                    </a:p>
                  </a:txBody>
                  <a:tcPr/>
                </a:tc>
                <a:tc>
                  <a:txBody>
                    <a:bodyPr/>
                    <a:lstStyle/>
                    <a:p>
                      <a:pPr algn="r"/>
                      <a:r>
                        <a:rPr lang="en-US" dirty="0"/>
                        <a:t>10.6</a:t>
                      </a:r>
                    </a:p>
                  </a:txBody>
                  <a:tcPr/>
                </a:tc>
                <a:tc>
                  <a:txBody>
                    <a:bodyPr/>
                    <a:lstStyle/>
                    <a:p>
                      <a:pPr algn="r"/>
                      <a:endParaRPr lang="en-US" dirty="0"/>
                    </a:p>
                  </a:txBody>
                  <a:tcPr/>
                </a:tc>
                <a:extLst>
                  <a:ext uri="{0D108BD9-81ED-4DB2-BD59-A6C34878D82A}">
                    <a16:rowId xmlns:a16="http://schemas.microsoft.com/office/drawing/2014/main" val="1560614087"/>
                  </a:ext>
                </a:extLst>
              </a:tr>
              <a:tr h="370840">
                <a:tc>
                  <a:txBody>
                    <a:bodyPr/>
                    <a:lstStyle/>
                    <a:p>
                      <a:pPr algn="r"/>
                      <a:r>
                        <a:rPr lang="en-US" dirty="0"/>
                        <a:t>9</a:t>
                      </a:r>
                    </a:p>
                  </a:txBody>
                  <a:tcPr/>
                </a:tc>
                <a:tc>
                  <a:txBody>
                    <a:bodyPr/>
                    <a:lstStyle/>
                    <a:p>
                      <a:pPr algn="r"/>
                      <a:r>
                        <a:rPr lang="en-US" dirty="0"/>
                        <a:t>4 500</a:t>
                      </a:r>
                    </a:p>
                  </a:txBody>
                  <a:tcPr/>
                </a:tc>
                <a:tc>
                  <a:txBody>
                    <a:bodyPr/>
                    <a:lstStyle/>
                    <a:p>
                      <a:pPr algn="r"/>
                      <a:endParaRPr lang="en-US" dirty="0"/>
                    </a:p>
                  </a:txBody>
                  <a:tcPr/>
                </a:tc>
                <a:tc>
                  <a:txBody>
                    <a:bodyPr/>
                    <a:lstStyle/>
                    <a:p>
                      <a:pPr algn="r"/>
                      <a:endParaRPr lang="en-US" dirty="0"/>
                    </a:p>
                  </a:txBody>
                  <a:tcPr/>
                </a:tc>
                <a:tc>
                  <a:txBody>
                    <a:bodyPr/>
                    <a:lstStyle/>
                    <a:p>
                      <a:pPr algn="r"/>
                      <a:r>
                        <a:rPr lang="en-US" dirty="0"/>
                        <a:t>1 0620</a:t>
                      </a:r>
                    </a:p>
                  </a:txBody>
                  <a:tcPr/>
                </a:tc>
                <a:tc>
                  <a:txBody>
                    <a:bodyPr/>
                    <a:lstStyle/>
                    <a:p>
                      <a:pPr algn="r"/>
                      <a:endParaRPr lang="en-US" dirty="0"/>
                    </a:p>
                  </a:txBody>
                  <a:tcPr/>
                </a:tc>
                <a:tc>
                  <a:txBody>
                    <a:bodyPr/>
                    <a:lstStyle/>
                    <a:p>
                      <a:pPr algn="r"/>
                      <a:r>
                        <a:rPr lang="en-US" dirty="0"/>
                        <a:t>0.04</a:t>
                      </a:r>
                    </a:p>
                  </a:txBody>
                  <a:tcPr/>
                </a:tc>
                <a:extLst>
                  <a:ext uri="{0D108BD9-81ED-4DB2-BD59-A6C34878D82A}">
                    <a16:rowId xmlns:a16="http://schemas.microsoft.com/office/drawing/2014/main" val="1357181785"/>
                  </a:ext>
                </a:extLst>
              </a:tr>
              <a:tr h="370840">
                <a:tc>
                  <a:txBody>
                    <a:bodyPr/>
                    <a:lstStyle/>
                    <a:p>
                      <a:pPr algn="r"/>
                      <a:r>
                        <a:rPr lang="en-US" dirty="0"/>
                        <a:t>10</a:t>
                      </a:r>
                    </a:p>
                  </a:txBody>
                  <a:tcPr/>
                </a:tc>
                <a:tc>
                  <a:txBody>
                    <a:bodyPr/>
                    <a:lstStyle/>
                    <a:p>
                      <a:pPr algn="r"/>
                      <a:r>
                        <a:rPr lang="en-US" dirty="0"/>
                        <a:t>5 000</a:t>
                      </a:r>
                    </a:p>
                  </a:txBody>
                  <a:tcPr/>
                </a:tc>
                <a:tc>
                  <a:txBody>
                    <a:bodyPr/>
                    <a:lstStyle/>
                    <a:p>
                      <a:pPr algn="r"/>
                      <a:endParaRPr lang="en-US" dirty="0"/>
                    </a:p>
                  </a:txBody>
                  <a:tcPr/>
                </a:tc>
                <a:tc>
                  <a:txBody>
                    <a:bodyPr/>
                    <a:lstStyle/>
                    <a:p>
                      <a:pPr algn="r"/>
                      <a:r>
                        <a:rPr lang="en-US" dirty="0"/>
                        <a:t>640</a:t>
                      </a:r>
                    </a:p>
                  </a:txBody>
                  <a:tcPr/>
                </a:tc>
                <a:tc>
                  <a:txBody>
                    <a:bodyPr/>
                    <a:lstStyle/>
                    <a:p>
                      <a:pPr algn="r"/>
                      <a:endParaRPr lang="en-US" dirty="0"/>
                    </a:p>
                  </a:txBody>
                  <a:tcPr/>
                </a:tc>
                <a:tc>
                  <a:txBody>
                    <a:bodyPr/>
                    <a:lstStyle/>
                    <a:p>
                      <a:pPr algn="r"/>
                      <a:endParaRPr lang="en-US" dirty="0"/>
                    </a:p>
                  </a:txBody>
                  <a:tcPr/>
                </a:tc>
                <a:tc>
                  <a:txBody>
                    <a:bodyPr/>
                    <a:lstStyle/>
                    <a:p>
                      <a:pPr algn="r"/>
                      <a:r>
                        <a:rPr lang="en-US" dirty="0"/>
                        <a:t>0.04</a:t>
                      </a:r>
                    </a:p>
                  </a:txBody>
                  <a:tcPr/>
                </a:tc>
                <a:extLst>
                  <a:ext uri="{0D108BD9-81ED-4DB2-BD59-A6C34878D82A}">
                    <a16:rowId xmlns:a16="http://schemas.microsoft.com/office/drawing/2014/main" val="2812037906"/>
                  </a:ext>
                </a:extLst>
              </a:tr>
            </a:tbl>
          </a:graphicData>
        </a:graphic>
      </p:graphicFrame>
      <p:sp>
        <p:nvSpPr>
          <p:cNvPr id="10" name="TextBox 9"/>
          <p:cNvSpPr txBox="1"/>
          <p:nvPr/>
        </p:nvSpPr>
        <p:spPr>
          <a:xfrm>
            <a:off x="646111" y="1206917"/>
            <a:ext cx="9817241" cy="646331"/>
          </a:xfrm>
          <a:prstGeom prst="rect">
            <a:avLst/>
          </a:prstGeom>
          <a:noFill/>
        </p:spPr>
        <p:txBody>
          <a:bodyPr wrap="square" rtlCol="0">
            <a:spAutoFit/>
          </a:bodyPr>
          <a:lstStyle/>
          <a:p>
            <a:r>
              <a:rPr lang="en-US" dirty="0"/>
              <a:t>Complete the following table by filling in the missing values.  Use the formulae in the table on Slide 5.</a:t>
            </a:r>
          </a:p>
        </p:txBody>
      </p:sp>
    </p:spTree>
    <p:extLst>
      <p:ext uri="{BB962C8B-B14F-4D97-AF65-F5344CB8AC3E}">
        <p14:creationId xmlns:p14="http://schemas.microsoft.com/office/powerpoint/2010/main" val="2210882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Answer Key</a:t>
            </a:r>
          </a:p>
        </p:txBody>
      </p:sp>
      <p:sp>
        <p:nvSpPr>
          <p:cNvPr id="4" name="Footer Placeholder 3"/>
          <p:cNvSpPr>
            <a:spLocks noGrp="1"/>
          </p:cNvSpPr>
          <p:nvPr>
            <p:ph type="ftr" sz="quarter" idx="11"/>
          </p:nvPr>
        </p:nvSpPr>
        <p:spPr/>
        <p:txBody>
          <a:bodyPr/>
          <a:lstStyle/>
          <a:p>
            <a:r>
              <a:rPr lang="en-US"/>
              <a:t>CPDD MOE 2020</a:t>
            </a:r>
          </a:p>
        </p:txBody>
      </p:sp>
      <p:graphicFrame>
        <p:nvGraphicFramePr>
          <p:cNvPr id="5" name="Table 4"/>
          <p:cNvGraphicFramePr>
            <a:graphicFrameLocks noGrp="1"/>
          </p:cNvGraphicFramePr>
          <p:nvPr>
            <p:extLst>
              <p:ext uri="{D42A27DB-BD31-4B8C-83A1-F6EECF244321}">
                <p14:modId xmlns:p14="http://schemas.microsoft.com/office/powerpoint/2010/main" val="1167241581"/>
              </p:ext>
            </p:extLst>
          </p:nvPr>
        </p:nvGraphicFramePr>
        <p:xfrm>
          <a:off x="646111" y="1447800"/>
          <a:ext cx="9764986" cy="4719320"/>
        </p:xfrm>
        <a:graphic>
          <a:graphicData uri="http://schemas.openxmlformats.org/drawingml/2006/table">
            <a:tbl>
              <a:tblPr firstRow="1" bandRow="1">
                <a:tableStyleId>{5C22544A-7EE6-4342-B048-85BDC9FD1C3A}</a:tableStyleId>
              </a:tblPr>
              <a:tblGrid>
                <a:gridCol w="1394998">
                  <a:extLst>
                    <a:ext uri="{9D8B030D-6E8A-4147-A177-3AD203B41FA5}">
                      <a16:colId xmlns:a16="http://schemas.microsoft.com/office/drawing/2014/main" val="2947989971"/>
                    </a:ext>
                  </a:extLst>
                </a:gridCol>
                <a:gridCol w="1394998">
                  <a:extLst>
                    <a:ext uri="{9D8B030D-6E8A-4147-A177-3AD203B41FA5}">
                      <a16:colId xmlns:a16="http://schemas.microsoft.com/office/drawing/2014/main" val="3072635922"/>
                    </a:ext>
                  </a:extLst>
                </a:gridCol>
                <a:gridCol w="1394998">
                  <a:extLst>
                    <a:ext uri="{9D8B030D-6E8A-4147-A177-3AD203B41FA5}">
                      <a16:colId xmlns:a16="http://schemas.microsoft.com/office/drawing/2014/main" val="66688523"/>
                    </a:ext>
                  </a:extLst>
                </a:gridCol>
                <a:gridCol w="1394998">
                  <a:extLst>
                    <a:ext uri="{9D8B030D-6E8A-4147-A177-3AD203B41FA5}">
                      <a16:colId xmlns:a16="http://schemas.microsoft.com/office/drawing/2014/main" val="1807845642"/>
                    </a:ext>
                  </a:extLst>
                </a:gridCol>
                <a:gridCol w="1394998">
                  <a:extLst>
                    <a:ext uri="{9D8B030D-6E8A-4147-A177-3AD203B41FA5}">
                      <a16:colId xmlns:a16="http://schemas.microsoft.com/office/drawing/2014/main" val="3533767291"/>
                    </a:ext>
                  </a:extLst>
                </a:gridCol>
                <a:gridCol w="1394998">
                  <a:extLst>
                    <a:ext uri="{9D8B030D-6E8A-4147-A177-3AD203B41FA5}">
                      <a16:colId xmlns:a16="http://schemas.microsoft.com/office/drawing/2014/main" val="2798905196"/>
                    </a:ext>
                  </a:extLst>
                </a:gridCol>
                <a:gridCol w="1394998">
                  <a:extLst>
                    <a:ext uri="{9D8B030D-6E8A-4147-A177-3AD203B41FA5}">
                      <a16:colId xmlns:a16="http://schemas.microsoft.com/office/drawing/2014/main" val="802259415"/>
                    </a:ext>
                  </a:extLst>
                </a:gridCol>
              </a:tblGrid>
              <a:tr h="370840">
                <a:tc>
                  <a:txBody>
                    <a:bodyPr/>
                    <a:lstStyle/>
                    <a:p>
                      <a:pPr algn="ctr"/>
                      <a:r>
                        <a:rPr lang="en-US" dirty="0"/>
                        <a:t>No.</a:t>
                      </a:r>
                      <a:r>
                        <a:rPr lang="en-US" baseline="0" dirty="0"/>
                        <a:t> of workers</a:t>
                      </a:r>
                      <a:endParaRPr lang="en-US" dirty="0"/>
                    </a:p>
                  </a:txBody>
                  <a:tcPr/>
                </a:tc>
                <a:tc>
                  <a:txBody>
                    <a:bodyPr/>
                    <a:lstStyle/>
                    <a:p>
                      <a:pPr algn="ctr"/>
                      <a:r>
                        <a:rPr lang="en-US" dirty="0"/>
                        <a:t>Output (Units)</a:t>
                      </a:r>
                    </a:p>
                  </a:txBody>
                  <a:tcPr/>
                </a:tc>
                <a:tc>
                  <a:txBody>
                    <a:bodyPr/>
                    <a:lstStyle/>
                    <a:p>
                      <a:pPr algn="ctr"/>
                      <a:r>
                        <a:rPr lang="en-US" dirty="0"/>
                        <a:t>FC</a:t>
                      </a:r>
                    </a:p>
                  </a:txBody>
                  <a:tcPr/>
                </a:tc>
                <a:tc>
                  <a:txBody>
                    <a:bodyPr/>
                    <a:lstStyle/>
                    <a:p>
                      <a:pPr algn="ctr"/>
                      <a:r>
                        <a:rPr lang="en-US" dirty="0"/>
                        <a:t>VC</a:t>
                      </a:r>
                    </a:p>
                  </a:txBody>
                  <a:tcPr/>
                </a:tc>
                <a:tc>
                  <a:txBody>
                    <a:bodyPr/>
                    <a:lstStyle/>
                    <a:p>
                      <a:pPr algn="ctr"/>
                      <a:r>
                        <a:rPr lang="en-US" dirty="0"/>
                        <a:t>TC</a:t>
                      </a:r>
                    </a:p>
                  </a:txBody>
                  <a:tcPr/>
                </a:tc>
                <a:tc>
                  <a:txBody>
                    <a:bodyPr/>
                    <a:lstStyle/>
                    <a:p>
                      <a:pPr algn="ctr"/>
                      <a:r>
                        <a:rPr lang="en-US" dirty="0"/>
                        <a:t>AC</a:t>
                      </a:r>
                    </a:p>
                  </a:txBody>
                  <a:tcPr/>
                </a:tc>
                <a:tc>
                  <a:txBody>
                    <a:bodyPr/>
                    <a:lstStyle/>
                    <a:p>
                      <a:pPr algn="ctr"/>
                      <a:r>
                        <a:rPr lang="en-US" dirty="0"/>
                        <a:t>MC</a:t>
                      </a:r>
                    </a:p>
                  </a:txBody>
                  <a:tcPr/>
                </a:tc>
                <a:extLst>
                  <a:ext uri="{0D108BD9-81ED-4DB2-BD59-A6C34878D82A}">
                    <a16:rowId xmlns:a16="http://schemas.microsoft.com/office/drawing/2014/main" val="313316583"/>
                  </a:ext>
                </a:extLst>
              </a:tr>
              <a:tr h="370840">
                <a:tc>
                  <a:txBody>
                    <a:bodyPr/>
                    <a:lstStyle/>
                    <a:p>
                      <a:pPr algn="r"/>
                      <a:r>
                        <a:rPr lang="en-US" dirty="0"/>
                        <a:t>0</a:t>
                      </a:r>
                    </a:p>
                  </a:txBody>
                  <a:tcPr/>
                </a:tc>
                <a:tc>
                  <a:txBody>
                    <a:bodyPr/>
                    <a:lstStyle/>
                    <a:p>
                      <a:pPr algn="r"/>
                      <a:r>
                        <a:rPr lang="en-US" dirty="0"/>
                        <a:t>0</a:t>
                      </a:r>
                    </a:p>
                  </a:txBody>
                  <a:tcPr/>
                </a:tc>
                <a:tc>
                  <a:txBody>
                    <a:bodyPr/>
                    <a:lstStyle/>
                    <a:p>
                      <a:pPr algn="r"/>
                      <a:r>
                        <a:rPr lang="en-US" dirty="0"/>
                        <a:t>1 0000</a:t>
                      </a:r>
                    </a:p>
                  </a:txBody>
                  <a:tcPr/>
                </a:tc>
                <a:tc>
                  <a:txBody>
                    <a:bodyPr/>
                    <a:lstStyle/>
                    <a:p>
                      <a:pPr algn="r"/>
                      <a:r>
                        <a:rPr lang="en-US" dirty="0"/>
                        <a:t>0</a:t>
                      </a:r>
                    </a:p>
                  </a:txBody>
                  <a:tcPr/>
                </a:tc>
                <a:tc>
                  <a:txBody>
                    <a:bodyPr/>
                    <a:lstStyle/>
                    <a:p>
                      <a:pPr algn="r"/>
                      <a:r>
                        <a:rPr lang="en-US" dirty="0"/>
                        <a:t>1 0000</a:t>
                      </a:r>
                    </a:p>
                  </a:txBody>
                  <a:tcPr/>
                </a:tc>
                <a:tc>
                  <a:txBody>
                    <a:bodyPr/>
                    <a:lstStyle/>
                    <a:p>
                      <a:pPr algn="r"/>
                      <a:endParaRPr lang="en-US" dirty="0"/>
                    </a:p>
                  </a:txBody>
                  <a:tcPr>
                    <a:solidFill>
                      <a:schemeClr val="accent3">
                        <a:lumMod val="60000"/>
                        <a:lumOff val="40000"/>
                      </a:schemeClr>
                    </a:solidFill>
                  </a:tcPr>
                </a:tc>
                <a:tc>
                  <a:txBody>
                    <a:bodyPr/>
                    <a:lstStyle/>
                    <a:p>
                      <a:pPr algn="r"/>
                      <a:endParaRPr lang="en-US" dirty="0"/>
                    </a:p>
                  </a:txBody>
                  <a:tcPr>
                    <a:solidFill>
                      <a:schemeClr val="accent3">
                        <a:lumMod val="60000"/>
                        <a:lumOff val="40000"/>
                      </a:schemeClr>
                    </a:solidFill>
                  </a:tcPr>
                </a:tc>
                <a:extLst>
                  <a:ext uri="{0D108BD9-81ED-4DB2-BD59-A6C34878D82A}">
                    <a16:rowId xmlns:a16="http://schemas.microsoft.com/office/drawing/2014/main" val="4247109220"/>
                  </a:ext>
                </a:extLst>
              </a:tr>
              <a:tr h="370840">
                <a:tc>
                  <a:txBody>
                    <a:bodyPr/>
                    <a:lstStyle/>
                    <a:p>
                      <a:pPr algn="r"/>
                      <a:r>
                        <a:rPr lang="en-US" dirty="0"/>
                        <a:t>1</a:t>
                      </a:r>
                    </a:p>
                  </a:txBody>
                  <a:tcPr/>
                </a:tc>
                <a:tc>
                  <a:txBody>
                    <a:bodyPr/>
                    <a:lstStyle/>
                    <a:p>
                      <a:pPr algn="r"/>
                      <a:r>
                        <a:rPr lang="en-US" dirty="0"/>
                        <a:t>1 000</a:t>
                      </a:r>
                    </a:p>
                  </a:txBody>
                  <a:tcPr/>
                </a:tc>
                <a:tc>
                  <a:txBody>
                    <a:bodyPr/>
                    <a:lstStyle/>
                    <a:p>
                      <a:pPr algn="r"/>
                      <a:r>
                        <a:rPr lang="en-US" dirty="0"/>
                        <a:t>1 0000</a:t>
                      </a:r>
                    </a:p>
                  </a:txBody>
                  <a:tcPr/>
                </a:tc>
                <a:tc>
                  <a:txBody>
                    <a:bodyPr/>
                    <a:lstStyle/>
                    <a:p>
                      <a:pPr algn="r"/>
                      <a:r>
                        <a:rPr lang="en-US" dirty="0"/>
                        <a:t>100</a:t>
                      </a:r>
                    </a:p>
                  </a:txBody>
                  <a:tcPr/>
                </a:tc>
                <a:tc>
                  <a:txBody>
                    <a:bodyPr/>
                    <a:lstStyle/>
                    <a:p>
                      <a:pPr algn="r"/>
                      <a:r>
                        <a:rPr lang="en-US" dirty="0"/>
                        <a:t>1</a:t>
                      </a:r>
                      <a:r>
                        <a:rPr lang="en-US" baseline="0" dirty="0"/>
                        <a:t> 0100</a:t>
                      </a:r>
                      <a:endParaRPr lang="en-US" dirty="0"/>
                    </a:p>
                  </a:txBody>
                  <a:tcPr/>
                </a:tc>
                <a:tc>
                  <a:txBody>
                    <a:bodyPr/>
                    <a:lstStyle/>
                    <a:p>
                      <a:pPr algn="r"/>
                      <a:r>
                        <a:rPr lang="en-US" dirty="0"/>
                        <a:t>10.1</a:t>
                      </a:r>
                    </a:p>
                  </a:txBody>
                  <a:tcPr/>
                </a:tc>
                <a:tc>
                  <a:txBody>
                    <a:bodyPr/>
                    <a:lstStyle/>
                    <a:p>
                      <a:pPr algn="r"/>
                      <a:r>
                        <a:rPr lang="en-US" dirty="0"/>
                        <a:t>0.1</a:t>
                      </a:r>
                    </a:p>
                  </a:txBody>
                  <a:tcPr/>
                </a:tc>
                <a:extLst>
                  <a:ext uri="{0D108BD9-81ED-4DB2-BD59-A6C34878D82A}">
                    <a16:rowId xmlns:a16="http://schemas.microsoft.com/office/drawing/2014/main" val="1388633308"/>
                  </a:ext>
                </a:extLst>
              </a:tr>
              <a:tr h="370840">
                <a:tc>
                  <a:txBody>
                    <a:bodyPr/>
                    <a:lstStyle/>
                    <a:p>
                      <a:pPr algn="r"/>
                      <a:r>
                        <a:rPr lang="en-US" dirty="0"/>
                        <a:t>2</a:t>
                      </a:r>
                    </a:p>
                  </a:txBody>
                  <a:tcPr/>
                </a:tc>
                <a:tc>
                  <a:txBody>
                    <a:bodyPr/>
                    <a:lstStyle/>
                    <a:p>
                      <a:pPr algn="r"/>
                      <a:r>
                        <a:rPr lang="en-US" dirty="0"/>
                        <a:t>1 500</a:t>
                      </a:r>
                    </a:p>
                  </a:txBody>
                  <a:tcPr/>
                </a:tc>
                <a:tc>
                  <a:txBody>
                    <a:bodyPr/>
                    <a:lstStyle/>
                    <a:p>
                      <a:pPr algn="r"/>
                      <a:r>
                        <a:rPr lang="en-US" dirty="0"/>
                        <a:t>1</a:t>
                      </a:r>
                      <a:r>
                        <a:rPr lang="en-US" baseline="0" dirty="0"/>
                        <a:t> 0000</a:t>
                      </a:r>
                      <a:endParaRPr lang="en-US" dirty="0"/>
                    </a:p>
                  </a:txBody>
                  <a:tcPr/>
                </a:tc>
                <a:tc>
                  <a:txBody>
                    <a:bodyPr/>
                    <a:lstStyle/>
                    <a:p>
                      <a:pPr algn="r"/>
                      <a:r>
                        <a:rPr lang="en-US" dirty="0"/>
                        <a:t>200</a:t>
                      </a:r>
                    </a:p>
                  </a:txBody>
                  <a:tcPr/>
                </a:tc>
                <a:tc>
                  <a:txBody>
                    <a:bodyPr/>
                    <a:lstStyle/>
                    <a:p>
                      <a:pPr algn="r"/>
                      <a:r>
                        <a:rPr lang="en-US" dirty="0"/>
                        <a:t>1</a:t>
                      </a:r>
                      <a:r>
                        <a:rPr lang="en-US" baseline="0" dirty="0"/>
                        <a:t> 0200</a:t>
                      </a:r>
                      <a:endParaRPr lang="en-US" dirty="0"/>
                    </a:p>
                  </a:txBody>
                  <a:tcPr/>
                </a:tc>
                <a:tc>
                  <a:txBody>
                    <a:bodyPr/>
                    <a:lstStyle/>
                    <a:p>
                      <a:pPr algn="r"/>
                      <a:r>
                        <a:rPr lang="en-US" dirty="0"/>
                        <a:t>10.2</a:t>
                      </a:r>
                    </a:p>
                  </a:txBody>
                  <a:tcPr/>
                </a:tc>
                <a:tc>
                  <a:txBody>
                    <a:bodyPr/>
                    <a:lstStyle/>
                    <a:p>
                      <a:pPr algn="r"/>
                      <a:r>
                        <a:rPr lang="en-US" dirty="0"/>
                        <a:t>0.2</a:t>
                      </a:r>
                    </a:p>
                  </a:txBody>
                  <a:tcPr/>
                </a:tc>
                <a:extLst>
                  <a:ext uri="{0D108BD9-81ED-4DB2-BD59-A6C34878D82A}">
                    <a16:rowId xmlns:a16="http://schemas.microsoft.com/office/drawing/2014/main" val="556299161"/>
                  </a:ext>
                </a:extLst>
              </a:tr>
              <a:tr h="370840">
                <a:tc>
                  <a:txBody>
                    <a:bodyPr/>
                    <a:lstStyle/>
                    <a:p>
                      <a:pPr algn="r"/>
                      <a:r>
                        <a:rPr lang="en-US" dirty="0"/>
                        <a:t>3</a:t>
                      </a:r>
                    </a:p>
                  </a:txBody>
                  <a:tcPr/>
                </a:tc>
                <a:tc>
                  <a:txBody>
                    <a:bodyPr/>
                    <a:lstStyle/>
                    <a:p>
                      <a:pPr algn="r"/>
                      <a:r>
                        <a:rPr lang="en-US" dirty="0"/>
                        <a:t>1 800</a:t>
                      </a:r>
                    </a:p>
                  </a:txBody>
                  <a:tcPr/>
                </a:tc>
                <a:tc>
                  <a:txBody>
                    <a:bodyPr/>
                    <a:lstStyle/>
                    <a:p>
                      <a:pPr algn="r"/>
                      <a:r>
                        <a:rPr lang="en-US" dirty="0"/>
                        <a:t>1 0000</a:t>
                      </a:r>
                    </a:p>
                  </a:txBody>
                  <a:tcPr/>
                </a:tc>
                <a:tc>
                  <a:txBody>
                    <a:bodyPr/>
                    <a:lstStyle/>
                    <a:p>
                      <a:pPr algn="r"/>
                      <a:r>
                        <a:rPr lang="en-US" dirty="0"/>
                        <a:t>300</a:t>
                      </a:r>
                    </a:p>
                  </a:txBody>
                  <a:tcPr/>
                </a:tc>
                <a:tc>
                  <a:txBody>
                    <a:bodyPr/>
                    <a:lstStyle/>
                    <a:p>
                      <a:pPr algn="r"/>
                      <a:r>
                        <a:rPr lang="en-US" dirty="0"/>
                        <a:t>1 0300</a:t>
                      </a:r>
                    </a:p>
                  </a:txBody>
                  <a:tcPr/>
                </a:tc>
                <a:tc>
                  <a:txBody>
                    <a:bodyPr/>
                    <a:lstStyle/>
                    <a:p>
                      <a:pPr algn="r"/>
                      <a:r>
                        <a:rPr lang="en-US" dirty="0"/>
                        <a:t>10.3</a:t>
                      </a:r>
                    </a:p>
                  </a:txBody>
                  <a:tcPr/>
                </a:tc>
                <a:tc>
                  <a:txBody>
                    <a:bodyPr/>
                    <a:lstStyle/>
                    <a:p>
                      <a:pPr algn="r"/>
                      <a:r>
                        <a:rPr lang="en-US" dirty="0"/>
                        <a:t>0.33</a:t>
                      </a:r>
                    </a:p>
                  </a:txBody>
                  <a:tcPr/>
                </a:tc>
                <a:extLst>
                  <a:ext uri="{0D108BD9-81ED-4DB2-BD59-A6C34878D82A}">
                    <a16:rowId xmlns:a16="http://schemas.microsoft.com/office/drawing/2014/main" val="1150362941"/>
                  </a:ext>
                </a:extLst>
              </a:tr>
              <a:tr h="370840">
                <a:tc>
                  <a:txBody>
                    <a:bodyPr/>
                    <a:lstStyle/>
                    <a:p>
                      <a:pPr algn="r"/>
                      <a:r>
                        <a:rPr lang="en-US" dirty="0"/>
                        <a:t>4</a:t>
                      </a:r>
                    </a:p>
                  </a:txBody>
                  <a:tcPr/>
                </a:tc>
                <a:tc>
                  <a:txBody>
                    <a:bodyPr/>
                    <a:lstStyle/>
                    <a:p>
                      <a:pPr algn="r"/>
                      <a:r>
                        <a:rPr lang="en-US" dirty="0"/>
                        <a:t>2 000</a:t>
                      </a:r>
                    </a:p>
                  </a:txBody>
                  <a:tcPr/>
                </a:tc>
                <a:tc>
                  <a:txBody>
                    <a:bodyPr/>
                    <a:lstStyle/>
                    <a:p>
                      <a:pPr algn="r"/>
                      <a:r>
                        <a:rPr lang="en-US" dirty="0"/>
                        <a:t>1 0000</a:t>
                      </a:r>
                    </a:p>
                  </a:txBody>
                  <a:tcPr/>
                </a:tc>
                <a:tc>
                  <a:txBody>
                    <a:bodyPr/>
                    <a:lstStyle/>
                    <a:p>
                      <a:pPr algn="r"/>
                      <a:r>
                        <a:rPr lang="en-US" dirty="0"/>
                        <a:t>400</a:t>
                      </a:r>
                    </a:p>
                  </a:txBody>
                  <a:tcPr/>
                </a:tc>
                <a:tc>
                  <a:txBody>
                    <a:bodyPr/>
                    <a:lstStyle/>
                    <a:p>
                      <a:pPr algn="r"/>
                      <a:r>
                        <a:rPr lang="en-US" dirty="0"/>
                        <a:t>1 0400</a:t>
                      </a:r>
                    </a:p>
                  </a:txBody>
                  <a:tcPr/>
                </a:tc>
                <a:tc>
                  <a:txBody>
                    <a:bodyPr/>
                    <a:lstStyle/>
                    <a:p>
                      <a:pPr algn="r"/>
                      <a:r>
                        <a:rPr lang="en-US" dirty="0"/>
                        <a:t>10.4</a:t>
                      </a:r>
                    </a:p>
                  </a:txBody>
                  <a:tcPr/>
                </a:tc>
                <a:tc>
                  <a:txBody>
                    <a:bodyPr/>
                    <a:lstStyle/>
                    <a:p>
                      <a:pPr algn="r"/>
                      <a:r>
                        <a:rPr lang="en-US" dirty="0"/>
                        <a:t>0.5</a:t>
                      </a:r>
                    </a:p>
                  </a:txBody>
                  <a:tcPr/>
                </a:tc>
                <a:extLst>
                  <a:ext uri="{0D108BD9-81ED-4DB2-BD59-A6C34878D82A}">
                    <a16:rowId xmlns:a16="http://schemas.microsoft.com/office/drawing/2014/main" val="3292499026"/>
                  </a:ext>
                </a:extLst>
              </a:tr>
              <a:tr h="370840">
                <a:tc>
                  <a:txBody>
                    <a:bodyPr/>
                    <a:lstStyle/>
                    <a:p>
                      <a:pPr algn="r"/>
                      <a:r>
                        <a:rPr lang="en-US" dirty="0"/>
                        <a:t>5</a:t>
                      </a:r>
                    </a:p>
                  </a:txBody>
                  <a:tcPr/>
                </a:tc>
                <a:tc>
                  <a:txBody>
                    <a:bodyPr/>
                    <a:lstStyle/>
                    <a:p>
                      <a:pPr algn="r"/>
                      <a:r>
                        <a:rPr lang="en-US" dirty="0"/>
                        <a:t>2 500</a:t>
                      </a:r>
                    </a:p>
                  </a:txBody>
                  <a:tcPr/>
                </a:tc>
                <a:tc>
                  <a:txBody>
                    <a:bodyPr/>
                    <a:lstStyle/>
                    <a:p>
                      <a:pPr algn="r"/>
                      <a:r>
                        <a:rPr lang="en-US" dirty="0"/>
                        <a:t>1 0000</a:t>
                      </a:r>
                    </a:p>
                  </a:txBody>
                  <a:tcPr/>
                </a:tc>
                <a:tc>
                  <a:txBody>
                    <a:bodyPr/>
                    <a:lstStyle/>
                    <a:p>
                      <a:pPr algn="r"/>
                      <a:r>
                        <a:rPr lang="en-US" dirty="0"/>
                        <a:t>450</a:t>
                      </a:r>
                    </a:p>
                  </a:txBody>
                  <a:tcPr/>
                </a:tc>
                <a:tc>
                  <a:txBody>
                    <a:bodyPr/>
                    <a:lstStyle/>
                    <a:p>
                      <a:pPr algn="r"/>
                      <a:r>
                        <a:rPr lang="en-US" dirty="0"/>
                        <a:t>1 0450</a:t>
                      </a:r>
                    </a:p>
                  </a:txBody>
                  <a:tcPr/>
                </a:tc>
                <a:tc>
                  <a:txBody>
                    <a:bodyPr/>
                    <a:lstStyle/>
                    <a:p>
                      <a:pPr algn="r"/>
                      <a:r>
                        <a:rPr lang="en-US" dirty="0"/>
                        <a:t>10.45</a:t>
                      </a:r>
                    </a:p>
                  </a:txBody>
                  <a:tcPr/>
                </a:tc>
                <a:tc>
                  <a:txBody>
                    <a:bodyPr/>
                    <a:lstStyle/>
                    <a:p>
                      <a:pPr algn="r"/>
                      <a:r>
                        <a:rPr lang="en-US" dirty="0"/>
                        <a:t>0.1</a:t>
                      </a:r>
                    </a:p>
                  </a:txBody>
                  <a:tcPr/>
                </a:tc>
                <a:extLst>
                  <a:ext uri="{0D108BD9-81ED-4DB2-BD59-A6C34878D82A}">
                    <a16:rowId xmlns:a16="http://schemas.microsoft.com/office/drawing/2014/main" val="173569253"/>
                  </a:ext>
                </a:extLst>
              </a:tr>
              <a:tr h="370840">
                <a:tc>
                  <a:txBody>
                    <a:bodyPr/>
                    <a:lstStyle/>
                    <a:p>
                      <a:pPr algn="r"/>
                      <a:r>
                        <a:rPr lang="en-US" dirty="0"/>
                        <a:t>6</a:t>
                      </a:r>
                    </a:p>
                  </a:txBody>
                  <a:tcPr/>
                </a:tc>
                <a:tc>
                  <a:txBody>
                    <a:bodyPr/>
                    <a:lstStyle/>
                    <a:p>
                      <a:pPr algn="r"/>
                      <a:r>
                        <a:rPr lang="en-US" dirty="0"/>
                        <a:t>3 000</a:t>
                      </a:r>
                    </a:p>
                  </a:txBody>
                  <a:tcPr/>
                </a:tc>
                <a:tc>
                  <a:txBody>
                    <a:bodyPr/>
                    <a:lstStyle/>
                    <a:p>
                      <a:pPr algn="r"/>
                      <a:r>
                        <a:rPr lang="en-US" dirty="0"/>
                        <a:t>1 0000</a:t>
                      </a:r>
                    </a:p>
                  </a:txBody>
                  <a:tcPr/>
                </a:tc>
                <a:tc>
                  <a:txBody>
                    <a:bodyPr/>
                    <a:lstStyle/>
                    <a:p>
                      <a:pPr algn="r"/>
                      <a:r>
                        <a:rPr lang="en-US" dirty="0"/>
                        <a:t>500</a:t>
                      </a:r>
                    </a:p>
                  </a:txBody>
                  <a:tcPr/>
                </a:tc>
                <a:tc>
                  <a:txBody>
                    <a:bodyPr/>
                    <a:lstStyle/>
                    <a:p>
                      <a:pPr algn="r"/>
                      <a:r>
                        <a:rPr lang="en-US" dirty="0"/>
                        <a:t>1 0500</a:t>
                      </a:r>
                    </a:p>
                  </a:txBody>
                  <a:tcPr/>
                </a:tc>
                <a:tc>
                  <a:txBody>
                    <a:bodyPr/>
                    <a:lstStyle/>
                    <a:p>
                      <a:pPr algn="r"/>
                      <a:r>
                        <a:rPr lang="en-US" dirty="0"/>
                        <a:t>10.5</a:t>
                      </a:r>
                    </a:p>
                  </a:txBody>
                  <a:tcPr/>
                </a:tc>
                <a:tc>
                  <a:txBody>
                    <a:bodyPr/>
                    <a:lstStyle/>
                    <a:p>
                      <a:pPr algn="r"/>
                      <a:r>
                        <a:rPr lang="en-US" dirty="0"/>
                        <a:t>0.1</a:t>
                      </a:r>
                    </a:p>
                  </a:txBody>
                  <a:tcPr/>
                </a:tc>
                <a:extLst>
                  <a:ext uri="{0D108BD9-81ED-4DB2-BD59-A6C34878D82A}">
                    <a16:rowId xmlns:a16="http://schemas.microsoft.com/office/drawing/2014/main" val="4232542307"/>
                  </a:ext>
                </a:extLst>
              </a:tr>
              <a:tr h="370840">
                <a:tc>
                  <a:txBody>
                    <a:bodyPr/>
                    <a:lstStyle/>
                    <a:p>
                      <a:pPr algn="r"/>
                      <a:r>
                        <a:rPr lang="en-US" dirty="0"/>
                        <a:t>7</a:t>
                      </a:r>
                    </a:p>
                  </a:txBody>
                  <a:tcPr/>
                </a:tc>
                <a:tc>
                  <a:txBody>
                    <a:bodyPr/>
                    <a:lstStyle/>
                    <a:p>
                      <a:pPr algn="r"/>
                      <a:r>
                        <a:rPr lang="en-US" dirty="0"/>
                        <a:t>3 500</a:t>
                      </a:r>
                    </a:p>
                  </a:txBody>
                  <a:tcPr/>
                </a:tc>
                <a:tc>
                  <a:txBody>
                    <a:bodyPr/>
                    <a:lstStyle/>
                    <a:p>
                      <a:pPr algn="r"/>
                      <a:r>
                        <a:rPr lang="en-US" dirty="0"/>
                        <a:t>1 0000</a:t>
                      </a:r>
                    </a:p>
                  </a:txBody>
                  <a:tcPr/>
                </a:tc>
                <a:tc>
                  <a:txBody>
                    <a:bodyPr/>
                    <a:lstStyle/>
                    <a:p>
                      <a:pPr algn="r"/>
                      <a:r>
                        <a:rPr lang="en-US" dirty="0"/>
                        <a:t>550</a:t>
                      </a:r>
                    </a:p>
                  </a:txBody>
                  <a:tcPr/>
                </a:tc>
                <a:tc>
                  <a:txBody>
                    <a:bodyPr/>
                    <a:lstStyle/>
                    <a:p>
                      <a:pPr algn="r"/>
                      <a:r>
                        <a:rPr lang="en-US" dirty="0"/>
                        <a:t>1 0550</a:t>
                      </a:r>
                    </a:p>
                  </a:txBody>
                  <a:tcPr/>
                </a:tc>
                <a:tc>
                  <a:txBody>
                    <a:bodyPr/>
                    <a:lstStyle/>
                    <a:p>
                      <a:pPr algn="r"/>
                      <a:r>
                        <a:rPr lang="en-US" dirty="0"/>
                        <a:t>10.55</a:t>
                      </a:r>
                    </a:p>
                  </a:txBody>
                  <a:tcPr/>
                </a:tc>
                <a:tc>
                  <a:txBody>
                    <a:bodyPr/>
                    <a:lstStyle/>
                    <a:p>
                      <a:pPr algn="r"/>
                      <a:r>
                        <a:rPr lang="en-US" dirty="0"/>
                        <a:t>0.1</a:t>
                      </a:r>
                    </a:p>
                  </a:txBody>
                  <a:tcPr/>
                </a:tc>
                <a:extLst>
                  <a:ext uri="{0D108BD9-81ED-4DB2-BD59-A6C34878D82A}">
                    <a16:rowId xmlns:a16="http://schemas.microsoft.com/office/drawing/2014/main" val="2464060528"/>
                  </a:ext>
                </a:extLst>
              </a:tr>
              <a:tr h="370840">
                <a:tc>
                  <a:txBody>
                    <a:bodyPr/>
                    <a:lstStyle/>
                    <a:p>
                      <a:pPr algn="r"/>
                      <a:r>
                        <a:rPr lang="en-US" dirty="0"/>
                        <a:t>8</a:t>
                      </a:r>
                    </a:p>
                  </a:txBody>
                  <a:tcPr/>
                </a:tc>
                <a:tc>
                  <a:txBody>
                    <a:bodyPr/>
                    <a:lstStyle/>
                    <a:p>
                      <a:pPr algn="r"/>
                      <a:r>
                        <a:rPr lang="en-US" dirty="0"/>
                        <a:t>4 000</a:t>
                      </a:r>
                    </a:p>
                  </a:txBody>
                  <a:tcPr/>
                </a:tc>
                <a:tc>
                  <a:txBody>
                    <a:bodyPr/>
                    <a:lstStyle/>
                    <a:p>
                      <a:pPr algn="r"/>
                      <a:r>
                        <a:rPr lang="en-US" dirty="0"/>
                        <a:t>1 0000</a:t>
                      </a:r>
                    </a:p>
                  </a:txBody>
                  <a:tcPr/>
                </a:tc>
                <a:tc>
                  <a:txBody>
                    <a:bodyPr/>
                    <a:lstStyle/>
                    <a:p>
                      <a:pPr algn="r"/>
                      <a:r>
                        <a:rPr lang="en-US" dirty="0"/>
                        <a:t>600</a:t>
                      </a:r>
                    </a:p>
                  </a:txBody>
                  <a:tcPr/>
                </a:tc>
                <a:tc>
                  <a:txBody>
                    <a:bodyPr/>
                    <a:lstStyle/>
                    <a:p>
                      <a:pPr algn="r"/>
                      <a:r>
                        <a:rPr lang="en-US" dirty="0"/>
                        <a:t>1 0600</a:t>
                      </a:r>
                    </a:p>
                  </a:txBody>
                  <a:tcPr/>
                </a:tc>
                <a:tc>
                  <a:txBody>
                    <a:bodyPr/>
                    <a:lstStyle/>
                    <a:p>
                      <a:pPr algn="r"/>
                      <a:r>
                        <a:rPr lang="en-US" dirty="0"/>
                        <a:t>10.6</a:t>
                      </a:r>
                    </a:p>
                  </a:txBody>
                  <a:tcPr/>
                </a:tc>
                <a:tc>
                  <a:txBody>
                    <a:bodyPr/>
                    <a:lstStyle/>
                    <a:p>
                      <a:pPr algn="r"/>
                      <a:r>
                        <a:rPr lang="en-US" dirty="0"/>
                        <a:t>0.1</a:t>
                      </a:r>
                    </a:p>
                  </a:txBody>
                  <a:tcPr/>
                </a:tc>
                <a:extLst>
                  <a:ext uri="{0D108BD9-81ED-4DB2-BD59-A6C34878D82A}">
                    <a16:rowId xmlns:a16="http://schemas.microsoft.com/office/drawing/2014/main" val="1560614087"/>
                  </a:ext>
                </a:extLst>
              </a:tr>
              <a:tr h="370840">
                <a:tc>
                  <a:txBody>
                    <a:bodyPr/>
                    <a:lstStyle/>
                    <a:p>
                      <a:pPr algn="r"/>
                      <a:r>
                        <a:rPr lang="en-US" dirty="0"/>
                        <a:t>9</a:t>
                      </a:r>
                    </a:p>
                  </a:txBody>
                  <a:tcPr/>
                </a:tc>
                <a:tc>
                  <a:txBody>
                    <a:bodyPr/>
                    <a:lstStyle/>
                    <a:p>
                      <a:pPr algn="r"/>
                      <a:r>
                        <a:rPr lang="en-US" dirty="0"/>
                        <a:t>4 500</a:t>
                      </a:r>
                    </a:p>
                  </a:txBody>
                  <a:tcPr/>
                </a:tc>
                <a:tc>
                  <a:txBody>
                    <a:bodyPr/>
                    <a:lstStyle/>
                    <a:p>
                      <a:pPr algn="r"/>
                      <a:r>
                        <a:rPr lang="en-US" dirty="0"/>
                        <a:t>1 0000</a:t>
                      </a:r>
                    </a:p>
                  </a:txBody>
                  <a:tcPr/>
                </a:tc>
                <a:tc>
                  <a:txBody>
                    <a:bodyPr/>
                    <a:lstStyle/>
                    <a:p>
                      <a:pPr algn="r"/>
                      <a:r>
                        <a:rPr lang="en-US" dirty="0"/>
                        <a:t>620</a:t>
                      </a:r>
                    </a:p>
                  </a:txBody>
                  <a:tcPr/>
                </a:tc>
                <a:tc>
                  <a:txBody>
                    <a:bodyPr/>
                    <a:lstStyle/>
                    <a:p>
                      <a:pPr algn="r"/>
                      <a:r>
                        <a:rPr lang="en-US" dirty="0"/>
                        <a:t>1 0620</a:t>
                      </a:r>
                    </a:p>
                  </a:txBody>
                  <a:tcPr/>
                </a:tc>
                <a:tc>
                  <a:txBody>
                    <a:bodyPr/>
                    <a:lstStyle/>
                    <a:p>
                      <a:pPr algn="r"/>
                      <a:r>
                        <a:rPr lang="en-US" dirty="0"/>
                        <a:t>10.62</a:t>
                      </a:r>
                    </a:p>
                  </a:txBody>
                  <a:tcPr/>
                </a:tc>
                <a:tc>
                  <a:txBody>
                    <a:bodyPr/>
                    <a:lstStyle/>
                    <a:p>
                      <a:pPr algn="r"/>
                      <a:r>
                        <a:rPr lang="en-US" dirty="0"/>
                        <a:t>0.04</a:t>
                      </a:r>
                    </a:p>
                  </a:txBody>
                  <a:tcPr/>
                </a:tc>
                <a:extLst>
                  <a:ext uri="{0D108BD9-81ED-4DB2-BD59-A6C34878D82A}">
                    <a16:rowId xmlns:a16="http://schemas.microsoft.com/office/drawing/2014/main" val="1357181785"/>
                  </a:ext>
                </a:extLst>
              </a:tr>
              <a:tr h="370840">
                <a:tc>
                  <a:txBody>
                    <a:bodyPr/>
                    <a:lstStyle/>
                    <a:p>
                      <a:pPr algn="r"/>
                      <a:r>
                        <a:rPr lang="en-US" dirty="0"/>
                        <a:t>10</a:t>
                      </a:r>
                    </a:p>
                  </a:txBody>
                  <a:tcPr/>
                </a:tc>
                <a:tc>
                  <a:txBody>
                    <a:bodyPr/>
                    <a:lstStyle/>
                    <a:p>
                      <a:pPr algn="r"/>
                      <a:r>
                        <a:rPr lang="en-US" dirty="0"/>
                        <a:t>5 000</a:t>
                      </a:r>
                    </a:p>
                  </a:txBody>
                  <a:tcPr/>
                </a:tc>
                <a:tc>
                  <a:txBody>
                    <a:bodyPr/>
                    <a:lstStyle/>
                    <a:p>
                      <a:pPr algn="r"/>
                      <a:r>
                        <a:rPr lang="en-US" dirty="0"/>
                        <a:t>1 0000</a:t>
                      </a:r>
                    </a:p>
                  </a:txBody>
                  <a:tcPr/>
                </a:tc>
                <a:tc>
                  <a:txBody>
                    <a:bodyPr/>
                    <a:lstStyle/>
                    <a:p>
                      <a:pPr algn="r"/>
                      <a:r>
                        <a:rPr lang="en-US" dirty="0"/>
                        <a:t>640</a:t>
                      </a:r>
                    </a:p>
                  </a:txBody>
                  <a:tcPr/>
                </a:tc>
                <a:tc>
                  <a:txBody>
                    <a:bodyPr/>
                    <a:lstStyle/>
                    <a:p>
                      <a:pPr algn="r"/>
                      <a:r>
                        <a:rPr lang="en-US" dirty="0"/>
                        <a:t>1 0640</a:t>
                      </a:r>
                    </a:p>
                  </a:txBody>
                  <a:tcPr/>
                </a:tc>
                <a:tc>
                  <a:txBody>
                    <a:bodyPr/>
                    <a:lstStyle/>
                    <a:p>
                      <a:pPr algn="r"/>
                      <a:r>
                        <a:rPr lang="en-US" dirty="0"/>
                        <a:t>10.64</a:t>
                      </a:r>
                    </a:p>
                  </a:txBody>
                  <a:tcPr/>
                </a:tc>
                <a:tc>
                  <a:txBody>
                    <a:bodyPr/>
                    <a:lstStyle/>
                    <a:p>
                      <a:pPr algn="r"/>
                      <a:r>
                        <a:rPr lang="en-US" dirty="0"/>
                        <a:t>0.04</a:t>
                      </a:r>
                    </a:p>
                  </a:txBody>
                  <a:tcPr/>
                </a:tc>
                <a:extLst>
                  <a:ext uri="{0D108BD9-81ED-4DB2-BD59-A6C34878D82A}">
                    <a16:rowId xmlns:a16="http://schemas.microsoft.com/office/drawing/2014/main" val="2812037906"/>
                  </a:ext>
                </a:extLst>
              </a:tr>
            </a:tbl>
          </a:graphicData>
        </a:graphic>
      </p:graphicFrame>
    </p:spTree>
    <p:extLst>
      <p:ext uri="{BB962C8B-B14F-4D97-AF65-F5344CB8AC3E}">
        <p14:creationId xmlns:p14="http://schemas.microsoft.com/office/powerpoint/2010/main" val="1001805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53568"/>
          </a:xfrm>
        </p:spPr>
        <p:txBody>
          <a:bodyPr/>
          <a:lstStyle/>
          <a:p>
            <a:r>
              <a:rPr lang="en-US" dirty="0"/>
              <a:t>Cost Curves</a:t>
            </a:r>
          </a:p>
        </p:txBody>
      </p:sp>
      <p:sp>
        <p:nvSpPr>
          <p:cNvPr id="3" name="Content Placeholder 2"/>
          <p:cNvSpPr>
            <a:spLocks noGrp="1"/>
          </p:cNvSpPr>
          <p:nvPr>
            <p:ph idx="1"/>
          </p:nvPr>
        </p:nvSpPr>
        <p:spPr/>
        <p:txBody>
          <a:bodyPr/>
          <a:lstStyle/>
          <a:p>
            <a:r>
              <a:rPr lang="en-US" dirty="0"/>
              <a:t>Now view this link for drawing of cost curves</a:t>
            </a:r>
          </a:p>
          <a:p>
            <a:endParaRPr lang="en-US" dirty="0"/>
          </a:p>
          <a:p>
            <a:r>
              <a:rPr lang="en-US" dirty="0">
                <a:hlinkClick r:id="rId2"/>
              </a:rPr>
              <a:t>https://www.youtube.com/watch?v=qYKJdooEnwU&amp;feature=emb_rel_end</a:t>
            </a:r>
            <a:endParaRPr lang="en-US" dirty="0"/>
          </a:p>
          <a:p>
            <a:endParaRPr lang="en-US" dirty="0"/>
          </a:p>
        </p:txBody>
      </p:sp>
      <p:sp>
        <p:nvSpPr>
          <p:cNvPr id="4" name="Footer Placeholder 3"/>
          <p:cNvSpPr>
            <a:spLocks noGrp="1"/>
          </p:cNvSpPr>
          <p:nvPr>
            <p:ph type="ftr" sz="quarter" idx="11"/>
          </p:nvPr>
        </p:nvSpPr>
        <p:spPr/>
        <p:txBody>
          <a:bodyPr/>
          <a:lstStyle/>
          <a:p>
            <a:r>
              <a:rPr lang="en-US"/>
              <a:t>CPDD MOE 2020</a:t>
            </a:r>
          </a:p>
        </p:txBody>
      </p:sp>
    </p:spTree>
    <p:extLst>
      <p:ext uri="{BB962C8B-B14F-4D97-AF65-F5344CB8AC3E}">
        <p14:creationId xmlns:p14="http://schemas.microsoft.com/office/powerpoint/2010/main" val="8547642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1709</TotalTime>
  <Words>825</Words>
  <Application>Microsoft Office PowerPoint</Application>
  <PresentationFormat>Widescreen</PresentationFormat>
  <Paragraphs>232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Century Gothic</vt:lpstr>
      <vt:lpstr>Wingdings 3</vt:lpstr>
      <vt:lpstr>Ion</vt:lpstr>
      <vt:lpstr>Production Costs</vt:lpstr>
      <vt:lpstr>How much do you think this phone costs?  Can you think of reasons why?</vt:lpstr>
      <vt:lpstr>Production costs</vt:lpstr>
      <vt:lpstr>Short run vs Long run</vt:lpstr>
      <vt:lpstr>Types of production costs</vt:lpstr>
      <vt:lpstr>Additional Costs</vt:lpstr>
      <vt:lpstr>Assessment 1</vt:lpstr>
      <vt:lpstr>Answer Key</vt:lpstr>
      <vt:lpstr>Cost Curves</vt:lpstr>
      <vt:lpstr>Assessment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Financial Sector</dc:title>
  <dc:creator>MOECurriculum</dc:creator>
  <cp:lastModifiedBy>Roxanne Phillip</cp:lastModifiedBy>
  <cp:revision>39</cp:revision>
  <dcterms:created xsi:type="dcterms:W3CDTF">2020-04-20T16:57:08Z</dcterms:created>
  <dcterms:modified xsi:type="dcterms:W3CDTF">2020-09-02T03:58:22Z</dcterms:modified>
</cp:coreProperties>
</file>