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72" r:id="rId6"/>
    <p:sldId id="258" r:id="rId7"/>
    <p:sldId id="273" r:id="rId8"/>
    <p:sldId id="279" r:id="rId9"/>
    <p:sldId id="277" r:id="rId10"/>
    <p:sldId id="280" r:id="rId11"/>
    <p:sldId id="278" r:id="rId12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492" autoAdjust="0"/>
  </p:normalViewPr>
  <p:slideViewPr>
    <p:cSldViewPr>
      <p:cViewPr varScale="1">
        <p:scale>
          <a:sx n="73" d="100"/>
          <a:sy n="73" d="100"/>
        </p:scale>
        <p:origin x="618" y="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E03B7-B591-4A2A-B695-014C5A39F13E}" type="datetimeFigureOut">
              <a:rPr lang="en-US"/>
              <a:t>4/13/2020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322BB-75AD-4A1E-9661-2724167329F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70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FBD7B-E4FB-4AA8-9540-FD148073ACB3}" type="datetimeFigureOut">
              <a:rPr lang="en-US"/>
              <a:t>4/13/2020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5B7DE-1198-4F2F-B574-CA8CAE34164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312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>
            <a:off x="0" y="1135743"/>
            <a:ext cx="1622332" cy="799981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4" y="362396"/>
            <a:ext cx="9141619" cy="16764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2089595"/>
            <a:ext cx="9141619" cy="88634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9051-6E81-43E8-9099-FF6A0C3DCFE8}" type="datetime1">
              <a:rPr lang="en-US"/>
              <a:t>4/13/2020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751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AB04-7709-4C1E-A61A-74684A0170FC}" type="datetime1">
              <a:rPr lang="en-US"/>
              <a:t>4/13/2020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8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 rot="5400000">
            <a:off x="9583007" y="233864"/>
            <a:ext cx="1063300" cy="524046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5" name="bottom graphic"/>
          <p:cNvGrpSpPr/>
          <p:nvPr/>
        </p:nvGrpSpPr>
        <p:grpSpPr>
          <a:xfrm>
            <a:off x="0" y="5395517"/>
            <a:ext cx="12188825" cy="1462483"/>
            <a:chOff x="0" y="4046638"/>
            <a:chExt cx="9144000" cy="1096862"/>
          </a:xfrm>
        </p:grpSpPr>
        <p:sp>
          <p:nvSpPr>
            <p:cNvPr id="16" name="Freeform 15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1060" y="1150514"/>
            <a:ext cx="1828324" cy="50216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1150514"/>
            <a:ext cx="8227457" cy="502168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BD0D-E0B1-4CED-AC65-708AC79EB9CD}" type="datetime1">
              <a:rPr lang="en-US"/>
              <a:t>4/13/2020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EA6D-DF0B-4D4B-B359-5F1D1D0E30A4}" type="datetime1">
              <a:rPr lang="en-US"/>
              <a:t>4/13/2020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51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>
            <a:off x="0" y="3124415"/>
            <a:ext cx="1622332" cy="805061"/>
            <a:chOff x="0" y="2343311"/>
            <a:chExt cx="1217066" cy="603796"/>
          </a:xfrm>
        </p:grpSpPr>
        <p:sp>
          <p:nvSpPr>
            <p:cNvPr id="8" name="Rounded Rectangle 7"/>
            <p:cNvSpPr/>
            <p:nvPr/>
          </p:nvSpPr>
          <p:spPr>
            <a:xfrm>
              <a:off x="787514" y="2347123"/>
              <a:ext cx="429552" cy="59998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86370" y="2347123"/>
              <a:ext cx="429552" cy="5999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92604" y="2535915"/>
              <a:ext cx="599986" cy="214778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9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0" name="Freeform 19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1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324" y="1932518"/>
            <a:ext cx="9141619" cy="2105367"/>
          </a:xfrm>
        </p:spPr>
        <p:txBody>
          <a:bodyPr anchor="b">
            <a:normAutofit/>
          </a:bodyPr>
          <a:lstStyle>
            <a:lvl1pPr algn="l">
              <a:defRPr sz="60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324" y="4084264"/>
            <a:ext cx="9141619" cy="933297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EDB99-15BC-4479-BAC5-1E502E66917A}" type="datetime1">
              <a:rPr lang="en-US"/>
              <a:t>4/13/2020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6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487553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2" y="1600200"/>
            <a:ext cx="487553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C2A3-CD19-48AB-9F64-ECCF75182EDD}" type="datetime1">
              <a:rPr lang="en-US"/>
              <a:t>4/13/2020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7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1524000"/>
            <a:ext cx="487553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2413000"/>
            <a:ext cx="487553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412" y="1524000"/>
            <a:ext cx="487553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412" y="2413000"/>
            <a:ext cx="487553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E8C1-7C87-4705-AB97-8CD17D208E3F}" type="datetime1">
              <a:rPr lang="en-US"/>
              <a:t>4/13/2020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0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624E-DF92-4841-B9B9-DD11AA239B85}" type="datetime1">
              <a:rPr lang="en-US"/>
              <a:t>4/13/2020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9" name="Freeform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3AE1-4360-4D5B-BDBC-656B872DD533}" type="datetime1">
              <a:rPr lang="en-US"/>
              <a:t>4/13/2020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3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5530" y="1600200"/>
            <a:ext cx="6094413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3" y="1600202"/>
            <a:ext cx="3453500" cy="457199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0708-46A4-4851-883E-8DFB8939107E}" type="datetime1">
              <a:rPr lang="en-US"/>
              <a:t>4/13/2020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9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218887" y="1600200"/>
            <a:ext cx="6703850" cy="3657600"/>
          </a:xfrm>
          <a:prstGeom prst="roundRect">
            <a:avLst>
              <a:gd name="adj" fmla="val 309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600200"/>
            <a:ext cx="2844059" cy="3759200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EFFC-86AE-4294-A319-CAFC2651994B}" type="datetime1">
              <a:rPr lang="en-US"/>
              <a:t>4/13/2020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9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1" name="Freeform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grpSp>
        <p:nvGrpSpPr>
          <p:cNvPr id="7" name="squares"/>
          <p:cNvGrpSpPr/>
          <p:nvPr/>
        </p:nvGrpSpPr>
        <p:grpSpPr>
          <a:xfrm>
            <a:off x="1" y="800551"/>
            <a:ext cx="1063023" cy="524183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600200"/>
            <a:ext cx="975106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8883" y="64484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47913" y="6448425"/>
            <a:ext cx="142203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29E8617-6EA8-4B97-A5E8-E18E98765EE2}" type="datetime1">
              <a:rPr lang="en-US"/>
              <a:pPr/>
              <a:t>4/13/2020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1516" y="6448425"/>
            <a:ext cx="812588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268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55772" indent="-304747" algn="l" defTabSz="121898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7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8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088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87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108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619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129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ocPBHMnBM9U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mla9NLFBv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ustainabletable.org/246/sustainable-agriculture-the-basic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4" y="362396"/>
            <a:ext cx="9600088" cy="1676400"/>
          </a:xfrm>
        </p:spPr>
        <p:txBody>
          <a:bodyPr/>
          <a:lstStyle/>
          <a:p>
            <a:r>
              <a:rPr lang="en-US" dirty="0"/>
              <a:t>Introduction to Agriculture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Definition, History, Conventional </a:t>
            </a:r>
            <a:r>
              <a:rPr lang="en-US" dirty="0" err="1"/>
              <a:t>Farmng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83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A43414-4F3B-4EC5-9216-D9A1A8BE8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at the videos below and let’s discuss</a:t>
            </a:r>
          </a:p>
        </p:txBody>
      </p:sp>
      <p:pic>
        <p:nvPicPr>
          <p:cNvPr id="7" name="Movie_Maker_9-3-2017_112325_AM_High">
            <a:hlinkClick r:id="" action="ppaction://media"/>
            <a:extLst>
              <a:ext uri="{FF2B5EF4-FFF2-40B4-BE49-F238E27FC236}">
                <a16:creationId xmlns:a16="http://schemas.microsoft.com/office/drawing/2014/main" id="{307F4099-55BD-4240-B219-6B4C440A1692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413" y="2514600"/>
            <a:ext cx="4875212" cy="2741613"/>
          </a:xfrm>
        </p:spPr>
      </p:pic>
      <p:pic>
        <p:nvPicPr>
          <p:cNvPr id="11" name="Online Media ^0 10">
            <a:hlinkClick r:id="" action="ppaction://media"/>
            <a:extLst>
              <a:ext uri="{FF2B5EF4-FFF2-40B4-BE49-F238E27FC236}">
                <a16:creationId xmlns:a16="http://schemas.microsoft.com/office/drawing/2014/main" id="{EF73FD4E-CABF-40B3-B632-AF31DF50F665}"/>
              </a:ext>
            </a:extLst>
          </p:cNvPr>
          <p:cNvPicPr>
            <a:picLocks noGrp="1" noRot="1" noChangeAspect="1"/>
          </p:cNvPicPr>
          <p:nvPr>
            <p:ph sz="half" idx="2"/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7007225" y="27432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Agriculture is defined as: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7012" y="1600200"/>
            <a:ext cx="11658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Agriculture </a:t>
            </a:r>
            <a:r>
              <a:rPr lang="en-US" dirty="0"/>
              <a:t>comes from the Latin </a:t>
            </a:r>
            <a:r>
              <a:rPr lang="en-US" i="1" dirty="0" err="1"/>
              <a:t>agricultura</a:t>
            </a:r>
            <a:r>
              <a:rPr lang="en-US" dirty="0"/>
              <a:t> meaning ‘cultivation of the field’</a:t>
            </a:r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art, science and business of producing crops and livestock for economic purposes -</a:t>
            </a:r>
          </a:p>
          <a:p>
            <a:pPr lvl="1"/>
            <a:r>
              <a:rPr lang="en-US" dirty="0"/>
              <a:t>Using good skills to perform farm operations is an ART</a:t>
            </a:r>
          </a:p>
          <a:p>
            <a:pPr lvl="1"/>
            <a:r>
              <a:rPr lang="en-US" dirty="0"/>
              <a:t>Using knowledge of the natural world for farming and using </a:t>
            </a:r>
            <a:r>
              <a:rPr lang="en-US" dirty="0">
                <a:hlinkClick r:id="rId2"/>
              </a:rPr>
              <a:t>modern technologies </a:t>
            </a:r>
            <a:r>
              <a:rPr lang="en-US" dirty="0"/>
              <a:t>encompasses SCIENCE</a:t>
            </a:r>
          </a:p>
          <a:p>
            <a:pPr lvl="1"/>
            <a:r>
              <a:rPr lang="en-US" dirty="0" err="1"/>
              <a:t>Maximising</a:t>
            </a:r>
            <a:r>
              <a:rPr lang="en-US" dirty="0"/>
              <a:t> economic returns by managing land, </a:t>
            </a:r>
            <a:r>
              <a:rPr lang="en-US" dirty="0" err="1"/>
              <a:t>labour</a:t>
            </a:r>
            <a:r>
              <a:rPr lang="en-US" dirty="0"/>
              <a:t> and capital is a </a:t>
            </a:r>
            <a:r>
              <a:rPr lang="en-US" dirty="0" smtClean="0"/>
              <a:t>BUSINESS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34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E5520-8D2D-429E-900C-863ADD34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Agricultural Science is defined as: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574D0-4F13-424C-8A52-2A4526B18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understanding of the factors of production (land, labor, capital, management) to achieve crop and animal production in a </a:t>
            </a:r>
            <a:r>
              <a:rPr lang="en-US" dirty="0">
                <a:hlinkClick r:id="rId2"/>
              </a:rPr>
              <a:t>sustainable manner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History of Agriculture in the Caribbean: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12" y="1600200"/>
            <a:ext cx="11658600" cy="457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Pre-Colonial era – this involved mainly hunting, fishing and gathering. Mainly root crops were planted e.g. cassava and shifting cultivation and slash and burn agriculture were the major practices.</a:t>
            </a:r>
          </a:p>
          <a:p>
            <a:r>
              <a:rPr lang="en-US" dirty="0" smtClean="0"/>
              <a:t>Colonial era - major change was made with the introduction of crops such as sugar cane and banana. Livestock rearing (mainly cattle and chickens) was also started and coastal fishing also occurred</a:t>
            </a:r>
          </a:p>
          <a:p>
            <a:r>
              <a:rPr lang="en-US" dirty="0" smtClean="0"/>
              <a:t>Post-Colonial era – changes in technology saw increased use of synthetic </a:t>
            </a:r>
            <a:r>
              <a:rPr lang="en-US" dirty="0" err="1" smtClean="0"/>
              <a:t>fertilisers</a:t>
            </a:r>
            <a:r>
              <a:rPr lang="en-US" dirty="0" smtClean="0"/>
              <a:t> and pesticides. Intensive systems of rearing livestock became prominent. Non traditional crops were introduced e.g. coffee and cocoa and farmers began using crop rotation as a management technique to maintain soil fertility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92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E1E81-9AA3-4532-9ECA-AC15D4631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Importance of Agriculture to the Caribbean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0F3D9-F5D8-4CE2-8EE0-F1ED92AF0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Contribution to the Gross Domestic Product (GDP)</a:t>
            </a:r>
          </a:p>
          <a:p>
            <a:r>
              <a:rPr lang="en-US" dirty="0"/>
              <a:t>Employment opportunities from </a:t>
            </a:r>
            <a:r>
              <a:rPr lang="en-US" dirty="0" err="1"/>
              <a:t>labourer</a:t>
            </a:r>
            <a:r>
              <a:rPr lang="en-US" dirty="0"/>
              <a:t> to highly trained professionals</a:t>
            </a:r>
          </a:p>
          <a:p>
            <a:r>
              <a:rPr lang="en-US" dirty="0"/>
              <a:t>Food and nutrition security where all people at all times have access to food</a:t>
            </a:r>
          </a:p>
          <a:p>
            <a:r>
              <a:rPr lang="en-US" dirty="0"/>
              <a:t>Industrial input raw materials for processing</a:t>
            </a:r>
          </a:p>
          <a:p>
            <a:r>
              <a:rPr lang="en-US" dirty="0"/>
              <a:t>Earns foreign exchange and encourages trade</a:t>
            </a:r>
          </a:p>
          <a:p>
            <a:r>
              <a:rPr lang="en-US" dirty="0"/>
              <a:t>Import substitution where we replace imported goods with domestic products causing a decreased food import bill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8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Agricultural Enterprises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12" y="1600200"/>
            <a:ext cx="11353800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These may be small and employ just the farmer – </a:t>
            </a:r>
            <a:r>
              <a:rPr lang="en-US" b="1" i="1" dirty="0" smtClean="0"/>
              <a:t>Subsistence farming. </a:t>
            </a:r>
          </a:p>
          <a:p>
            <a:pPr marL="0" indent="0">
              <a:buNone/>
            </a:pPr>
            <a:r>
              <a:rPr lang="en-US" dirty="0" smtClean="0"/>
              <a:t>They may also be large and process their primary products.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endParaRPr lang="en-US" b="1" i="1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091777"/>
              </p:ext>
            </p:extLst>
          </p:nvPr>
        </p:nvGraphicFramePr>
        <p:xfrm>
          <a:off x="349521" y="2880361"/>
          <a:ext cx="11582400" cy="3056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0800">
                  <a:extLst>
                    <a:ext uri="{9D8B030D-6E8A-4147-A177-3AD203B41FA5}">
                      <a16:colId xmlns:a16="http://schemas.microsoft.com/office/drawing/2014/main" val="1264701086"/>
                    </a:ext>
                  </a:extLst>
                </a:gridCol>
                <a:gridCol w="3860800">
                  <a:extLst>
                    <a:ext uri="{9D8B030D-6E8A-4147-A177-3AD203B41FA5}">
                      <a16:colId xmlns:a16="http://schemas.microsoft.com/office/drawing/2014/main" val="134410577"/>
                    </a:ext>
                  </a:extLst>
                </a:gridCol>
                <a:gridCol w="3860800">
                  <a:extLst>
                    <a:ext uri="{9D8B030D-6E8A-4147-A177-3AD203B41FA5}">
                      <a16:colId xmlns:a16="http://schemas.microsoft.com/office/drawing/2014/main" val="2865824737"/>
                    </a:ext>
                  </a:extLst>
                </a:gridCol>
              </a:tblGrid>
              <a:tr h="465512">
                <a:tc>
                  <a:txBody>
                    <a:bodyPr/>
                    <a:lstStyle/>
                    <a:p>
                      <a:r>
                        <a:rPr lang="en-US" dirty="0" smtClean="0"/>
                        <a:t>FARMING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PROCESSING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SALES &amp; MARKETING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320949"/>
                  </a:ext>
                </a:extLst>
              </a:tr>
              <a:tr h="2369128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Farming involves rearing livestock or growing</a:t>
                      </a:r>
                      <a:r>
                        <a:rPr lang="en-US" sz="2000" baseline="0" dirty="0" smtClean="0"/>
                        <a:t> crops. </a:t>
                      </a:r>
                      <a:r>
                        <a:rPr lang="en-US" sz="2000" dirty="0" smtClean="0"/>
                        <a:t>Farming also includes horticultural techniques used to produce plants. Produce is</a:t>
                      </a:r>
                      <a:r>
                        <a:rPr lang="en-US" sz="2000" baseline="0" dirty="0" smtClean="0"/>
                        <a:t> sold to consumers or to industries for processing</a:t>
                      </a:r>
                      <a:endParaRPr lang="en-US" sz="2000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Involves turning agricultural produce into other products e.g. fruit into wine, jams or preserves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Agricultural produce is sold from market stalls, shops and supermarkets. Produce is usually brought from the farm to wholesalers and then to retailers.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0594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269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2D0C7-ADEA-4B38-A83A-2238AD775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Conventional Farming Systems: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C27AE-AD76-471B-A392-62D1E16CF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Refers to farming techniques that traditionally use; synthetic fertilizers, pesticides, weedicides and other chemicals as well as Genetically Modified Organisms (GMO’s), concentrated animal feeding operations, heavy irrigation, intensive tillage and other artificial tools</a:t>
            </a:r>
          </a:p>
          <a:p>
            <a:r>
              <a:rPr lang="en-US" dirty="0"/>
              <a:t>“conventional” seems to be the opposite of “organic” farming</a:t>
            </a:r>
          </a:p>
          <a:p>
            <a:r>
              <a:rPr lang="en-US" dirty="0"/>
              <a:t>Conventional agriculture is high resource and energy intensive and highly productive </a:t>
            </a:r>
          </a:p>
          <a:p>
            <a:r>
              <a:rPr lang="en-US" dirty="0"/>
              <a:t>Conventional systems include; monoculture, mixed cropping and mixed farming (</a:t>
            </a:r>
            <a:r>
              <a:rPr lang="en-US" dirty="0">
                <a:solidFill>
                  <a:srgbClr val="FF0000"/>
                </a:solidFill>
              </a:rPr>
              <a:t>research and explain these for Homework)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oking 16x9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esh food presentation (widescreen).potx" id="{63DD3034-9CB5-4B6F-BCA0-530A5E267AB2}" vid="{9783A5E3-1DF2-4F3C-8902-0C2EB8A188D6}"/>
    </a:ext>
  </a:extLst>
</a:theme>
</file>

<file path=ppt/theme/theme2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700CCB-20BA-4760-AB9F-AC3B63ED32E0}">
  <ds:schemaRefs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B14945D-DABB-422F-9B28-D299995C92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08942AA-0721-4324-BC2C-A3CB43F24E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Fresh food presentation (widescreen)</Template>
  <TotalTime>5520</TotalTime>
  <Words>500</Words>
  <Application>Microsoft Office PowerPoint</Application>
  <PresentationFormat>Custom</PresentationFormat>
  <Paragraphs>37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Constantia</vt:lpstr>
      <vt:lpstr>Cooking 16x9</vt:lpstr>
      <vt:lpstr>Introduction to Agriculture</vt:lpstr>
      <vt:lpstr>Look at the videos below and let’s discuss</vt:lpstr>
      <vt:lpstr>Agriculture is defined as:</vt:lpstr>
      <vt:lpstr>Agricultural Science is defined as:</vt:lpstr>
      <vt:lpstr>The History of Agriculture in the Caribbean:</vt:lpstr>
      <vt:lpstr>The Importance of Agriculture to the Caribbean</vt:lpstr>
      <vt:lpstr>Types of Agricultural Enterprises</vt:lpstr>
      <vt:lpstr>What are Conventional Farming Systems: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Agriculture</dc:title>
  <dc:creator>Derek Ramdatt</dc:creator>
  <cp:lastModifiedBy>Derek Ramdatt</cp:lastModifiedBy>
  <cp:revision>20</cp:revision>
  <dcterms:created xsi:type="dcterms:W3CDTF">2017-09-03T15:12:49Z</dcterms:created>
  <dcterms:modified xsi:type="dcterms:W3CDTF">2020-04-15T22:18:38Z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