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2" r:id="rId7"/>
    <p:sldId id="261" r:id="rId8"/>
    <p:sldId id="263" r:id="rId9"/>
    <p:sldId id="265" r:id="rId10"/>
    <p:sldId id="264" r:id="rId11"/>
    <p:sldId id="290" r:id="rId12"/>
    <p:sldId id="266" r:id="rId13"/>
    <p:sldId id="267" r:id="rId14"/>
    <p:sldId id="285" r:id="rId15"/>
    <p:sldId id="284" r:id="rId16"/>
    <p:sldId id="286" r:id="rId17"/>
    <p:sldId id="288" r:id="rId18"/>
    <p:sldId id="28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21" autoAdjust="0"/>
    <p:restoredTop sz="94660"/>
  </p:normalViewPr>
  <p:slideViewPr>
    <p:cSldViewPr snapToGrid="0">
      <p:cViewPr varScale="1">
        <p:scale>
          <a:sx n="73" d="100"/>
          <a:sy n="73" d="100"/>
        </p:scale>
        <p:origin x="5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6/5/2020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hyperlink" Target="https://www.wikiwand.com/en/Tofu" TargetMode="External"/><Relationship Id="rId3" Type="http://schemas.openxmlformats.org/officeDocument/2006/relationships/hyperlink" Target="https://www.pxfuel.com/en/free-photo-xpwbr" TargetMode="External"/><Relationship Id="rId7" Type="http://schemas.openxmlformats.org/officeDocument/2006/relationships/hyperlink" Target="https://www.needpix.com/photo/1455142/fish-bone-skeleton-holdinghand" TargetMode="External"/><Relationship Id="rId2" Type="http://schemas.openxmlformats.org/officeDocument/2006/relationships/hyperlink" Target="https://freesvg.org/fruit-and-vegetables-vector-image" TargetMode="External"/><Relationship Id="rId1" Type="http://schemas.openxmlformats.org/officeDocument/2006/relationships/slideLayout" Target="../slideLayouts/slideLayout2.xml"/><Relationship Id="rId6" Type="http://schemas.openxmlformats.org/officeDocument/2006/relationships/hyperlink" Target="https://www.flickr.com/photos/30478819@N08/48394232096" TargetMode="External"/><Relationship Id="rId5" Type="http://schemas.openxmlformats.org/officeDocument/2006/relationships/hyperlink" Target="https://www.flickr.com/photos/30478819@N08/44586577260" TargetMode="External"/><Relationship Id="rId10" Type="http://schemas.openxmlformats.org/officeDocument/2006/relationships/hyperlink" Target="https://commons.wikimedia.org/wiki/File:FoodMeat.jpg" TargetMode="External"/><Relationship Id="rId4" Type="http://schemas.openxmlformats.org/officeDocument/2006/relationships/hyperlink" Target="https://en.wikipedia.org/wiki/Food" TargetMode="External"/><Relationship Id="rId9" Type="http://schemas.openxmlformats.org/officeDocument/2006/relationships/hyperlink" Target="https://ecomercioagrario.com/en/the-eu-brought-the-consumption-of-fruits-and-vegetables-and-dairy-products-to-more-than-30-million-children-during-the-school-year-2016-17/"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pixabay.com/photos/tea-in-the-cup-turkish-tea-cup-hot-3640923/" TargetMode="External"/><Relationship Id="rId3" Type="http://schemas.openxmlformats.org/officeDocument/2006/relationships/hyperlink" Target="https://www.pikist.com/free-photo-vhviu" TargetMode="External"/><Relationship Id="rId7" Type="http://schemas.openxmlformats.org/officeDocument/2006/relationships/hyperlink" Target="https://www.publicdomainpictures.net/en/view-image.php?image=226319&amp;picture=iodized-salt-crystals" TargetMode="External"/><Relationship Id="rId2" Type="http://schemas.openxmlformats.org/officeDocument/2006/relationships/hyperlink" Target="https://commons.wikimedia.org/wiki/File:FoodMeat.jpg" TargetMode="External"/><Relationship Id="rId1" Type="http://schemas.openxmlformats.org/officeDocument/2006/relationships/slideLayout" Target="../slideLayouts/slideLayout2.xml"/><Relationship Id="rId6" Type="http://schemas.openxmlformats.org/officeDocument/2006/relationships/hyperlink" Target="https://www.wallpaperflare.com/assorted-vegetables-assorted-green-vegetables-on-ground-vegtable-wallpaper-zttau" TargetMode="External"/><Relationship Id="rId5" Type="http://schemas.openxmlformats.org/officeDocument/2006/relationships/hyperlink" Target="https://www.publicdomainpictures.net/en/view-image.php?image=44295&amp;picture=fresh-seafood-on-ice" TargetMode="External"/><Relationship Id="rId10" Type="http://schemas.openxmlformats.org/officeDocument/2006/relationships/hyperlink" Target="https://pxhere.com/en/photo/1076353" TargetMode="External"/><Relationship Id="rId4" Type="http://schemas.openxmlformats.org/officeDocument/2006/relationships/hyperlink" Target="https://commons.wikimedia.org/wiki/File:Dry_yeast.jpg" TargetMode="External"/><Relationship Id="rId9" Type="http://schemas.openxmlformats.org/officeDocument/2006/relationships/hyperlink" Target="https://www.pxfuel.com/en/free-photo-qjbah"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5.xm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7246" y="489398"/>
            <a:ext cx="6928275" cy="1120462"/>
          </a:xfrm>
        </p:spPr>
        <p:txBody>
          <a:bodyPr>
            <a:normAutofit fontScale="90000"/>
          </a:bodyPr>
          <a:lstStyle/>
          <a:p>
            <a:r>
              <a:rPr lang="en-US" sz="8800" dirty="0" smtClean="0">
                <a:latin typeface="Arial Black" panose="020B0A04020102020204" pitchFamily="34" charset="0"/>
              </a:rPr>
              <a:t>MINERALS</a:t>
            </a:r>
            <a:endParaRPr lang="en-US" sz="8800" dirty="0">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4146998" y="2845547"/>
            <a:ext cx="4507606" cy="30083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5576552" y="1725769"/>
            <a:ext cx="1609859" cy="584775"/>
          </a:xfrm>
          <a:prstGeom prst="rect">
            <a:avLst/>
          </a:prstGeom>
          <a:noFill/>
        </p:spPr>
        <p:txBody>
          <a:bodyPr wrap="square" rtlCol="0">
            <a:spAutoFit/>
          </a:bodyPr>
          <a:lstStyle/>
          <a:p>
            <a:pPr algn="ctr"/>
            <a:r>
              <a:rPr lang="en-US" sz="3200" b="1" dirty="0" smtClean="0"/>
              <a:t>PART 1</a:t>
            </a:r>
            <a:endParaRPr lang="en-US" sz="3200" b="1" dirty="0"/>
          </a:p>
        </p:txBody>
      </p:sp>
    </p:spTree>
    <p:extLst>
      <p:ext uri="{BB962C8B-B14F-4D97-AF65-F5344CB8AC3E}">
        <p14:creationId xmlns:p14="http://schemas.microsoft.com/office/powerpoint/2010/main" val="2344329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95408"/>
          </a:xfrm>
        </p:spPr>
        <p:txBody>
          <a:bodyPr>
            <a:normAutofit/>
          </a:bodyPr>
          <a:lstStyle/>
          <a:p>
            <a:pPr algn="ctr"/>
            <a:r>
              <a:rPr lang="en-US" sz="4800" b="1" dirty="0" smtClean="0"/>
              <a:t>IRON</a:t>
            </a:r>
            <a:endParaRPr lang="en-US" sz="4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663934"/>
              </p:ext>
            </p:extLst>
          </p:nvPr>
        </p:nvGraphicFramePr>
        <p:xfrm>
          <a:off x="2017059" y="1519518"/>
          <a:ext cx="9487554" cy="4303058"/>
        </p:xfrm>
        <a:graphic>
          <a:graphicData uri="http://schemas.openxmlformats.org/drawingml/2006/table">
            <a:tbl>
              <a:tblPr firstRow="1" bandRow="1">
                <a:tableStyleId>{5C22544A-7EE6-4342-B048-85BDC9FD1C3A}</a:tableStyleId>
              </a:tblPr>
              <a:tblGrid>
                <a:gridCol w="4743777">
                  <a:extLst>
                    <a:ext uri="{9D8B030D-6E8A-4147-A177-3AD203B41FA5}">
                      <a16:colId xmlns:a16="http://schemas.microsoft.com/office/drawing/2014/main" val="20000"/>
                    </a:ext>
                  </a:extLst>
                </a:gridCol>
                <a:gridCol w="4743777">
                  <a:extLst>
                    <a:ext uri="{9D8B030D-6E8A-4147-A177-3AD203B41FA5}">
                      <a16:colId xmlns:a16="http://schemas.microsoft.com/office/drawing/2014/main" val="20001"/>
                    </a:ext>
                  </a:extLst>
                </a:gridCol>
              </a:tblGrid>
              <a:tr h="645458">
                <a:tc>
                  <a:txBody>
                    <a:bodyPr/>
                    <a:lstStyle/>
                    <a:p>
                      <a:pPr algn="ctr"/>
                      <a:r>
                        <a:rPr lang="en-US" sz="2400" dirty="0" smtClean="0"/>
                        <a:t>FUNCTIONS </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1037311">
                <a:tc>
                  <a:txBody>
                    <a:bodyPr/>
                    <a:lstStyle/>
                    <a:p>
                      <a:pPr marL="285750" indent="-285750">
                        <a:buFont typeface="Arial" panose="020B0604020202020204" pitchFamily="34" charset="0"/>
                        <a:buChar char="•"/>
                      </a:pPr>
                      <a:r>
                        <a:rPr lang="en-US" dirty="0" smtClean="0"/>
                        <a:t>Forms part of haemoglobin which is</a:t>
                      </a:r>
                      <a:r>
                        <a:rPr lang="en-US" baseline="0" dirty="0" smtClean="0"/>
                        <a:t> found in red blood cells. Haemoglobin is needed to transport oxygen around the body to every cell</a:t>
                      </a:r>
                    </a:p>
                    <a:p>
                      <a:pPr marL="285750" indent="-285750">
                        <a:buFont typeface="Arial" panose="020B0604020202020204" pitchFamily="34" charset="0"/>
                        <a:buChar char="•"/>
                      </a:pPr>
                      <a:r>
                        <a:rPr lang="en-US" baseline="0" dirty="0" smtClean="0"/>
                        <a:t>It forms part of myoglobin(a muscle protein).</a:t>
                      </a:r>
                    </a:p>
                    <a:p>
                      <a:pPr marL="285750" indent="-285750">
                        <a:buFont typeface="Arial" panose="020B0604020202020204" pitchFamily="34" charset="0"/>
                        <a:buChar char="•"/>
                      </a:pPr>
                      <a:r>
                        <a:rPr lang="en-US" baseline="0" dirty="0" smtClean="0"/>
                        <a:t>Needed for reactions that make energy</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a:txBody>
                  <a:tcPr/>
                </a:tc>
                <a:tc>
                  <a:txBody>
                    <a:bodyPr/>
                    <a:lstStyle/>
                    <a:p>
                      <a:r>
                        <a:rPr lang="en-US" dirty="0" smtClean="0"/>
                        <a:t>                   L</a:t>
                      </a:r>
                      <a:r>
                        <a:rPr lang="en-US" baseline="0" dirty="0" smtClean="0"/>
                        <a:t>iver and Kidney</a:t>
                      </a:r>
                    </a:p>
                    <a:p>
                      <a:endParaRPr lang="en-US" dirty="0" smtClean="0"/>
                    </a:p>
                    <a:p>
                      <a:endParaRPr lang="en-US" dirty="0" smtClean="0"/>
                    </a:p>
                    <a:p>
                      <a:endParaRPr lang="en-US" dirty="0" smtClean="0"/>
                    </a:p>
                    <a:p>
                      <a:endParaRPr lang="en-US" dirty="0" smtClean="0"/>
                    </a:p>
                    <a:p>
                      <a:endParaRPr lang="en-US" dirty="0" smtClean="0"/>
                    </a:p>
                    <a:p>
                      <a:r>
                        <a:rPr lang="en-US" dirty="0" smtClean="0"/>
                        <a:t>         Cocoa                     Corned</a:t>
                      </a:r>
                      <a:r>
                        <a:rPr lang="en-US" baseline="0" dirty="0" smtClean="0"/>
                        <a:t> Beef</a:t>
                      </a:r>
                      <a:r>
                        <a:rPr lang="en-US" dirty="0" smtClean="0"/>
                        <a:t> </a:t>
                      </a:r>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a:txBody>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2"/>
          <a:stretch>
            <a:fillRect/>
          </a:stretch>
        </p:blipFill>
        <p:spPr>
          <a:xfrm>
            <a:off x="8075054" y="2551912"/>
            <a:ext cx="1752280" cy="1168828"/>
          </a:xfrm>
          <a:prstGeom prst="rect">
            <a:avLst/>
          </a:prstGeom>
        </p:spPr>
      </p:pic>
      <p:pic>
        <p:nvPicPr>
          <p:cNvPr id="9" name="Picture 8"/>
          <p:cNvPicPr>
            <a:picLocks noChangeAspect="1"/>
          </p:cNvPicPr>
          <p:nvPr/>
        </p:nvPicPr>
        <p:blipFill>
          <a:blip r:embed="rId3"/>
          <a:stretch>
            <a:fillRect/>
          </a:stretch>
        </p:blipFill>
        <p:spPr>
          <a:xfrm>
            <a:off x="7048768" y="4168444"/>
            <a:ext cx="1805323" cy="1200242"/>
          </a:xfrm>
          <a:prstGeom prst="rect">
            <a:avLst/>
          </a:prstGeom>
        </p:spPr>
      </p:pic>
      <p:pic>
        <p:nvPicPr>
          <p:cNvPr id="10" name="Picture 9"/>
          <p:cNvPicPr>
            <a:picLocks noChangeAspect="1"/>
          </p:cNvPicPr>
          <p:nvPr/>
        </p:nvPicPr>
        <p:blipFill>
          <a:blip r:embed="rId4"/>
          <a:stretch>
            <a:fillRect/>
          </a:stretch>
        </p:blipFill>
        <p:spPr>
          <a:xfrm>
            <a:off x="9449170" y="4168444"/>
            <a:ext cx="1714878" cy="1286159"/>
          </a:xfrm>
          <a:prstGeom prst="rect">
            <a:avLst/>
          </a:prstGeom>
        </p:spPr>
      </p:pic>
    </p:spTree>
    <p:extLst>
      <p:ext uri="{BB962C8B-B14F-4D97-AF65-F5344CB8AC3E}">
        <p14:creationId xmlns:p14="http://schemas.microsoft.com/office/powerpoint/2010/main" val="3752648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IRON Cont’d</a:t>
            </a:r>
            <a:endParaRPr lang="en-US" b="1" dirty="0"/>
          </a:p>
        </p:txBody>
      </p:sp>
      <p:sp>
        <p:nvSpPr>
          <p:cNvPr id="3" name="Content Placeholder 2"/>
          <p:cNvSpPr>
            <a:spLocks noGrp="1"/>
          </p:cNvSpPr>
          <p:nvPr>
            <p:ph idx="1"/>
          </p:nvPr>
        </p:nvSpPr>
        <p:spPr>
          <a:xfrm>
            <a:off x="2589212" y="1463040"/>
            <a:ext cx="8915400" cy="4448182"/>
          </a:xfrm>
        </p:spPr>
        <p:txBody>
          <a:bodyPr/>
          <a:lstStyle/>
          <a:p>
            <a:pPr marL="0" indent="0">
              <a:buNone/>
            </a:pPr>
            <a:r>
              <a:rPr lang="en-US" dirty="0"/>
              <a:t>There are two kinds of naturally occurring iron in foods that are absorbed </a:t>
            </a:r>
            <a:r>
              <a:rPr lang="en-US" dirty="0" smtClean="0"/>
              <a:t>and </a:t>
            </a:r>
            <a:r>
              <a:rPr lang="en-US" dirty="0"/>
              <a:t>handled by our body differently</a:t>
            </a:r>
            <a:r>
              <a:rPr lang="en-US" dirty="0" smtClean="0"/>
              <a:t>.</a:t>
            </a:r>
          </a:p>
          <a:p>
            <a:r>
              <a:rPr lang="en-US" b="1" dirty="0"/>
              <a:t>Heme </a:t>
            </a:r>
            <a:r>
              <a:rPr lang="en-US" dirty="0" smtClean="0"/>
              <a:t>iron (ferrous)</a:t>
            </a:r>
            <a:r>
              <a:rPr lang="en-US" b="1" dirty="0" smtClean="0"/>
              <a:t> </a:t>
            </a:r>
            <a:r>
              <a:rPr lang="en-US" dirty="0"/>
              <a:t>is found only in meat, poultry, seafood, and fish, so heme iron is the type of iron that comes from animal proteins in our diet</a:t>
            </a:r>
            <a:r>
              <a:rPr lang="en-US" dirty="0" smtClean="0"/>
              <a:t>. </a:t>
            </a:r>
            <a:r>
              <a:rPr lang="en-US" dirty="0"/>
              <a:t>Heme iron is </a:t>
            </a:r>
            <a:r>
              <a:rPr lang="en-US" dirty="0" smtClean="0"/>
              <a:t>easily absorbed in our bodies.</a:t>
            </a:r>
          </a:p>
          <a:p>
            <a:pPr marL="0" indent="0">
              <a:buNone/>
            </a:pPr>
            <a:endParaRPr lang="en-US" dirty="0" smtClean="0"/>
          </a:p>
          <a:p>
            <a:r>
              <a:rPr lang="en-US" b="1" dirty="0"/>
              <a:t>Non-heme</a:t>
            </a:r>
            <a:r>
              <a:rPr lang="en-US" dirty="0"/>
              <a:t> </a:t>
            </a:r>
            <a:r>
              <a:rPr lang="en-US" dirty="0" smtClean="0"/>
              <a:t>iron (ferric acid form) </a:t>
            </a:r>
            <a:r>
              <a:rPr lang="en-US" dirty="0"/>
              <a:t>is found in plant-based foods like grains, beans, vegetables, fruits, nuts, and seeds. </a:t>
            </a:r>
            <a:r>
              <a:rPr lang="en-US" dirty="0" smtClean="0"/>
              <a:t>Non-</a:t>
            </a:r>
            <a:r>
              <a:rPr lang="en-US" dirty="0" err="1" smtClean="0"/>
              <a:t>heme</a:t>
            </a:r>
            <a:r>
              <a:rPr lang="en-US" dirty="0" smtClean="0"/>
              <a:t> </a:t>
            </a:r>
            <a:r>
              <a:rPr lang="en-US" dirty="0"/>
              <a:t>iron is also found in animal products such as eggs or milk/dairy. </a:t>
            </a:r>
            <a:br>
              <a:rPr lang="en-US" dirty="0"/>
            </a:br>
            <a:r>
              <a:rPr lang="en-US" dirty="0"/>
              <a:t>Non-heme iron is </a:t>
            </a:r>
            <a:r>
              <a:rPr lang="en-US" dirty="0" smtClean="0"/>
              <a:t>usually </a:t>
            </a:r>
            <a:r>
              <a:rPr lang="en-US" dirty="0"/>
              <a:t>less readily absorbed than heme iron</a:t>
            </a:r>
          </a:p>
        </p:txBody>
      </p:sp>
    </p:spTree>
    <p:extLst>
      <p:ext uri="{BB962C8B-B14F-4D97-AF65-F5344CB8AC3E}">
        <p14:creationId xmlns:p14="http://schemas.microsoft.com/office/powerpoint/2010/main" val="3174579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31203"/>
          </a:xfrm>
        </p:spPr>
        <p:txBody>
          <a:bodyPr>
            <a:normAutofit/>
          </a:bodyPr>
          <a:lstStyle/>
          <a:p>
            <a:pPr algn="ctr"/>
            <a:r>
              <a:rPr lang="en-US" sz="4400" b="1" dirty="0" smtClean="0"/>
              <a:t>IODINE</a:t>
            </a:r>
            <a:endParaRPr lang="en-US" sz="4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3027981"/>
              </p:ext>
            </p:extLst>
          </p:nvPr>
        </p:nvGraphicFramePr>
        <p:xfrm>
          <a:off x="2447544" y="1747233"/>
          <a:ext cx="8915400" cy="4022502"/>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519448">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3503054">
                <a:tc>
                  <a:txBody>
                    <a:bodyPr/>
                    <a:lstStyle/>
                    <a:p>
                      <a:pPr marL="285750" indent="-285750">
                        <a:buFont typeface="Arial" panose="020B0604020202020204" pitchFamily="34" charset="0"/>
                        <a:buChar char="•"/>
                      </a:pPr>
                      <a:r>
                        <a:rPr lang="en-US" sz="2000" dirty="0" smtClean="0"/>
                        <a:t>Needed</a:t>
                      </a:r>
                      <a:r>
                        <a:rPr lang="en-US" sz="2000" baseline="0" dirty="0" smtClean="0"/>
                        <a:t> to make the hormone thyroxine</a:t>
                      </a:r>
                    </a:p>
                    <a:p>
                      <a:pPr marL="285750" indent="-285750">
                        <a:buFont typeface="Arial" panose="020B0604020202020204" pitchFamily="34" charset="0"/>
                        <a:buChar char="•"/>
                      </a:pPr>
                      <a:r>
                        <a:rPr lang="en-US" sz="2000" baseline="0" dirty="0" smtClean="0"/>
                        <a:t>-Thyroxine along with other hormones helps control metabolism in the body.</a:t>
                      </a:r>
                      <a:endParaRPr lang="en-US" sz="2000" dirty="0"/>
                    </a:p>
                  </a:txBody>
                  <a:tcPr/>
                </a:tc>
                <a:tc>
                  <a:txBody>
                    <a:bodyPr/>
                    <a:lstStyle/>
                    <a:p>
                      <a:r>
                        <a:rPr lang="en-US" dirty="0" smtClean="0"/>
                        <a:t>Seafood                           Milk</a:t>
                      </a:r>
                    </a:p>
                    <a:p>
                      <a:endParaRPr lang="en-US" dirty="0" smtClean="0"/>
                    </a:p>
                    <a:p>
                      <a:endParaRPr lang="en-US" dirty="0" smtClean="0"/>
                    </a:p>
                    <a:p>
                      <a:endParaRPr lang="en-US" dirty="0" smtClean="0"/>
                    </a:p>
                    <a:p>
                      <a:endParaRPr lang="en-US" dirty="0" smtClean="0"/>
                    </a:p>
                    <a:p>
                      <a:endParaRPr lang="en-US" dirty="0" smtClean="0"/>
                    </a:p>
                    <a:p>
                      <a:r>
                        <a:rPr lang="en-US" dirty="0" smtClean="0"/>
                        <a:t>                Green</a:t>
                      </a:r>
                      <a:r>
                        <a:rPr lang="en-US" baseline="0" dirty="0" smtClean="0"/>
                        <a:t> vegetables</a:t>
                      </a:r>
                      <a:endParaRPr lang="en-US" dirty="0"/>
                    </a:p>
                  </a:txBody>
                  <a:tcPr/>
                </a:tc>
                <a:extLst>
                  <a:ext uri="{0D108BD9-81ED-4DB2-BD59-A6C34878D82A}">
                    <a16:rowId xmlns:a16="http://schemas.microsoft.com/office/drawing/2014/main" val="10001"/>
                  </a:ext>
                </a:extLst>
              </a:tr>
            </a:tbl>
          </a:graphicData>
        </a:graphic>
      </p:graphicFrame>
      <p:pic>
        <p:nvPicPr>
          <p:cNvPr id="9" name="Picture 8"/>
          <p:cNvPicPr>
            <a:picLocks noChangeAspect="1"/>
          </p:cNvPicPr>
          <p:nvPr/>
        </p:nvPicPr>
        <p:blipFill>
          <a:blip r:embed="rId2"/>
          <a:stretch>
            <a:fillRect/>
          </a:stretch>
        </p:blipFill>
        <p:spPr>
          <a:xfrm>
            <a:off x="7013656" y="2673842"/>
            <a:ext cx="1680693" cy="1120462"/>
          </a:xfrm>
          <a:prstGeom prst="rect">
            <a:avLst/>
          </a:prstGeom>
        </p:spPr>
      </p:pic>
      <p:pic>
        <p:nvPicPr>
          <p:cNvPr id="10" name="Picture 9"/>
          <p:cNvPicPr>
            <a:picLocks noChangeAspect="1"/>
          </p:cNvPicPr>
          <p:nvPr/>
        </p:nvPicPr>
        <p:blipFill>
          <a:blip r:embed="rId3"/>
          <a:stretch>
            <a:fillRect/>
          </a:stretch>
        </p:blipFill>
        <p:spPr>
          <a:xfrm>
            <a:off x="8057592" y="4365939"/>
            <a:ext cx="1872849" cy="1249252"/>
          </a:xfrm>
          <a:prstGeom prst="rect">
            <a:avLst/>
          </a:prstGeom>
        </p:spPr>
      </p:pic>
      <p:pic>
        <p:nvPicPr>
          <p:cNvPr id="3" name="Picture 2"/>
          <p:cNvPicPr>
            <a:picLocks noChangeAspect="1"/>
          </p:cNvPicPr>
          <p:nvPr/>
        </p:nvPicPr>
        <p:blipFill>
          <a:blip r:embed="rId4"/>
          <a:stretch>
            <a:fillRect/>
          </a:stretch>
        </p:blipFill>
        <p:spPr>
          <a:xfrm>
            <a:off x="9165987" y="2673842"/>
            <a:ext cx="1725318" cy="1152244"/>
          </a:xfrm>
          <a:prstGeom prst="rect">
            <a:avLst/>
          </a:prstGeom>
        </p:spPr>
      </p:pic>
    </p:spTree>
    <p:extLst>
      <p:ext uri="{BB962C8B-B14F-4D97-AF65-F5344CB8AC3E}">
        <p14:creationId xmlns:p14="http://schemas.microsoft.com/office/powerpoint/2010/main" val="475011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92566"/>
          </a:xfrm>
        </p:spPr>
        <p:txBody>
          <a:bodyPr/>
          <a:lstStyle/>
          <a:p>
            <a:pPr algn="ctr"/>
            <a:r>
              <a:rPr lang="en-US" b="1" dirty="0" smtClean="0"/>
              <a:t>FLUORIDE</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2038331"/>
              </p:ext>
            </p:extLst>
          </p:nvPr>
        </p:nvGraphicFramePr>
        <p:xfrm>
          <a:off x="2499060" y="1675876"/>
          <a:ext cx="8915400" cy="3840480"/>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370840">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2061908">
                <a:tc>
                  <a:txBody>
                    <a:bodyPr/>
                    <a:lstStyle/>
                    <a:p>
                      <a:pPr marL="285750" indent="-285750">
                        <a:buFont typeface="Arial" panose="020B0604020202020204" pitchFamily="34" charset="0"/>
                        <a:buChar char="•"/>
                      </a:pPr>
                      <a:r>
                        <a:rPr lang="en-US" sz="2000" dirty="0" smtClean="0"/>
                        <a:t>Strengthening teeth to</a:t>
                      </a:r>
                      <a:r>
                        <a:rPr lang="en-US" sz="2000" baseline="0" dirty="0" smtClean="0"/>
                        <a:t> prevent decay. It combines with the enamel layer of the teeth to resist the effects of acid, produced by bacteria.</a:t>
                      </a:r>
                      <a:endParaRPr lang="en-US" sz="2000" dirty="0" smtClean="0"/>
                    </a:p>
                    <a:p>
                      <a:endParaRPr lang="en-US" dirty="0"/>
                    </a:p>
                  </a:txBody>
                  <a:tcPr/>
                </a:tc>
                <a:tc>
                  <a:txBody>
                    <a:bodyPr/>
                    <a:lstStyle/>
                    <a:p>
                      <a:r>
                        <a:rPr lang="en-US" dirty="0" smtClean="0"/>
                        <a:t>       Tea                        Sea water fish</a:t>
                      </a:r>
                    </a:p>
                    <a:p>
                      <a:endParaRPr lang="en-US" dirty="0" smtClean="0"/>
                    </a:p>
                    <a:p>
                      <a:endParaRPr lang="en-US" dirty="0" smtClean="0"/>
                    </a:p>
                    <a:p>
                      <a:endParaRPr lang="en-US" dirty="0" smtClean="0"/>
                    </a:p>
                    <a:p>
                      <a:endParaRPr lang="en-US" dirty="0" smtClean="0"/>
                    </a:p>
                    <a:p>
                      <a:endParaRPr lang="en-US" dirty="0" smtClean="0"/>
                    </a:p>
                    <a:p>
                      <a:r>
                        <a:rPr lang="en-US" dirty="0" smtClean="0"/>
                        <a:t>         In some water supplies</a:t>
                      </a:r>
                    </a:p>
                    <a:p>
                      <a:endParaRPr lang="en-US" dirty="0" smtClean="0"/>
                    </a:p>
                    <a:p>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2"/>
          <a:stretch>
            <a:fillRect/>
          </a:stretch>
        </p:blipFill>
        <p:spPr>
          <a:xfrm>
            <a:off x="7100283" y="2543160"/>
            <a:ext cx="1605835" cy="1067211"/>
          </a:xfrm>
          <a:prstGeom prst="rect">
            <a:avLst/>
          </a:prstGeom>
        </p:spPr>
      </p:pic>
      <p:pic>
        <p:nvPicPr>
          <p:cNvPr id="8" name="Picture 7"/>
          <p:cNvPicPr>
            <a:picLocks noChangeAspect="1"/>
          </p:cNvPicPr>
          <p:nvPr/>
        </p:nvPicPr>
        <p:blipFill>
          <a:blip r:embed="rId3"/>
          <a:stretch>
            <a:fillRect/>
          </a:stretch>
        </p:blipFill>
        <p:spPr>
          <a:xfrm>
            <a:off x="9402327" y="2543160"/>
            <a:ext cx="1609110" cy="1152901"/>
          </a:xfrm>
          <a:prstGeom prst="rect">
            <a:avLst/>
          </a:prstGeom>
        </p:spPr>
      </p:pic>
      <p:pic>
        <p:nvPicPr>
          <p:cNvPr id="9" name="Picture 8"/>
          <p:cNvPicPr>
            <a:picLocks noChangeAspect="1"/>
          </p:cNvPicPr>
          <p:nvPr/>
        </p:nvPicPr>
        <p:blipFill>
          <a:blip r:embed="rId4"/>
          <a:stretch>
            <a:fillRect/>
          </a:stretch>
        </p:blipFill>
        <p:spPr>
          <a:xfrm>
            <a:off x="7967488" y="4261898"/>
            <a:ext cx="1975752" cy="1110122"/>
          </a:xfrm>
          <a:prstGeom prst="rect">
            <a:avLst/>
          </a:prstGeom>
        </p:spPr>
      </p:pic>
    </p:spTree>
    <p:extLst>
      <p:ext uri="{BB962C8B-B14F-4D97-AF65-F5344CB8AC3E}">
        <p14:creationId xmlns:p14="http://schemas.microsoft.com/office/powerpoint/2010/main" val="4268272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951" y="495322"/>
            <a:ext cx="8911687" cy="1280890"/>
          </a:xfrm>
        </p:spPr>
        <p:txBody>
          <a:bodyPr/>
          <a:lstStyle/>
          <a:p>
            <a:pPr algn="ctr"/>
            <a:r>
              <a:rPr lang="en-US" b="1" dirty="0" smtClean="0"/>
              <a:t>SUMMARY</a:t>
            </a:r>
            <a:endParaRPr lang="en-US" b="1" dirty="0"/>
          </a:p>
        </p:txBody>
      </p:sp>
      <p:sp>
        <p:nvSpPr>
          <p:cNvPr id="3" name="Content Placeholder 2"/>
          <p:cNvSpPr>
            <a:spLocks noGrp="1"/>
          </p:cNvSpPr>
          <p:nvPr>
            <p:ph idx="1"/>
          </p:nvPr>
        </p:nvSpPr>
        <p:spPr>
          <a:xfrm>
            <a:off x="2421228" y="1532586"/>
            <a:ext cx="8812928" cy="3979391"/>
          </a:xfrm>
        </p:spPr>
        <p:txBody>
          <a:bodyPr>
            <a:noAutofit/>
          </a:bodyPr>
          <a:lstStyle/>
          <a:p>
            <a:r>
              <a:rPr lang="en-US" sz="2000" dirty="0" smtClean="0"/>
              <a:t>Our bodies need minerals found in food to function properly.</a:t>
            </a:r>
          </a:p>
          <a:p>
            <a:r>
              <a:rPr lang="en-US" sz="2000" dirty="0" smtClean="0"/>
              <a:t>Minerals such as calcium, phosphorous and sodium are needed in larger amounts and iodine, iron and fluorine are needed in smaller amounts.</a:t>
            </a:r>
          </a:p>
          <a:p>
            <a:r>
              <a:rPr lang="en-US" sz="2000" dirty="0" smtClean="0"/>
              <a:t>All these minerals have specific functions and have various food sources.</a:t>
            </a:r>
          </a:p>
          <a:p>
            <a:r>
              <a:rPr lang="en-US" sz="2000" dirty="0" smtClean="0"/>
              <a:t>Iron has 2 forms. Heme iron is readily absorbed in our bodies unlike non heme iron. </a:t>
            </a:r>
          </a:p>
          <a:p>
            <a:endParaRPr lang="en-US" sz="2000" dirty="0"/>
          </a:p>
        </p:txBody>
      </p:sp>
    </p:spTree>
    <p:extLst>
      <p:ext uri="{BB962C8B-B14F-4D97-AF65-F5344CB8AC3E}">
        <p14:creationId xmlns:p14="http://schemas.microsoft.com/office/powerpoint/2010/main" val="968925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105" y="0"/>
            <a:ext cx="8911687" cy="3110763"/>
          </a:xfrm>
        </p:spPr>
        <p:txBody>
          <a:bodyPr>
            <a:noAutofit/>
          </a:bodyPr>
          <a:lstStyle/>
          <a:p>
            <a:pPr algn="ctr">
              <a:lnSpc>
                <a:spcPct val="150000"/>
              </a:lnSpc>
            </a:pPr>
            <a:r>
              <a:rPr lang="en-US" sz="5400" b="1" dirty="0" smtClean="0"/>
              <a:t>COMPLETE </a:t>
            </a:r>
            <a:r>
              <a:rPr lang="en-US" sz="5400" b="1" smtClean="0"/>
              <a:t>THE WORKSHEETS ATTACHED</a:t>
            </a:r>
            <a:endParaRPr lang="en-US" sz="5400" b="1" dirty="0"/>
          </a:p>
        </p:txBody>
      </p:sp>
      <p:pic>
        <p:nvPicPr>
          <p:cNvPr id="3" name="Picture 2"/>
          <p:cNvPicPr>
            <a:picLocks noChangeAspect="1"/>
          </p:cNvPicPr>
          <p:nvPr/>
        </p:nvPicPr>
        <p:blipFill>
          <a:blip r:embed="rId2"/>
          <a:stretch>
            <a:fillRect/>
          </a:stretch>
        </p:blipFill>
        <p:spPr>
          <a:xfrm>
            <a:off x="4512460" y="2807149"/>
            <a:ext cx="4608975" cy="4334632"/>
          </a:xfrm>
          <a:prstGeom prst="rect">
            <a:avLst/>
          </a:prstGeom>
        </p:spPr>
      </p:pic>
    </p:spTree>
    <p:extLst>
      <p:ext uri="{BB962C8B-B14F-4D97-AF65-F5344CB8AC3E}">
        <p14:creationId xmlns:p14="http://schemas.microsoft.com/office/powerpoint/2010/main" val="22473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662747"/>
            <a:ext cx="8911687" cy="1280890"/>
          </a:xfrm>
        </p:spPr>
        <p:txBody>
          <a:bodyPr>
            <a:normAutofit/>
          </a:bodyPr>
          <a:lstStyle/>
          <a:p>
            <a:pPr algn="ctr"/>
            <a:r>
              <a:rPr lang="en-US" sz="4000" b="1" dirty="0" smtClean="0"/>
              <a:t>REFERENCE</a:t>
            </a:r>
            <a:endParaRPr lang="en-US" sz="4000" b="1" dirty="0"/>
          </a:p>
        </p:txBody>
      </p:sp>
      <p:sp>
        <p:nvSpPr>
          <p:cNvPr id="3" name="Rectangle 2"/>
          <p:cNvSpPr/>
          <p:nvPr/>
        </p:nvSpPr>
        <p:spPr>
          <a:xfrm>
            <a:off x="2446986" y="1661375"/>
            <a:ext cx="8486625" cy="2031325"/>
          </a:xfrm>
          <a:prstGeom prst="rect">
            <a:avLst/>
          </a:prstGeom>
        </p:spPr>
        <p:txBody>
          <a:bodyPr wrap="square">
            <a:spAutoFit/>
          </a:bodyPr>
          <a:lstStyle/>
          <a:p>
            <a:r>
              <a:rPr lang="en-TT" sz="2400" b="1" dirty="0" smtClean="0"/>
              <a:t>Lesson by: </a:t>
            </a:r>
            <a:r>
              <a:rPr lang="en-TT" sz="2400" b="1" dirty="0" err="1" smtClean="0"/>
              <a:t>Venita</a:t>
            </a:r>
            <a:r>
              <a:rPr lang="en-TT" sz="2400" b="1" dirty="0" smtClean="0"/>
              <a:t> </a:t>
            </a:r>
            <a:r>
              <a:rPr lang="en-TT" sz="2400" b="1" dirty="0" err="1" smtClean="0"/>
              <a:t>Racharan</a:t>
            </a:r>
            <a:r>
              <a:rPr lang="en-TT" sz="2400" b="1" dirty="0" smtClean="0"/>
              <a:t> (Rio Claro East Sec.)</a:t>
            </a:r>
            <a:endParaRPr lang="en-US" sz="2400" b="1" dirty="0" smtClean="0"/>
          </a:p>
          <a:p>
            <a:endParaRPr lang="en-US" sz="2400" b="1" dirty="0"/>
          </a:p>
          <a:p>
            <a:r>
              <a:rPr lang="en-US" sz="2400" b="1" dirty="0" smtClean="0"/>
              <a:t>TEXTBOOK</a:t>
            </a:r>
            <a:r>
              <a:rPr lang="en-US" sz="2400" b="1" dirty="0" smtClean="0"/>
              <a:t>:</a:t>
            </a:r>
          </a:p>
          <a:p>
            <a:r>
              <a:rPr lang="en-US" dirty="0"/>
              <a:t>	</a:t>
            </a:r>
            <a:endParaRPr lang="en-US" dirty="0" smtClean="0"/>
          </a:p>
          <a:p>
            <a:r>
              <a:rPr lang="en-US" dirty="0" smtClean="0"/>
              <a:t>	Anita </a:t>
            </a:r>
            <a:r>
              <a:rPr lang="en-US" dirty="0" err="1"/>
              <a:t>Tull</a:t>
            </a:r>
            <a:r>
              <a:rPr lang="en-US" dirty="0"/>
              <a:t> and Antonia Coward, (2009), Caribbean Food and Nutrition for C.S.E.C. Oxford.</a:t>
            </a:r>
          </a:p>
        </p:txBody>
      </p:sp>
    </p:spTree>
    <p:extLst>
      <p:ext uri="{BB962C8B-B14F-4D97-AF65-F5344CB8AC3E}">
        <p14:creationId xmlns:p14="http://schemas.microsoft.com/office/powerpoint/2010/main" val="61739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REFERENCE</a:t>
            </a:r>
            <a:endParaRPr lang="en-US" sz="4400" b="1" dirty="0"/>
          </a:p>
        </p:txBody>
      </p:sp>
      <p:sp>
        <p:nvSpPr>
          <p:cNvPr id="3" name="Content Placeholder 2"/>
          <p:cNvSpPr>
            <a:spLocks noGrp="1"/>
          </p:cNvSpPr>
          <p:nvPr>
            <p:ph idx="1"/>
          </p:nvPr>
        </p:nvSpPr>
        <p:spPr>
          <a:xfrm>
            <a:off x="2589212" y="1905000"/>
            <a:ext cx="8915400" cy="3777622"/>
          </a:xfrm>
        </p:spPr>
        <p:txBody>
          <a:bodyPr>
            <a:normAutofit fontScale="85000" lnSpcReduction="10000"/>
          </a:bodyPr>
          <a:lstStyle/>
          <a:p>
            <a:pPr marL="0" indent="0">
              <a:buNone/>
            </a:pPr>
            <a:r>
              <a:rPr lang="en-US" sz="2400" b="1" dirty="0" smtClean="0">
                <a:solidFill>
                  <a:schemeClr val="tx1"/>
                </a:solidFill>
              </a:rPr>
              <a:t>IMAGES:</a:t>
            </a:r>
          </a:p>
          <a:p>
            <a:r>
              <a:rPr lang="en-US" dirty="0">
                <a:hlinkClick r:id="rId2"/>
              </a:rPr>
              <a:t>https://</a:t>
            </a:r>
            <a:r>
              <a:rPr lang="en-US" dirty="0" smtClean="0">
                <a:hlinkClick r:id="rId2"/>
              </a:rPr>
              <a:t>freesvg.org/fruit-and-vegetables-vector-image</a:t>
            </a:r>
            <a:endParaRPr lang="en-US" dirty="0" smtClean="0"/>
          </a:p>
          <a:p>
            <a:r>
              <a:rPr lang="en-US" dirty="0">
                <a:hlinkClick r:id="rId3"/>
              </a:rPr>
              <a:t>https://</a:t>
            </a:r>
            <a:r>
              <a:rPr lang="en-US" dirty="0" smtClean="0">
                <a:hlinkClick r:id="rId3"/>
              </a:rPr>
              <a:t>www.pxfuel.com/en/free-photo-xpwbr</a:t>
            </a:r>
            <a:endParaRPr lang="en-US" dirty="0" smtClean="0"/>
          </a:p>
          <a:p>
            <a:r>
              <a:rPr lang="en-US" dirty="0">
                <a:hlinkClick r:id="rId4"/>
              </a:rPr>
              <a:t>https://</a:t>
            </a:r>
            <a:r>
              <a:rPr lang="en-US" dirty="0" smtClean="0">
                <a:hlinkClick r:id="rId4"/>
              </a:rPr>
              <a:t>en.wikipedia.org/wiki/Food</a:t>
            </a:r>
            <a:endParaRPr lang="en-US" dirty="0" smtClean="0"/>
          </a:p>
          <a:p>
            <a:r>
              <a:rPr lang="en-US" dirty="0">
                <a:hlinkClick r:id="rId5"/>
              </a:rPr>
              <a:t>https://www.flickr.com/photos/30478819@N08/44586577260</a:t>
            </a:r>
            <a:endParaRPr lang="en-US" dirty="0" smtClean="0"/>
          </a:p>
          <a:p>
            <a:r>
              <a:rPr lang="en-US" dirty="0">
                <a:hlinkClick r:id="rId6"/>
              </a:rPr>
              <a:t>https://</a:t>
            </a:r>
            <a:r>
              <a:rPr lang="en-US" dirty="0" smtClean="0">
                <a:hlinkClick r:id="rId6"/>
              </a:rPr>
              <a:t>www.flickr.com/photos/30478819@N08/48394232096</a:t>
            </a:r>
            <a:endParaRPr lang="en-US" dirty="0" smtClean="0"/>
          </a:p>
          <a:p>
            <a:r>
              <a:rPr lang="en-US" dirty="0">
                <a:hlinkClick r:id="rId7"/>
              </a:rPr>
              <a:t>https://</a:t>
            </a:r>
            <a:r>
              <a:rPr lang="en-US" dirty="0" smtClean="0">
                <a:hlinkClick r:id="rId7"/>
              </a:rPr>
              <a:t>www.needpix.com/photo/1455142/fish-bone-skeleton-holdinghand</a:t>
            </a:r>
            <a:endParaRPr lang="en-US" dirty="0" smtClean="0"/>
          </a:p>
          <a:p>
            <a:r>
              <a:rPr lang="en-US" dirty="0">
                <a:hlinkClick r:id="rId8"/>
              </a:rPr>
              <a:t>https://</a:t>
            </a:r>
            <a:r>
              <a:rPr lang="en-US" dirty="0" smtClean="0">
                <a:hlinkClick r:id="rId8"/>
              </a:rPr>
              <a:t>www.wikiwand.com/en/Tofu</a:t>
            </a:r>
            <a:endParaRPr lang="en-US" dirty="0" smtClean="0"/>
          </a:p>
          <a:p>
            <a:r>
              <a:rPr lang="en-US" dirty="0">
                <a:hlinkClick r:id="rId9"/>
              </a:rPr>
              <a:t>https://ecomercioagrario.com/en/the-eu-brought-the-consumption-of-fruits-and-vegetables-and-dairy-products-to-more-than-30-million-children-during-the-school-year-2016-17</a:t>
            </a:r>
            <a:r>
              <a:rPr lang="en-US" dirty="0" smtClean="0">
                <a:hlinkClick r:id="rId9"/>
              </a:rPr>
              <a:t>/</a:t>
            </a:r>
            <a:endParaRPr lang="en-US" dirty="0" smtClean="0"/>
          </a:p>
          <a:p>
            <a:r>
              <a:rPr lang="en-US" dirty="0">
                <a:hlinkClick r:id="rId10"/>
              </a:rPr>
              <a:t>https://commons.wikimedia.org/wiki/File:FoodMeat.jpg</a:t>
            </a:r>
            <a:endParaRPr lang="en-US" dirty="0" smtClean="0"/>
          </a:p>
          <a:p>
            <a:endParaRPr lang="en-US" dirty="0" smtClean="0"/>
          </a:p>
          <a:p>
            <a:endParaRPr lang="en-US" dirty="0"/>
          </a:p>
        </p:txBody>
      </p:sp>
    </p:spTree>
    <p:extLst>
      <p:ext uri="{BB962C8B-B14F-4D97-AF65-F5344CB8AC3E}">
        <p14:creationId xmlns:p14="http://schemas.microsoft.com/office/powerpoint/2010/main" val="262975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605" y="213059"/>
            <a:ext cx="8911687" cy="1280890"/>
          </a:xfrm>
        </p:spPr>
        <p:txBody>
          <a:bodyPr>
            <a:normAutofit/>
          </a:bodyPr>
          <a:lstStyle/>
          <a:p>
            <a:pPr algn="ctr"/>
            <a:r>
              <a:rPr lang="en-US" sz="4400" b="1" dirty="0" smtClean="0">
                <a:solidFill>
                  <a:schemeClr val="tx1"/>
                </a:solidFill>
              </a:rPr>
              <a:t>REFERENCE</a:t>
            </a:r>
            <a:endParaRPr lang="en-US" sz="4400" b="1" dirty="0">
              <a:solidFill>
                <a:schemeClr val="tx1"/>
              </a:solidFill>
            </a:endParaRPr>
          </a:p>
        </p:txBody>
      </p:sp>
      <p:sp>
        <p:nvSpPr>
          <p:cNvPr id="3" name="Content Placeholder 2"/>
          <p:cNvSpPr>
            <a:spLocks noGrp="1"/>
          </p:cNvSpPr>
          <p:nvPr>
            <p:ph idx="1"/>
          </p:nvPr>
        </p:nvSpPr>
        <p:spPr>
          <a:xfrm>
            <a:off x="2202287" y="1493949"/>
            <a:ext cx="9302325" cy="4971245"/>
          </a:xfrm>
        </p:spPr>
        <p:txBody>
          <a:bodyPr>
            <a:normAutofit/>
          </a:bodyPr>
          <a:lstStyle/>
          <a:p>
            <a:pPr marL="0" indent="0">
              <a:buNone/>
            </a:pPr>
            <a:r>
              <a:rPr lang="en-US" sz="2000" b="1" dirty="0" smtClean="0"/>
              <a:t>IMAGES:</a:t>
            </a:r>
          </a:p>
          <a:p>
            <a:r>
              <a:rPr lang="en-US" dirty="0">
                <a:hlinkClick r:id="rId2"/>
              </a:rPr>
              <a:t>https://</a:t>
            </a:r>
            <a:r>
              <a:rPr lang="en-US" dirty="0" smtClean="0">
                <a:hlinkClick r:id="rId2"/>
              </a:rPr>
              <a:t>commons.wikimedia.org/wiki/File:FoodMeat.jpg</a:t>
            </a:r>
            <a:endParaRPr lang="en-US" dirty="0" smtClean="0"/>
          </a:p>
          <a:p>
            <a:r>
              <a:rPr lang="en-US" dirty="0">
                <a:hlinkClick r:id="rId3"/>
              </a:rPr>
              <a:t>https://</a:t>
            </a:r>
            <a:r>
              <a:rPr lang="en-US" dirty="0" smtClean="0">
                <a:hlinkClick r:id="rId3"/>
              </a:rPr>
              <a:t>www.pikist.com/free-photo-vhviu</a:t>
            </a:r>
            <a:endParaRPr lang="en-US" dirty="0" smtClean="0"/>
          </a:p>
          <a:p>
            <a:r>
              <a:rPr lang="en-US" dirty="0">
                <a:hlinkClick r:id="rId4"/>
              </a:rPr>
              <a:t>https://</a:t>
            </a:r>
            <a:r>
              <a:rPr lang="en-US" dirty="0" smtClean="0">
                <a:hlinkClick r:id="rId4"/>
              </a:rPr>
              <a:t>commons.wikimedia.org/wiki/File:Dry_yeast.jpg</a:t>
            </a:r>
            <a:endParaRPr lang="en-US" dirty="0" smtClean="0"/>
          </a:p>
          <a:p>
            <a:r>
              <a:rPr lang="en-US" dirty="0">
                <a:hlinkClick r:id="rId5"/>
              </a:rPr>
              <a:t>https://</a:t>
            </a:r>
            <a:r>
              <a:rPr lang="en-US" dirty="0" smtClean="0">
                <a:hlinkClick r:id="rId5"/>
              </a:rPr>
              <a:t>www.publicdomainpictures.net/en/view-image.php?image=44295&amp;picture=fresh-seafood-on-ice</a:t>
            </a:r>
            <a:endParaRPr lang="en-US" dirty="0" smtClean="0"/>
          </a:p>
          <a:p>
            <a:r>
              <a:rPr lang="en-US" dirty="0">
                <a:hlinkClick r:id="rId6"/>
              </a:rPr>
              <a:t>https://</a:t>
            </a:r>
            <a:r>
              <a:rPr lang="en-US" dirty="0" smtClean="0">
                <a:hlinkClick r:id="rId6"/>
              </a:rPr>
              <a:t>www.wallpaperflare.com/assorted-vegetables-assorted-green-vegetables-on-ground-vegtable-wallpaper-zttau</a:t>
            </a:r>
            <a:endParaRPr lang="en-US" dirty="0"/>
          </a:p>
          <a:p>
            <a:r>
              <a:rPr lang="en-US" dirty="0">
                <a:hlinkClick r:id="rId7"/>
              </a:rPr>
              <a:t>https://</a:t>
            </a:r>
            <a:r>
              <a:rPr lang="en-US" dirty="0" smtClean="0">
                <a:hlinkClick r:id="rId7"/>
              </a:rPr>
              <a:t>www.publicdomainpictures.net/en/view-image.php?image=226319&amp;picture=iodized-salt-crystals</a:t>
            </a:r>
            <a:endParaRPr lang="en-US" dirty="0" smtClean="0"/>
          </a:p>
          <a:p>
            <a:r>
              <a:rPr lang="en-US" dirty="0">
                <a:hlinkClick r:id="rId8"/>
              </a:rPr>
              <a:t>https://pixabay.com/photos/tea-in-the-cup-turkish-tea-cup-hot-3640923</a:t>
            </a:r>
            <a:r>
              <a:rPr lang="en-US" dirty="0" smtClean="0">
                <a:hlinkClick r:id="rId8"/>
              </a:rPr>
              <a:t>/</a:t>
            </a:r>
            <a:endParaRPr lang="en-US" dirty="0" smtClean="0"/>
          </a:p>
          <a:p>
            <a:r>
              <a:rPr lang="en-US" dirty="0">
                <a:hlinkClick r:id="rId9"/>
              </a:rPr>
              <a:t>https://</a:t>
            </a:r>
            <a:r>
              <a:rPr lang="en-US" dirty="0" smtClean="0">
                <a:hlinkClick r:id="rId9"/>
              </a:rPr>
              <a:t>www.pxfuel.com/en/free-photo-qjbah</a:t>
            </a:r>
            <a:endParaRPr lang="en-US" dirty="0"/>
          </a:p>
          <a:p>
            <a:r>
              <a:rPr lang="en-US" dirty="0">
                <a:hlinkClick r:id="rId10"/>
              </a:rPr>
              <a:t>https://pxhere.com/en/photo/1076353</a:t>
            </a:r>
            <a:endParaRPr lang="en-US" dirty="0" smtClean="0"/>
          </a:p>
          <a:p>
            <a:endParaRPr lang="en-US" dirty="0" smtClean="0"/>
          </a:p>
          <a:p>
            <a:endParaRPr lang="en-US" dirty="0"/>
          </a:p>
        </p:txBody>
      </p:sp>
    </p:spTree>
    <p:extLst>
      <p:ext uri="{BB962C8B-B14F-4D97-AF65-F5344CB8AC3E}">
        <p14:creationId xmlns:p14="http://schemas.microsoft.com/office/powerpoint/2010/main" val="215810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608" y="508200"/>
            <a:ext cx="3653328" cy="856960"/>
          </a:xfrm>
        </p:spPr>
        <p:txBody>
          <a:bodyPr>
            <a:noAutofit/>
          </a:bodyPr>
          <a:lstStyle/>
          <a:p>
            <a:r>
              <a:rPr lang="en-US" sz="4400" dirty="0" smtClean="0">
                <a:latin typeface="Arial Black" panose="020B0A04020102020204" pitchFamily="34" charset="0"/>
              </a:rPr>
              <a:t>CONTENT</a:t>
            </a:r>
            <a:endParaRPr lang="en-US" sz="4400" dirty="0">
              <a:latin typeface="Arial Black" panose="020B0A04020102020204" pitchFamily="34" charset="0"/>
            </a:endParaRPr>
          </a:p>
        </p:txBody>
      </p:sp>
      <p:sp>
        <p:nvSpPr>
          <p:cNvPr id="4" name="Rectangle 3"/>
          <p:cNvSpPr/>
          <p:nvPr/>
        </p:nvSpPr>
        <p:spPr>
          <a:xfrm>
            <a:off x="2678461" y="1365160"/>
            <a:ext cx="2047741"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2" action="ppaction://hlinksldjump"/>
              </a:rPr>
              <a:t>OBJECTIVES</a:t>
            </a:r>
            <a:endParaRPr lang="en-US" sz="2400" b="1" dirty="0">
              <a:solidFill>
                <a:schemeClr val="tx1"/>
              </a:solidFill>
            </a:endParaRPr>
          </a:p>
        </p:txBody>
      </p:sp>
      <p:sp>
        <p:nvSpPr>
          <p:cNvPr id="14" name="Rectangle 13">
            <a:hlinkClick r:id="rId3" action="ppaction://hlinksldjump"/>
          </p:cNvPr>
          <p:cNvSpPr/>
          <p:nvPr/>
        </p:nvSpPr>
        <p:spPr>
          <a:xfrm>
            <a:off x="5227351" y="1387695"/>
            <a:ext cx="2270954"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1.CLASSIFICATION OF MINERALS</a:t>
            </a:r>
            <a:endParaRPr lang="en-US" b="1" dirty="0">
              <a:solidFill>
                <a:schemeClr val="tx1"/>
              </a:solidFill>
            </a:endParaRPr>
          </a:p>
        </p:txBody>
      </p:sp>
      <p:sp>
        <p:nvSpPr>
          <p:cNvPr id="15" name="Rectangle 14">
            <a:hlinkClick r:id="rId4" action="ppaction://hlinksldjump"/>
          </p:cNvPr>
          <p:cNvSpPr/>
          <p:nvPr/>
        </p:nvSpPr>
        <p:spPr>
          <a:xfrm>
            <a:off x="7999454" y="1413108"/>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 CALCIUM</a:t>
            </a:r>
            <a:endParaRPr lang="en-US" b="1" dirty="0">
              <a:solidFill>
                <a:schemeClr val="tx1"/>
              </a:solidFill>
            </a:endParaRPr>
          </a:p>
        </p:txBody>
      </p:sp>
      <p:sp>
        <p:nvSpPr>
          <p:cNvPr id="17" name="Rectangle 16">
            <a:hlinkClick r:id="rId5" action="ppaction://hlinksldjump"/>
          </p:cNvPr>
          <p:cNvSpPr/>
          <p:nvPr/>
        </p:nvSpPr>
        <p:spPr>
          <a:xfrm>
            <a:off x="2543948" y="2632592"/>
            <a:ext cx="2047742"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  PHOSPHOROUS</a:t>
            </a:r>
            <a:endParaRPr lang="en-US" b="1" dirty="0">
              <a:solidFill>
                <a:schemeClr val="tx1"/>
              </a:solidFill>
            </a:endParaRPr>
          </a:p>
        </p:txBody>
      </p:sp>
      <p:sp>
        <p:nvSpPr>
          <p:cNvPr id="18" name="Rectangle 17">
            <a:hlinkClick r:id="rId6" action="ppaction://hlinksldjump"/>
          </p:cNvPr>
          <p:cNvSpPr/>
          <p:nvPr/>
        </p:nvSpPr>
        <p:spPr>
          <a:xfrm>
            <a:off x="5290754" y="2623207"/>
            <a:ext cx="2270954"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r>
              <a:rPr lang="en-US" b="1" dirty="0" smtClean="0">
                <a:solidFill>
                  <a:schemeClr val="tx1"/>
                </a:solidFill>
              </a:rPr>
              <a:t>. SODIUM</a:t>
            </a:r>
            <a:endParaRPr lang="en-US" b="1" dirty="0">
              <a:solidFill>
                <a:schemeClr val="tx1"/>
              </a:solidFill>
            </a:endParaRPr>
          </a:p>
        </p:txBody>
      </p:sp>
      <p:sp>
        <p:nvSpPr>
          <p:cNvPr id="21" name="Rectangle 20">
            <a:hlinkClick r:id="rId7" action="ppaction://hlinksldjump"/>
          </p:cNvPr>
          <p:cNvSpPr/>
          <p:nvPr/>
        </p:nvSpPr>
        <p:spPr>
          <a:xfrm>
            <a:off x="5398468" y="4305829"/>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7. FLUORIDE</a:t>
            </a:r>
            <a:endParaRPr lang="en-US" b="1" dirty="0">
              <a:solidFill>
                <a:schemeClr val="tx1"/>
              </a:solidFill>
            </a:endParaRPr>
          </a:p>
        </p:txBody>
      </p:sp>
      <p:sp>
        <p:nvSpPr>
          <p:cNvPr id="22" name="Rectangle 21">
            <a:hlinkClick r:id="rId8" action="ppaction://hlinksldjump"/>
          </p:cNvPr>
          <p:cNvSpPr/>
          <p:nvPr/>
        </p:nvSpPr>
        <p:spPr>
          <a:xfrm>
            <a:off x="8252959" y="4305829"/>
            <a:ext cx="2102559"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a:t>
            </a:r>
            <a:r>
              <a:rPr lang="en-US" b="1" dirty="0" smtClean="0">
                <a:solidFill>
                  <a:schemeClr val="tx1"/>
                </a:solidFill>
              </a:rPr>
              <a:t>. SUMMARY</a:t>
            </a:r>
            <a:endParaRPr lang="en-US" b="1" dirty="0">
              <a:solidFill>
                <a:schemeClr val="tx1"/>
              </a:solidFill>
            </a:endParaRPr>
          </a:p>
        </p:txBody>
      </p:sp>
      <p:sp>
        <p:nvSpPr>
          <p:cNvPr id="10" name="Rectangle 9">
            <a:hlinkClick r:id="rId4" action="ppaction://hlinksldjump"/>
          </p:cNvPr>
          <p:cNvSpPr/>
          <p:nvPr/>
        </p:nvSpPr>
        <p:spPr>
          <a:xfrm>
            <a:off x="5398466" y="5813613"/>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9</a:t>
            </a:r>
            <a:r>
              <a:rPr lang="en-US" b="1" dirty="0" smtClean="0">
                <a:solidFill>
                  <a:schemeClr val="tx1"/>
                </a:solidFill>
              </a:rPr>
              <a:t>. REFERENCES</a:t>
            </a:r>
            <a:endParaRPr lang="en-US" b="1" dirty="0">
              <a:solidFill>
                <a:schemeClr val="tx1"/>
              </a:solidFill>
            </a:endParaRPr>
          </a:p>
        </p:txBody>
      </p:sp>
      <p:sp>
        <p:nvSpPr>
          <p:cNvPr id="11" name="Rectangle 10">
            <a:hlinkClick r:id="rId7" action="ppaction://hlinksldjump"/>
          </p:cNvPr>
          <p:cNvSpPr/>
          <p:nvPr/>
        </p:nvSpPr>
        <p:spPr>
          <a:xfrm>
            <a:off x="7999453" y="2584135"/>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r>
              <a:rPr lang="en-US" b="1" dirty="0" smtClean="0">
                <a:solidFill>
                  <a:schemeClr val="tx1"/>
                </a:solidFill>
              </a:rPr>
              <a:t>. IRON</a:t>
            </a:r>
            <a:endParaRPr lang="en-US" b="1" dirty="0">
              <a:solidFill>
                <a:schemeClr val="tx1"/>
              </a:solidFill>
            </a:endParaRPr>
          </a:p>
        </p:txBody>
      </p:sp>
      <p:sp>
        <p:nvSpPr>
          <p:cNvPr id="13" name="Rectangle 12">
            <a:hlinkClick r:id="rId7" action="ppaction://hlinksldjump"/>
          </p:cNvPr>
          <p:cNvSpPr/>
          <p:nvPr/>
        </p:nvSpPr>
        <p:spPr>
          <a:xfrm>
            <a:off x="2462087" y="4292207"/>
            <a:ext cx="226411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 IODINE</a:t>
            </a:r>
            <a:endParaRPr lang="en-US" b="1" dirty="0">
              <a:solidFill>
                <a:schemeClr val="tx1"/>
              </a:solidFill>
            </a:endParaRPr>
          </a:p>
        </p:txBody>
      </p:sp>
    </p:spTree>
    <p:extLst>
      <p:ext uri="{BB962C8B-B14F-4D97-AF65-F5344CB8AC3E}">
        <p14:creationId xmlns:p14="http://schemas.microsoft.com/office/powerpoint/2010/main" val="3527897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131" y="408947"/>
            <a:ext cx="8911687" cy="867414"/>
          </a:xfrm>
        </p:spPr>
        <p:txBody>
          <a:bodyPr>
            <a:normAutofit/>
          </a:bodyPr>
          <a:lstStyle/>
          <a:p>
            <a:pPr algn="ctr"/>
            <a:r>
              <a:rPr lang="en-US" sz="4400" dirty="0" smtClean="0">
                <a:latin typeface="Arial Black" panose="020B0A04020102020204" pitchFamily="34" charset="0"/>
              </a:rPr>
              <a:t>OBJECTIVES</a:t>
            </a:r>
            <a:endParaRPr lang="en-US" sz="4400" dirty="0">
              <a:latin typeface="Arial Black" panose="020B0A04020102020204" pitchFamily="34" charset="0"/>
            </a:endParaRPr>
          </a:p>
        </p:txBody>
      </p:sp>
      <p:sp>
        <p:nvSpPr>
          <p:cNvPr id="3" name="Content Placeholder 2"/>
          <p:cNvSpPr>
            <a:spLocks noGrp="1"/>
          </p:cNvSpPr>
          <p:nvPr>
            <p:ph idx="1"/>
          </p:nvPr>
        </p:nvSpPr>
        <p:spPr>
          <a:xfrm>
            <a:off x="2215165" y="1894546"/>
            <a:ext cx="9160657" cy="3777622"/>
          </a:xfrm>
        </p:spPr>
        <p:txBody>
          <a:bodyPr>
            <a:noAutofit/>
          </a:bodyPr>
          <a:lstStyle/>
          <a:p>
            <a:pPr marL="0" indent="0">
              <a:lnSpc>
                <a:spcPct val="150000"/>
              </a:lnSpc>
              <a:buNone/>
            </a:pPr>
            <a:r>
              <a:rPr lang="en-US" sz="2400" b="1" dirty="0" smtClean="0">
                <a:solidFill>
                  <a:schemeClr val="tx1"/>
                </a:solidFill>
              </a:rPr>
              <a:t>AT THE END OF THIS LESSON,STUDENTS SHOULD BE ABLE TO :</a:t>
            </a:r>
          </a:p>
          <a:p>
            <a:pPr>
              <a:lnSpc>
                <a:spcPct val="150000"/>
              </a:lnSpc>
            </a:pPr>
            <a:r>
              <a:rPr lang="en-US" sz="2400" dirty="0" smtClean="0">
                <a:solidFill>
                  <a:schemeClr val="tx1"/>
                </a:solidFill>
              </a:rPr>
              <a:t>Classify the minerals (calcium, iron, phosphorous, sodium, iodine and fluoride)based on the amount needed.</a:t>
            </a:r>
          </a:p>
          <a:p>
            <a:pPr>
              <a:lnSpc>
                <a:spcPct val="150000"/>
              </a:lnSpc>
            </a:pPr>
            <a:r>
              <a:rPr lang="en-US" sz="2400" dirty="0" smtClean="0">
                <a:solidFill>
                  <a:schemeClr val="tx1"/>
                </a:solidFill>
              </a:rPr>
              <a:t>State the functions of each mineral.</a:t>
            </a:r>
          </a:p>
          <a:p>
            <a:pPr>
              <a:lnSpc>
                <a:spcPct val="150000"/>
              </a:lnSpc>
            </a:pPr>
            <a:r>
              <a:rPr lang="en-US" sz="2400" dirty="0" smtClean="0">
                <a:solidFill>
                  <a:schemeClr val="tx1"/>
                </a:solidFill>
              </a:rPr>
              <a:t>List the sources of each mineral.</a:t>
            </a:r>
          </a:p>
          <a:p>
            <a:pPr marL="0" indent="0">
              <a:buNone/>
            </a:pPr>
            <a:endParaRPr lang="en-US" sz="2400" dirty="0">
              <a:solidFill>
                <a:schemeClr val="tx1"/>
              </a:solidFill>
            </a:endParaRPr>
          </a:p>
        </p:txBody>
      </p:sp>
    </p:spTree>
    <p:extLst>
      <p:ext uri="{BB962C8B-B14F-4D97-AF65-F5344CB8AC3E}">
        <p14:creationId xmlns:p14="http://schemas.microsoft.com/office/powerpoint/2010/main" val="612483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322" y="155384"/>
            <a:ext cx="8911687" cy="1280890"/>
          </a:xfrm>
        </p:spPr>
        <p:txBody>
          <a:bodyPr>
            <a:normAutofit/>
          </a:bodyPr>
          <a:lstStyle/>
          <a:p>
            <a:pPr algn="ctr"/>
            <a:r>
              <a:rPr lang="en-US" sz="4000" b="1" dirty="0" smtClean="0"/>
              <a:t>WHAT ARE MINERALS?</a:t>
            </a:r>
            <a:endParaRPr lang="en-US" sz="4000" b="1" dirty="0"/>
          </a:p>
        </p:txBody>
      </p:sp>
      <p:sp>
        <p:nvSpPr>
          <p:cNvPr id="3" name="Content Placeholder 2"/>
          <p:cNvSpPr>
            <a:spLocks noGrp="1"/>
          </p:cNvSpPr>
          <p:nvPr>
            <p:ph idx="1"/>
          </p:nvPr>
        </p:nvSpPr>
        <p:spPr>
          <a:xfrm>
            <a:off x="1944710" y="996147"/>
            <a:ext cx="9392477" cy="3940754"/>
          </a:xfrm>
        </p:spPr>
        <p:txBody>
          <a:bodyPr/>
          <a:lstStyle/>
          <a:p>
            <a:pPr marL="0" indent="0">
              <a:lnSpc>
                <a:spcPct val="150000"/>
              </a:lnSpc>
              <a:buNone/>
            </a:pPr>
            <a:r>
              <a:rPr lang="en-US" dirty="0" smtClean="0"/>
              <a:t>	</a:t>
            </a:r>
            <a:r>
              <a:rPr lang="en-US" sz="2400" b="1" u="sng" dirty="0" smtClean="0">
                <a:solidFill>
                  <a:schemeClr val="tx1"/>
                </a:solidFill>
              </a:rPr>
              <a:t>Minerals</a:t>
            </a:r>
            <a:r>
              <a:rPr lang="en-US" sz="2400" dirty="0" smtClean="0">
                <a:solidFill>
                  <a:schemeClr val="tx1"/>
                </a:solidFill>
              </a:rPr>
              <a:t> are chemical compounds that are formed naturally. They can be found in large deposits around the world, and they can be found in small amounts in the food that we eat. Of course, for this lesson, we are talking about the minerals found in our food.</a:t>
            </a:r>
            <a:endParaRPr lang="en-US" sz="2400" dirty="0">
              <a:solidFill>
                <a:schemeClr val="tx1"/>
              </a:solidFill>
            </a:endParaRPr>
          </a:p>
        </p:txBody>
      </p:sp>
    </p:spTree>
    <p:extLst>
      <p:ext uri="{BB962C8B-B14F-4D97-AF65-F5344CB8AC3E}">
        <p14:creationId xmlns:p14="http://schemas.microsoft.com/office/powerpoint/2010/main" val="1052729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821" y="598352"/>
            <a:ext cx="8911687" cy="1280890"/>
          </a:xfrm>
        </p:spPr>
        <p:txBody>
          <a:bodyPr/>
          <a:lstStyle/>
          <a:p>
            <a:pPr algn="ctr"/>
            <a:r>
              <a:rPr lang="en-US" b="1" dirty="0" smtClean="0"/>
              <a:t>CLASSES OF MINERALS </a:t>
            </a:r>
            <a:endParaRPr lang="en-US" b="1" dirty="0"/>
          </a:p>
        </p:txBody>
      </p:sp>
      <p:sp>
        <p:nvSpPr>
          <p:cNvPr id="3" name="Content Placeholder 2"/>
          <p:cNvSpPr>
            <a:spLocks noGrp="1"/>
          </p:cNvSpPr>
          <p:nvPr>
            <p:ph idx="1"/>
          </p:nvPr>
        </p:nvSpPr>
        <p:spPr>
          <a:xfrm>
            <a:off x="2070847" y="1438835"/>
            <a:ext cx="9433765" cy="4472387"/>
          </a:xfrm>
        </p:spPr>
        <p:txBody>
          <a:bodyPr/>
          <a:lstStyle/>
          <a:p>
            <a:pPr marL="0" indent="0">
              <a:buNone/>
            </a:pPr>
            <a:r>
              <a:rPr lang="en-US" dirty="0" smtClean="0"/>
              <a:t>	</a:t>
            </a:r>
            <a:r>
              <a:rPr lang="en-US" sz="2400" dirty="0" smtClean="0">
                <a:solidFill>
                  <a:schemeClr val="tx1"/>
                </a:solidFill>
              </a:rPr>
              <a:t>There are two classes of minerals found in food. These are grouped based on the amounts that our bodies need. We need large amounts(macro) and small amounts (micro).</a:t>
            </a:r>
          </a:p>
          <a:p>
            <a:pPr marL="0" indent="0">
              <a:buNone/>
            </a:pPr>
            <a:endParaRPr lang="en-US" dirty="0" smtClean="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07018701"/>
              </p:ext>
            </p:extLst>
          </p:nvPr>
        </p:nvGraphicFramePr>
        <p:xfrm>
          <a:off x="2070847" y="2863871"/>
          <a:ext cx="8323636" cy="2249041"/>
        </p:xfrm>
        <a:graphic>
          <a:graphicData uri="http://schemas.openxmlformats.org/drawingml/2006/table">
            <a:tbl>
              <a:tblPr firstRow="1" bandRow="1">
                <a:tableStyleId>{5C22544A-7EE6-4342-B048-85BDC9FD1C3A}</a:tableStyleId>
              </a:tblPr>
              <a:tblGrid>
                <a:gridCol w="4161818">
                  <a:extLst>
                    <a:ext uri="{9D8B030D-6E8A-4147-A177-3AD203B41FA5}">
                      <a16:colId xmlns:a16="http://schemas.microsoft.com/office/drawing/2014/main" val="20000"/>
                    </a:ext>
                  </a:extLst>
                </a:gridCol>
                <a:gridCol w="4161818">
                  <a:extLst>
                    <a:ext uri="{9D8B030D-6E8A-4147-A177-3AD203B41FA5}">
                      <a16:colId xmlns:a16="http://schemas.microsoft.com/office/drawing/2014/main" val="20001"/>
                    </a:ext>
                  </a:extLst>
                </a:gridCol>
              </a:tblGrid>
              <a:tr h="522099">
                <a:tc>
                  <a:txBody>
                    <a:bodyPr/>
                    <a:lstStyle/>
                    <a:p>
                      <a:r>
                        <a:rPr lang="en-US" sz="2400" b="1" dirty="0" smtClean="0"/>
                        <a:t>Macro</a:t>
                      </a:r>
                      <a:r>
                        <a:rPr lang="en-US" sz="2400" b="1" baseline="0" dirty="0" smtClean="0"/>
                        <a:t> Amounts</a:t>
                      </a:r>
                      <a:endParaRPr lang="en-US" sz="2400" b="1" dirty="0"/>
                    </a:p>
                  </a:txBody>
                  <a:tcPr/>
                </a:tc>
                <a:tc>
                  <a:txBody>
                    <a:bodyPr/>
                    <a:lstStyle/>
                    <a:p>
                      <a:r>
                        <a:rPr lang="en-US" sz="2400" b="1" dirty="0" smtClean="0"/>
                        <a:t>Micro Amounts</a:t>
                      </a:r>
                      <a:endParaRPr lang="en-US" sz="2400" b="1" dirty="0"/>
                    </a:p>
                  </a:txBody>
                  <a:tcPr/>
                </a:tc>
                <a:extLst>
                  <a:ext uri="{0D108BD9-81ED-4DB2-BD59-A6C34878D82A}">
                    <a16:rowId xmlns:a16="http://schemas.microsoft.com/office/drawing/2014/main" val="10000"/>
                  </a:ext>
                </a:extLst>
              </a:tr>
              <a:tr h="1726942">
                <a:tc>
                  <a:txBody>
                    <a:bodyPr/>
                    <a:lstStyle/>
                    <a:p>
                      <a:r>
                        <a:rPr lang="en-US" sz="2400" b="1" dirty="0" smtClean="0"/>
                        <a:t>Calcium</a:t>
                      </a:r>
                      <a:endParaRPr lang="en-US" sz="2400" b="1" baseline="0" dirty="0" smtClean="0"/>
                    </a:p>
                    <a:p>
                      <a:r>
                        <a:rPr lang="en-US" sz="2400" b="1" baseline="0" dirty="0" smtClean="0"/>
                        <a:t>Phosphorous</a:t>
                      </a:r>
                    </a:p>
                    <a:p>
                      <a:r>
                        <a:rPr lang="en-US" sz="2400" b="1" baseline="0" dirty="0" smtClean="0"/>
                        <a:t>Sodium</a:t>
                      </a:r>
                    </a:p>
                  </a:txBody>
                  <a:tcPr/>
                </a:tc>
                <a:tc>
                  <a:txBody>
                    <a:bodyPr/>
                    <a:lstStyle/>
                    <a:p>
                      <a:r>
                        <a:rPr lang="en-US" sz="2400" b="1" dirty="0" smtClean="0"/>
                        <a:t>Iodine</a:t>
                      </a:r>
                    </a:p>
                    <a:p>
                      <a:r>
                        <a:rPr lang="en-US" sz="2400" b="1" dirty="0" smtClean="0"/>
                        <a:t>Iron</a:t>
                      </a:r>
                    </a:p>
                    <a:p>
                      <a:r>
                        <a:rPr lang="en-US" sz="2400" b="1" dirty="0" smtClean="0"/>
                        <a:t>Fluorine</a:t>
                      </a:r>
                    </a:p>
                    <a:p>
                      <a:endParaRPr lang="en-US" sz="2400" b="1" dirty="0" smtClean="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5614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9139" y="0"/>
            <a:ext cx="8976565" cy="2447365"/>
          </a:xfrm>
        </p:spPr>
        <p:txBody>
          <a:bodyPr/>
          <a:lstStyle/>
          <a:p>
            <a:pPr algn="ctr"/>
            <a:r>
              <a:rPr lang="en-US" b="1" dirty="0" smtClean="0"/>
              <a:t>FUNCTIONS AND SOURCES OF MINERALS</a:t>
            </a:r>
            <a:endParaRPr lang="en-US" b="1" dirty="0"/>
          </a:p>
        </p:txBody>
      </p:sp>
      <p:pic>
        <p:nvPicPr>
          <p:cNvPr id="3" name="Picture 2"/>
          <p:cNvPicPr>
            <a:picLocks noChangeAspect="1"/>
          </p:cNvPicPr>
          <p:nvPr/>
        </p:nvPicPr>
        <p:blipFill>
          <a:blip r:embed="rId2"/>
          <a:stretch>
            <a:fillRect/>
          </a:stretch>
        </p:blipFill>
        <p:spPr>
          <a:xfrm>
            <a:off x="4052933" y="2781389"/>
            <a:ext cx="4608975" cy="4334632"/>
          </a:xfrm>
          <a:prstGeom prst="rect">
            <a:avLst/>
          </a:prstGeom>
        </p:spPr>
      </p:pic>
    </p:spTree>
    <p:extLst>
      <p:ext uri="{BB962C8B-B14F-4D97-AF65-F5344CB8AC3E}">
        <p14:creationId xmlns:p14="http://schemas.microsoft.com/office/powerpoint/2010/main" val="1649250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725" y="301380"/>
            <a:ext cx="8548617" cy="1002984"/>
          </a:xfrm>
        </p:spPr>
        <p:txBody>
          <a:bodyPr>
            <a:normAutofit/>
          </a:bodyPr>
          <a:lstStyle/>
          <a:p>
            <a:pPr algn="ctr"/>
            <a:r>
              <a:rPr lang="en-US" sz="4000" b="1" dirty="0" smtClean="0"/>
              <a:t>CALCIUM</a:t>
            </a:r>
            <a:endParaRPr lang="en-US" sz="4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3394990"/>
              </p:ext>
            </p:extLst>
          </p:nvPr>
        </p:nvGraphicFramePr>
        <p:xfrm>
          <a:off x="1880314" y="1407395"/>
          <a:ext cx="9955369" cy="5173709"/>
        </p:xfrm>
        <a:graphic>
          <a:graphicData uri="http://schemas.openxmlformats.org/drawingml/2006/table">
            <a:tbl>
              <a:tblPr firstRow="1" bandRow="1">
                <a:tableStyleId>{5C22544A-7EE6-4342-B048-85BDC9FD1C3A}</a:tableStyleId>
              </a:tblPr>
              <a:tblGrid>
                <a:gridCol w="5324965">
                  <a:extLst>
                    <a:ext uri="{9D8B030D-6E8A-4147-A177-3AD203B41FA5}">
                      <a16:colId xmlns:a16="http://schemas.microsoft.com/office/drawing/2014/main" val="20000"/>
                    </a:ext>
                  </a:extLst>
                </a:gridCol>
                <a:gridCol w="4630404">
                  <a:extLst>
                    <a:ext uri="{9D8B030D-6E8A-4147-A177-3AD203B41FA5}">
                      <a16:colId xmlns:a16="http://schemas.microsoft.com/office/drawing/2014/main" val="20001"/>
                    </a:ext>
                  </a:extLst>
                </a:gridCol>
              </a:tblGrid>
              <a:tr h="669062">
                <a:tc>
                  <a:txBody>
                    <a:bodyPr/>
                    <a:lstStyle/>
                    <a:p>
                      <a:pPr algn="ctr"/>
                      <a:r>
                        <a:rPr lang="en-US" sz="2400" dirty="0" smtClean="0"/>
                        <a:t>FUNCTIONS</a:t>
                      </a:r>
                      <a:endParaRPr lang="en-US" sz="2400" dirty="0"/>
                    </a:p>
                  </a:txBody>
                  <a:tcPr/>
                </a:tc>
                <a:tc>
                  <a:txBody>
                    <a:bodyPr/>
                    <a:lstStyle/>
                    <a:p>
                      <a:pPr algn="ctr"/>
                      <a:r>
                        <a:rPr lang="en-US" sz="2800" dirty="0" smtClean="0"/>
                        <a:t>SOURCES</a:t>
                      </a:r>
                      <a:endParaRPr lang="en-US" sz="2800" dirty="0"/>
                    </a:p>
                  </a:txBody>
                  <a:tcPr/>
                </a:tc>
                <a:extLst>
                  <a:ext uri="{0D108BD9-81ED-4DB2-BD59-A6C34878D82A}">
                    <a16:rowId xmlns:a16="http://schemas.microsoft.com/office/drawing/2014/main" val="10000"/>
                  </a:ext>
                </a:extLst>
              </a:tr>
              <a:tr h="4504647">
                <a:tc>
                  <a:txBody>
                    <a:bodyPr/>
                    <a:lstStyle/>
                    <a:p>
                      <a:pPr marL="285750" indent="-285750">
                        <a:buFont typeface="Arial" panose="020B0604020202020204" pitchFamily="34" charset="0"/>
                        <a:buChar char="•"/>
                      </a:pPr>
                      <a:r>
                        <a:rPr lang="en-US" sz="2000" dirty="0" smtClean="0"/>
                        <a:t>Calcium</a:t>
                      </a:r>
                      <a:r>
                        <a:rPr lang="en-US" sz="2000" baseline="0" dirty="0" smtClean="0"/>
                        <a:t> along with phosphorous and Vitamin D, forms calcium phosphate, which hardens bones and teeth.</a:t>
                      </a:r>
                    </a:p>
                    <a:p>
                      <a:pPr marL="285750" indent="-285750">
                        <a:buFont typeface="Arial" panose="020B0604020202020204" pitchFamily="34" charset="0"/>
                        <a:buChar char="•"/>
                      </a:pPr>
                      <a:r>
                        <a:rPr lang="en-US" sz="2000" baseline="0" dirty="0" smtClean="0"/>
                        <a:t>Needed to clot blood after an injury.</a:t>
                      </a:r>
                    </a:p>
                    <a:p>
                      <a:pPr marL="285750" indent="-285750">
                        <a:buFont typeface="Arial" panose="020B0604020202020204" pitchFamily="34" charset="0"/>
                        <a:buChar char="•"/>
                      </a:pPr>
                      <a:r>
                        <a:rPr lang="en-US" sz="2000" baseline="0" dirty="0" smtClean="0"/>
                        <a:t>Required for the proper functioning of muscles and nerves.</a:t>
                      </a:r>
                    </a:p>
                    <a:p>
                      <a:pPr marL="285750" indent="-285750">
                        <a:buFont typeface="Arial" panose="020B0604020202020204" pitchFamily="34" charset="0"/>
                        <a:buChar char="•"/>
                      </a:pPr>
                      <a:r>
                        <a:rPr lang="en-US" sz="2000" baseline="0" dirty="0" smtClean="0"/>
                        <a:t>Needed for the secretion of hormones and to activate some enzymes.</a:t>
                      </a:r>
                    </a:p>
                    <a:p>
                      <a:pPr marL="285750" indent="-285750">
                        <a:buFont typeface="Arial" panose="020B0604020202020204" pitchFamily="34" charset="0"/>
                        <a:buChar char="•"/>
                      </a:pPr>
                      <a:r>
                        <a:rPr lang="en-US" sz="2000" baseline="0" dirty="0" smtClean="0"/>
                        <a:t>Helps maintain normal blood pressure.</a:t>
                      </a:r>
                      <a:endParaRPr lang="en-US" sz="2000" dirty="0"/>
                    </a:p>
                  </a:txBody>
                  <a:tcPr/>
                </a:tc>
                <a:tc>
                  <a:txBody>
                    <a:bodyPr/>
                    <a:lstStyle/>
                    <a:p>
                      <a:pPr marL="0" indent="0">
                        <a:buFont typeface="Arial" panose="020B0604020202020204" pitchFamily="34" charset="0"/>
                        <a:buNone/>
                      </a:pPr>
                      <a:r>
                        <a:rPr lang="en-US" dirty="0" smtClean="0"/>
                        <a:t>          Milk                           Cheese</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       </a:t>
                      </a:r>
                    </a:p>
                    <a:p>
                      <a:pPr marL="0" indent="0">
                        <a:buFont typeface="Arial" panose="020B0604020202020204" pitchFamily="34" charset="0"/>
                        <a:buNone/>
                      </a:pPr>
                      <a:r>
                        <a:rPr lang="en-US" baseline="0" dirty="0" smtClean="0"/>
                        <a:t>                               Tofu          </a:t>
                      </a:r>
                      <a:endParaRPr lang="en-US" dirty="0"/>
                    </a:p>
                  </a:txBody>
                  <a:tcPr/>
                </a:tc>
                <a:extLst>
                  <a:ext uri="{0D108BD9-81ED-4DB2-BD59-A6C34878D82A}">
                    <a16:rowId xmlns:a16="http://schemas.microsoft.com/office/drawing/2014/main" val="10001"/>
                  </a:ext>
                </a:extLst>
              </a:tr>
            </a:tbl>
          </a:graphicData>
        </a:graphic>
      </p:graphicFrame>
      <p:pic>
        <p:nvPicPr>
          <p:cNvPr id="9" name="Picture 8"/>
          <p:cNvPicPr>
            <a:picLocks noChangeAspect="1"/>
          </p:cNvPicPr>
          <p:nvPr/>
        </p:nvPicPr>
        <p:blipFill rotWithShape="1">
          <a:blip r:embed="rId2"/>
          <a:srcRect l="17814" t="4516"/>
          <a:stretch/>
        </p:blipFill>
        <p:spPr>
          <a:xfrm>
            <a:off x="9744185" y="2495230"/>
            <a:ext cx="1519707" cy="1177646"/>
          </a:xfrm>
          <a:prstGeom prst="rect">
            <a:avLst/>
          </a:prstGeom>
        </p:spPr>
      </p:pic>
      <p:pic>
        <p:nvPicPr>
          <p:cNvPr id="12" name="Picture 11"/>
          <p:cNvPicPr>
            <a:picLocks noChangeAspect="1"/>
          </p:cNvPicPr>
          <p:nvPr/>
        </p:nvPicPr>
        <p:blipFill>
          <a:blip r:embed="rId3"/>
          <a:stretch>
            <a:fillRect/>
          </a:stretch>
        </p:blipFill>
        <p:spPr>
          <a:xfrm>
            <a:off x="8654223" y="4437829"/>
            <a:ext cx="1849815" cy="1159099"/>
          </a:xfrm>
          <a:prstGeom prst="rect">
            <a:avLst/>
          </a:prstGeom>
        </p:spPr>
      </p:pic>
      <p:pic>
        <p:nvPicPr>
          <p:cNvPr id="5" name="Picture 4"/>
          <p:cNvPicPr>
            <a:picLocks noChangeAspect="1"/>
          </p:cNvPicPr>
          <p:nvPr/>
        </p:nvPicPr>
        <p:blipFill>
          <a:blip r:embed="rId4"/>
          <a:stretch>
            <a:fillRect/>
          </a:stretch>
        </p:blipFill>
        <p:spPr>
          <a:xfrm rot="10800000" flipV="1">
            <a:off x="7475906" y="2495230"/>
            <a:ext cx="1722244" cy="1148723"/>
          </a:xfrm>
          <a:prstGeom prst="rect">
            <a:avLst/>
          </a:prstGeom>
        </p:spPr>
      </p:pic>
    </p:spTree>
    <p:extLst>
      <p:ext uri="{BB962C8B-B14F-4D97-AF65-F5344CB8AC3E}">
        <p14:creationId xmlns:p14="http://schemas.microsoft.com/office/powerpoint/2010/main" val="2456657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PHOSPHOROUS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1054733"/>
              </p:ext>
            </p:extLst>
          </p:nvPr>
        </p:nvGraphicFramePr>
        <p:xfrm>
          <a:off x="2017058" y="1534160"/>
          <a:ext cx="9353084" cy="4584068"/>
        </p:xfrm>
        <a:graphic>
          <a:graphicData uri="http://schemas.openxmlformats.org/drawingml/2006/table">
            <a:tbl>
              <a:tblPr firstRow="1" bandRow="1">
                <a:tableStyleId>{5C22544A-7EE6-4342-B048-85BDC9FD1C3A}</a:tableStyleId>
              </a:tblPr>
              <a:tblGrid>
                <a:gridCol w="4676542">
                  <a:extLst>
                    <a:ext uri="{9D8B030D-6E8A-4147-A177-3AD203B41FA5}">
                      <a16:colId xmlns:a16="http://schemas.microsoft.com/office/drawing/2014/main" val="20000"/>
                    </a:ext>
                  </a:extLst>
                </a:gridCol>
                <a:gridCol w="4676542">
                  <a:extLst>
                    <a:ext uri="{9D8B030D-6E8A-4147-A177-3AD203B41FA5}">
                      <a16:colId xmlns:a16="http://schemas.microsoft.com/office/drawing/2014/main" val="20001"/>
                    </a:ext>
                  </a:extLst>
                </a:gridCol>
              </a:tblGrid>
              <a:tr h="590854">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3993214">
                <a:tc>
                  <a:txBody>
                    <a:bodyPr/>
                    <a:lstStyle/>
                    <a:p>
                      <a:pPr marL="285750" indent="-285750">
                        <a:buFont typeface="Arial" panose="020B0604020202020204" pitchFamily="34" charset="0"/>
                        <a:buChar char="•"/>
                      </a:pPr>
                      <a:r>
                        <a:rPr lang="en-US" dirty="0" smtClean="0"/>
                        <a:t>Works with calcium,</a:t>
                      </a:r>
                      <a:r>
                        <a:rPr lang="en-US" baseline="0" dirty="0" smtClean="0"/>
                        <a:t> therefore has similar functions.</a:t>
                      </a:r>
                    </a:p>
                    <a:p>
                      <a:pPr marL="285750" indent="-285750">
                        <a:buFont typeface="Arial" panose="020B0604020202020204" pitchFamily="34" charset="0"/>
                        <a:buChar char="•"/>
                      </a:pPr>
                      <a:r>
                        <a:rPr lang="en-US" baseline="0" dirty="0" smtClean="0"/>
                        <a:t>Needed for the production of energy in the body.</a:t>
                      </a:r>
                    </a:p>
                    <a:p>
                      <a:pPr marL="285750" indent="-285750">
                        <a:buFont typeface="Arial" panose="020B0604020202020204" pitchFamily="34" charset="0"/>
                        <a:buChar char="•"/>
                      </a:pPr>
                      <a:r>
                        <a:rPr lang="en-US" baseline="0" dirty="0" smtClean="0"/>
                        <a:t>It maintains the correct acid-base balance of body fluids.</a:t>
                      </a:r>
                    </a:p>
                    <a:p>
                      <a:pPr marL="285750" indent="-285750">
                        <a:buFont typeface="Arial" panose="020B0604020202020204" pitchFamily="34" charset="0"/>
                        <a:buChar char="•"/>
                      </a:pPr>
                      <a:r>
                        <a:rPr lang="en-US" baseline="0" dirty="0" smtClean="0"/>
                        <a:t>Lipids (fats) that have phosphorous as part of their structure, helps transports other lipids in the blood.</a:t>
                      </a:r>
                      <a:endParaRPr lang="en-US" dirty="0"/>
                    </a:p>
                  </a:txBody>
                  <a:tcPr/>
                </a:tc>
                <a:tc>
                  <a:txBody>
                    <a:bodyPr/>
                    <a:lstStyle/>
                    <a:p>
                      <a:r>
                        <a:rPr lang="en-US" dirty="0" smtClean="0"/>
                        <a:t>All plant and animal cells have phosphorous</a:t>
                      </a:r>
                      <a:r>
                        <a:rPr lang="en-US" baseline="0" dirty="0" smtClean="0"/>
                        <a:t> which is present as phosphate. Rich sources include dairy products, meats, cereals, and spinach.</a:t>
                      </a:r>
                      <a:endParaRPr lang="en-US"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7465452" y="4073815"/>
            <a:ext cx="2647950" cy="1724025"/>
          </a:xfrm>
          <a:prstGeom prst="rect">
            <a:avLst/>
          </a:prstGeom>
        </p:spPr>
      </p:pic>
    </p:spTree>
    <p:extLst>
      <p:ext uri="{BB962C8B-B14F-4D97-AF65-F5344CB8AC3E}">
        <p14:creationId xmlns:p14="http://schemas.microsoft.com/office/powerpoint/2010/main" val="932436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66808"/>
          </a:xfrm>
        </p:spPr>
        <p:txBody>
          <a:bodyPr/>
          <a:lstStyle/>
          <a:p>
            <a:pPr algn="ctr"/>
            <a:r>
              <a:rPr lang="en-US" b="1" dirty="0" smtClean="0"/>
              <a:t>SODIUM</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3327033"/>
              </p:ext>
            </p:extLst>
          </p:nvPr>
        </p:nvGraphicFramePr>
        <p:xfrm>
          <a:off x="2189407" y="1390918"/>
          <a:ext cx="9318918" cy="4559121"/>
        </p:xfrm>
        <a:graphic>
          <a:graphicData uri="http://schemas.openxmlformats.org/drawingml/2006/table">
            <a:tbl>
              <a:tblPr firstRow="1" bandRow="1">
                <a:tableStyleId>{5C22544A-7EE6-4342-B048-85BDC9FD1C3A}</a:tableStyleId>
              </a:tblPr>
              <a:tblGrid>
                <a:gridCol w="4659459">
                  <a:extLst>
                    <a:ext uri="{9D8B030D-6E8A-4147-A177-3AD203B41FA5}">
                      <a16:colId xmlns:a16="http://schemas.microsoft.com/office/drawing/2014/main" val="20000"/>
                    </a:ext>
                  </a:extLst>
                </a:gridCol>
                <a:gridCol w="4659459">
                  <a:extLst>
                    <a:ext uri="{9D8B030D-6E8A-4147-A177-3AD203B41FA5}">
                      <a16:colId xmlns:a16="http://schemas.microsoft.com/office/drawing/2014/main" val="20001"/>
                    </a:ext>
                  </a:extLst>
                </a:gridCol>
              </a:tblGrid>
              <a:tr h="676514">
                <a:tc>
                  <a:txBody>
                    <a:bodyPr/>
                    <a:lstStyle/>
                    <a:p>
                      <a:pPr algn="ctr"/>
                      <a:r>
                        <a:rPr lang="en-US" sz="2400" dirty="0" smtClean="0"/>
                        <a:t>FUNCTIONS</a:t>
                      </a:r>
                      <a:endParaRPr lang="en-US" sz="2400" dirty="0"/>
                    </a:p>
                  </a:txBody>
                  <a:tcPr/>
                </a:tc>
                <a:tc>
                  <a:txBody>
                    <a:bodyPr/>
                    <a:lstStyle/>
                    <a:p>
                      <a:pPr algn="ctr"/>
                      <a:r>
                        <a:rPr lang="en-US" sz="2400" dirty="0" smtClean="0"/>
                        <a:t>SOURCES</a:t>
                      </a:r>
                      <a:endParaRPr lang="en-US" sz="2400" dirty="0"/>
                    </a:p>
                  </a:txBody>
                  <a:tcPr/>
                </a:tc>
                <a:extLst>
                  <a:ext uri="{0D108BD9-81ED-4DB2-BD59-A6C34878D82A}">
                    <a16:rowId xmlns:a16="http://schemas.microsoft.com/office/drawing/2014/main" val="10000"/>
                  </a:ext>
                </a:extLst>
              </a:tr>
              <a:tr h="3882607">
                <a:tc>
                  <a:txBody>
                    <a:bodyPr/>
                    <a:lstStyle/>
                    <a:p>
                      <a:pPr marL="285750" indent="-285750">
                        <a:buFont typeface="Arial" panose="020B0604020202020204" pitchFamily="34" charset="0"/>
                        <a:buChar char="•"/>
                      </a:pPr>
                      <a:r>
                        <a:rPr lang="en-US" sz="2000" dirty="0" smtClean="0"/>
                        <a:t>Maintains</a:t>
                      </a:r>
                      <a:r>
                        <a:rPr lang="en-US" sz="2000" baseline="0" dirty="0" smtClean="0"/>
                        <a:t> the right acid-base balance in body fluids.</a:t>
                      </a:r>
                    </a:p>
                    <a:p>
                      <a:pPr marL="285750" indent="-285750">
                        <a:buFont typeface="Arial" panose="020B0604020202020204" pitchFamily="34" charset="0"/>
                        <a:buChar char="•"/>
                      </a:pPr>
                      <a:r>
                        <a:rPr lang="en-US" sz="2000" baseline="0" dirty="0" smtClean="0"/>
                        <a:t>Maintains water balance in the body.</a:t>
                      </a:r>
                    </a:p>
                    <a:p>
                      <a:pPr marL="285750" indent="-285750">
                        <a:buFont typeface="Arial" panose="020B0604020202020204" pitchFamily="34" charset="0"/>
                        <a:buChar char="•"/>
                      </a:pPr>
                      <a:r>
                        <a:rPr lang="en-US" sz="2000" baseline="0" dirty="0" smtClean="0"/>
                        <a:t>Helps in nerve impulse transmission.</a:t>
                      </a:r>
                    </a:p>
                    <a:p>
                      <a:pPr marL="285750" indent="-285750">
                        <a:buFont typeface="Arial" panose="020B0604020202020204" pitchFamily="34" charset="0"/>
                        <a:buChar char="•"/>
                      </a:pPr>
                      <a:r>
                        <a:rPr lang="en-US" sz="2000" baseline="0" dirty="0" smtClean="0"/>
                        <a:t>Needed to produce hydrochloric acid in the gastric juice of the stomach.</a:t>
                      </a:r>
                    </a:p>
                    <a:p>
                      <a:pPr marL="285750" indent="-285750">
                        <a:buFont typeface="Arial" panose="020B0604020202020204" pitchFamily="34" charset="0"/>
                        <a:buChar char="•"/>
                      </a:pPr>
                      <a:endParaRPr lang="en-US" dirty="0"/>
                    </a:p>
                  </a:txBody>
                  <a:tcPr/>
                </a:tc>
                <a:tc>
                  <a:txBody>
                    <a:bodyPr/>
                    <a:lstStyle/>
                    <a:p>
                      <a:r>
                        <a:rPr lang="en-US" dirty="0" smtClean="0"/>
                        <a:t>   Cheese                           </a:t>
                      </a:r>
                      <a:r>
                        <a:rPr lang="en-US" baseline="0" dirty="0" smtClean="0"/>
                        <a:t>  </a:t>
                      </a:r>
                      <a:r>
                        <a:rPr lang="en-US" dirty="0" smtClean="0"/>
                        <a:t>  Meats </a:t>
                      </a:r>
                    </a:p>
                    <a:p>
                      <a:endParaRPr lang="en-US" dirty="0" smtClean="0"/>
                    </a:p>
                    <a:p>
                      <a:endParaRPr lang="en-US" dirty="0" smtClean="0"/>
                    </a:p>
                    <a:p>
                      <a:endParaRPr lang="en-US" dirty="0" smtClean="0"/>
                    </a:p>
                    <a:p>
                      <a:endParaRPr lang="en-US" dirty="0" smtClean="0"/>
                    </a:p>
                    <a:p>
                      <a:endParaRPr lang="en-US" dirty="0" smtClean="0"/>
                    </a:p>
                    <a:p>
                      <a:r>
                        <a:rPr lang="en-US" dirty="0" smtClean="0"/>
                        <a:t>     </a:t>
                      </a:r>
                    </a:p>
                    <a:p>
                      <a:r>
                        <a:rPr lang="en-US" dirty="0" smtClean="0"/>
                        <a:t>                              Fish                            </a:t>
                      </a:r>
                      <a:endParaRPr lang="en-US" dirty="0"/>
                    </a:p>
                  </a:txBody>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2"/>
          <a:stretch>
            <a:fillRect/>
          </a:stretch>
        </p:blipFill>
        <p:spPr>
          <a:xfrm>
            <a:off x="7048768" y="2493848"/>
            <a:ext cx="1518036" cy="1176630"/>
          </a:xfrm>
          <a:prstGeom prst="rect">
            <a:avLst/>
          </a:prstGeom>
        </p:spPr>
      </p:pic>
      <p:pic>
        <p:nvPicPr>
          <p:cNvPr id="9" name="Picture 8"/>
          <p:cNvPicPr>
            <a:picLocks noChangeAspect="1"/>
          </p:cNvPicPr>
          <p:nvPr/>
        </p:nvPicPr>
        <p:blipFill>
          <a:blip r:embed="rId3"/>
          <a:stretch>
            <a:fillRect/>
          </a:stretch>
        </p:blipFill>
        <p:spPr>
          <a:xfrm>
            <a:off x="9467844" y="2446950"/>
            <a:ext cx="1720976" cy="1141491"/>
          </a:xfrm>
          <a:prstGeom prst="rect">
            <a:avLst/>
          </a:prstGeom>
        </p:spPr>
      </p:pic>
      <p:pic>
        <p:nvPicPr>
          <p:cNvPr id="3" name="Picture 2"/>
          <p:cNvPicPr>
            <a:picLocks noChangeAspect="1"/>
          </p:cNvPicPr>
          <p:nvPr/>
        </p:nvPicPr>
        <p:blipFill>
          <a:blip r:embed="rId4"/>
          <a:stretch>
            <a:fillRect/>
          </a:stretch>
        </p:blipFill>
        <p:spPr>
          <a:xfrm>
            <a:off x="8053320" y="4437286"/>
            <a:ext cx="1824776" cy="1214717"/>
          </a:xfrm>
          <a:prstGeom prst="rect">
            <a:avLst/>
          </a:prstGeom>
        </p:spPr>
      </p:pic>
    </p:spTree>
    <p:extLst>
      <p:ext uri="{BB962C8B-B14F-4D97-AF65-F5344CB8AC3E}">
        <p14:creationId xmlns:p14="http://schemas.microsoft.com/office/powerpoint/2010/main" val="3086411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718</TotalTime>
  <Words>774</Words>
  <Application>Microsoft Office PowerPoint</Application>
  <PresentationFormat>Widescreen</PresentationFormat>
  <Paragraphs>155</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Century Gothic</vt:lpstr>
      <vt:lpstr>Wingdings 3</vt:lpstr>
      <vt:lpstr>Wisp</vt:lpstr>
      <vt:lpstr>MINERALS</vt:lpstr>
      <vt:lpstr>CONTENT</vt:lpstr>
      <vt:lpstr>OBJECTIVES</vt:lpstr>
      <vt:lpstr>WHAT ARE MINERALS?</vt:lpstr>
      <vt:lpstr>CLASSES OF MINERALS </vt:lpstr>
      <vt:lpstr>FUNCTIONS AND SOURCES OF MINERALS</vt:lpstr>
      <vt:lpstr>CALCIUM</vt:lpstr>
      <vt:lpstr>PHOSPHOROUS</vt:lpstr>
      <vt:lpstr>SODIUM</vt:lpstr>
      <vt:lpstr>IRON</vt:lpstr>
      <vt:lpstr>IRON Cont’d</vt:lpstr>
      <vt:lpstr>IODINE</vt:lpstr>
      <vt:lpstr>FLUORIDE</vt:lpstr>
      <vt:lpstr>SUMMARY</vt:lpstr>
      <vt:lpstr>COMPLETE THE WORKSHEETS ATTACHED</vt:lpstr>
      <vt:lpstr>REFERENCE</vt:lpstr>
      <vt:lpstr>REFERENCE</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MINERALS</dc:title>
  <dc:creator>Venita Ramcharan</dc:creator>
  <cp:lastModifiedBy>Charmaine Gellineau</cp:lastModifiedBy>
  <cp:revision>99</cp:revision>
  <dcterms:created xsi:type="dcterms:W3CDTF">2020-04-23T19:38:07Z</dcterms:created>
  <dcterms:modified xsi:type="dcterms:W3CDTF">2020-06-05T16:20:00Z</dcterms:modified>
</cp:coreProperties>
</file>