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3"/>
  </p:notesMasterIdLst>
  <p:sldIdLst>
    <p:sldId id="256" r:id="rId2"/>
    <p:sldId id="265" r:id="rId3"/>
    <p:sldId id="261" r:id="rId4"/>
    <p:sldId id="262" r:id="rId5"/>
    <p:sldId id="263" r:id="rId6"/>
    <p:sldId id="266" r:id="rId7"/>
    <p:sldId id="267" r:id="rId8"/>
    <p:sldId id="264"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51" d="100"/>
          <a:sy n="51" d="100"/>
        </p:scale>
        <p:origin x="701" y="3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545C7D0-7BB2-4A6D-962C-264CD1D074C4}"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EBB5E05F-F3E4-49A3-AE93-5000D71ADC14}">
      <dgm:prSet phldrT="[Text]"/>
      <dgm:spPr/>
      <dgm:t>
        <a:bodyPr/>
        <a:lstStyle/>
        <a:p>
          <a:r>
            <a:rPr lang="en-US" dirty="0" smtClean="0"/>
            <a:t>Accounting Principles</a:t>
          </a:r>
          <a:endParaRPr lang="en-US" dirty="0"/>
        </a:p>
      </dgm:t>
    </dgm:pt>
    <dgm:pt modelId="{8711C91B-82A5-46FB-B72E-002AA1FA307E}" type="parTrans" cxnId="{3AA3DD66-10C1-40CB-873B-626D225B1691}">
      <dgm:prSet/>
      <dgm:spPr/>
      <dgm:t>
        <a:bodyPr/>
        <a:lstStyle/>
        <a:p>
          <a:endParaRPr lang="en-US"/>
        </a:p>
      </dgm:t>
    </dgm:pt>
    <dgm:pt modelId="{88EE4136-542A-4118-9629-94ACA7BDB7EC}" type="sibTrans" cxnId="{3AA3DD66-10C1-40CB-873B-626D225B1691}">
      <dgm:prSet/>
      <dgm:spPr/>
      <dgm:t>
        <a:bodyPr/>
        <a:lstStyle/>
        <a:p>
          <a:endParaRPr lang="en-US"/>
        </a:p>
      </dgm:t>
    </dgm:pt>
    <dgm:pt modelId="{5DC58172-0AFA-4227-8C52-7C513AC63CD1}">
      <dgm:prSet phldrT="[Text]"/>
      <dgm:spPr/>
      <dgm:t>
        <a:bodyPr/>
        <a:lstStyle/>
        <a:p>
          <a:r>
            <a:rPr lang="en-US" dirty="0" smtClean="0"/>
            <a:t>Accounting Concepts</a:t>
          </a:r>
          <a:endParaRPr lang="en-US" dirty="0"/>
        </a:p>
      </dgm:t>
    </dgm:pt>
    <dgm:pt modelId="{8DBC0ABA-83BF-4B0F-ADD7-6D062E0EDB70}" type="parTrans" cxnId="{D418F2C7-6B15-421E-8FF1-6D1CA03342FE}">
      <dgm:prSet/>
      <dgm:spPr/>
      <dgm:t>
        <a:bodyPr/>
        <a:lstStyle/>
        <a:p>
          <a:endParaRPr lang="en-US"/>
        </a:p>
      </dgm:t>
    </dgm:pt>
    <dgm:pt modelId="{4C27BCA9-FC6F-476B-A794-04E675A39C70}" type="sibTrans" cxnId="{D418F2C7-6B15-421E-8FF1-6D1CA03342FE}">
      <dgm:prSet/>
      <dgm:spPr/>
      <dgm:t>
        <a:bodyPr/>
        <a:lstStyle/>
        <a:p>
          <a:endParaRPr lang="en-US"/>
        </a:p>
      </dgm:t>
    </dgm:pt>
    <dgm:pt modelId="{053EE37B-4382-4C11-A9D8-3D3C8828733B}">
      <dgm:prSet phldrT="[Text]"/>
      <dgm:spPr/>
      <dgm:t>
        <a:bodyPr/>
        <a:lstStyle/>
        <a:p>
          <a:r>
            <a:rPr lang="en-US" dirty="0" smtClean="0"/>
            <a:t>Accounting Conventions</a:t>
          </a:r>
          <a:endParaRPr lang="en-US" dirty="0"/>
        </a:p>
      </dgm:t>
    </dgm:pt>
    <dgm:pt modelId="{A451A8D8-B4EA-448F-879C-8B1574B5DEDA}" type="parTrans" cxnId="{CB8B60FE-AC10-44C6-992D-3E87FCDBAA69}">
      <dgm:prSet/>
      <dgm:spPr/>
      <dgm:t>
        <a:bodyPr/>
        <a:lstStyle/>
        <a:p>
          <a:endParaRPr lang="en-US"/>
        </a:p>
      </dgm:t>
    </dgm:pt>
    <dgm:pt modelId="{E13A26BD-AE51-4883-A1C3-85F760304491}" type="sibTrans" cxnId="{CB8B60FE-AC10-44C6-992D-3E87FCDBAA69}">
      <dgm:prSet/>
      <dgm:spPr/>
      <dgm:t>
        <a:bodyPr/>
        <a:lstStyle/>
        <a:p>
          <a:endParaRPr lang="en-US"/>
        </a:p>
      </dgm:t>
    </dgm:pt>
    <dgm:pt modelId="{1E34ABDD-E22E-4F78-B2EB-B8E1B7781679}" type="pres">
      <dgm:prSet presAssocID="{9545C7D0-7BB2-4A6D-962C-264CD1D074C4}" presName="hierChild1" presStyleCnt="0">
        <dgm:presLayoutVars>
          <dgm:orgChart val="1"/>
          <dgm:chPref val="1"/>
          <dgm:dir/>
          <dgm:animOne val="branch"/>
          <dgm:animLvl val="lvl"/>
          <dgm:resizeHandles/>
        </dgm:presLayoutVars>
      </dgm:prSet>
      <dgm:spPr/>
      <dgm:t>
        <a:bodyPr/>
        <a:lstStyle/>
        <a:p>
          <a:endParaRPr lang="en-US"/>
        </a:p>
      </dgm:t>
    </dgm:pt>
    <dgm:pt modelId="{8405B91D-A139-40B1-81CD-1313BF321F96}" type="pres">
      <dgm:prSet presAssocID="{EBB5E05F-F3E4-49A3-AE93-5000D71ADC14}" presName="hierRoot1" presStyleCnt="0">
        <dgm:presLayoutVars>
          <dgm:hierBranch val="init"/>
        </dgm:presLayoutVars>
      </dgm:prSet>
      <dgm:spPr/>
    </dgm:pt>
    <dgm:pt modelId="{3BA77835-9EC0-4EE4-8911-3F3116D88ED2}" type="pres">
      <dgm:prSet presAssocID="{EBB5E05F-F3E4-49A3-AE93-5000D71ADC14}" presName="rootComposite1" presStyleCnt="0"/>
      <dgm:spPr/>
    </dgm:pt>
    <dgm:pt modelId="{4E4FC7C6-130B-4ABA-8104-1EB5FE670E98}" type="pres">
      <dgm:prSet presAssocID="{EBB5E05F-F3E4-49A3-AE93-5000D71ADC14}" presName="rootText1" presStyleLbl="node0" presStyleIdx="0" presStyleCnt="1">
        <dgm:presLayoutVars>
          <dgm:chPref val="3"/>
        </dgm:presLayoutVars>
      </dgm:prSet>
      <dgm:spPr/>
      <dgm:t>
        <a:bodyPr/>
        <a:lstStyle/>
        <a:p>
          <a:endParaRPr lang="en-US"/>
        </a:p>
      </dgm:t>
    </dgm:pt>
    <dgm:pt modelId="{D38D18FB-9738-4E37-9472-9C9F6F88D1F1}" type="pres">
      <dgm:prSet presAssocID="{EBB5E05F-F3E4-49A3-AE93-5000D71ADC14}" presName="rootConnector1" presStyleLbl="node1" presStyleIdx="0" presStyleCnt="0"/>
      <dgm:spPr/>
      <dgm:t>
        <a:bodyPr/>
        <a:lstStyle/>
        <a:p>
          <a:endParaRPr lang="en-US"/>
        </a:p>
      </dgm:t>
    </dgm:pt>
    <dgm:pt modelId="{34531B77-D341-40C5-8924-70F767E1EA4B}" type="pres">
      <dgm:prSet presAssocID="{EBB5E05F-F3E4-49A3-AE93-5000D71ADC14}" presName="hierChild2" presStyleCnt="0"/>
      <dgm:spPr/>
    </dgm:pt>
    <dgm:pt modelId="{7169866B-49D6-49E3-9823-17C30213C1B8}" type="pres">
      <dgm:prSet presAssocID="{8DBC0ABA-83BF-4B0F-ADD7-6D062E0EDB70}" presName="Name37" presStyleLbl="parChTrans1D2" presStyleIdx="0" presStyleCnt="2"/>
      <dgm:spPr/>
      <dgm:t>
        <a:bodyPr/>
        <a:lstStyle/>
        <a:p>
          <a:endParaRPr lang="en-US"/>
        </a:p>
      </dgm:t>
    </dgm:pt>
    <dgm:pt modelId="{A2702432-DAC0-48D8-831D-77FA4B0FBF52}" type="pres">
      <dgm:prSet presAssocID="{5DC58172-0AFA-4227-8C52-7C513AC63CD1}" presName="hierRoot2" presStyleCnt="0">
        <dgm:presLayoutVars>
          <dgm:hierBranch val="init"/>
        </dgm:presLayoutVars>
      </dgm:prSet>
      <dgm:spPr/>
    </dgm:pt>
    <dgm:pt modelId="{6819B90C-8911-4424-8C27-6B7321267270}" type="pres">
      <dgm:prSet presAssocID="{5DC58172-0AFA-4227-8C52-7C513AC63CD1}" presName="rootComposite" presStyleCnt="0"/>
      <dgm:spPr/>
    </dgm:pt>
    <dgm:pt modelId="{5C2CF1F0-9DF8-406C-97E7-60A76956492F}" type="pres">
      <dgm:prSet presAssocID="{5DC58172-0AFA-4227-8C52-7C513AC63CD1}" presName="rootText" presStyleLbl="node2" presStyleIdx="0" presStyleCnt="2">
        <dgm:presLayoutVars>
          <dgm:chPref val="3"/>
        </dgm:presLayoutVars>
      </dgm:prSet>
      <dgm:spPr/>
      <dgm:t>
        <a:bodyPr/>
        <a:lstStyle/>
        <a:p>
          <a:endParaRPr lang="en-US"/>
        </a:p>
      </dgm:t>
    </dgm:pt>
    <dgm:pt modelId="{88DACA7C-2452-46F1-9D35-ABA5A11B84BC}" type="pres">
      <dgm:prSet presAssocID="{5DC58172-0AFA-4227-8C52-7C513AC63CD1}" presName="rootConnector" presStyleLbl="node2" presStyleIdx="0" presStyleCnt="2"/>
      <dgm:spPr/>
      <dgm:t>
        <a:bodyPr/>
        <a:lstStyle/>
        <a:p>
          <a:endParaRPr lang="en-US"/>
        </a:p>
      </dgm:t>
    </dgm:pt>
    <dgm:pt modelId="{53CB5580-4041-4617-A6F2-CE88305EA0BC}" type="pres">
      <dgm:prSet presAssocID="{5DC58172-0AFA-4227-8C52-7C513AC63CD1}" presName="hierChild4" presStyleCnt="0"/>
      <dgm:spPr/>
    </dgm:pt>
    <dgm:pt modelId="{258EE2AF-B1D2-4139-9689-5114951E5A60}" type="pres">
      <dgm:prSet presAssocID="{5DC58172-0AFA-4227-8C52-7C513AC63CD1}" presName="hierChild5" presStyleCnt="0"/>
      <dgm:spPr/>
    </dgm:pt>
    <dgm:pt modelId="{E6255F98-F3D8-4062-ABEC-99F65614D86D}" type="pres">
      <dgm:prSet presAssocID="{A451A8D8-B4EA-448F-879C-8B1574B5DEDA}" presName="Name37" presStyleLbl="parChTrans1D2" presStyleIdx="1" presStyleCnt="2"/>
      <dgm:spPr/>
      <dgm:t>
        <a:bodyPr/>
        <a:lstStyle/>
        <a:p>
          <a:endParaRPr lang="en-US"/>
        </a:p>
      </dgm:t>
    </dgm:pt>
    <dgm:pt modelId="{5A5D7D43-3D31-42CD-8D68-9CD707545CDE}" type="pres">
      <dgm:prSet presAssocID="{053EE37B-4382-4C11-A9D8-3D3C8828733B}" presName="hierRoot2" presStyleCnt="0">
        <dgm:presLayoutVars>
          <dgm:hierBranch val="init"/>
        </dgm:presLayoutVars>
      </dgm:prSet>
      <dgm:spPr/>
    </dgm:pt>
    <dgm:pt modelId="{293BF19B-F66C-4077-B6A9-0EAC6264001E}" type="pres">
      <dgm:prSet presAssocID="{053EE37B-4382-4C11-A9D8-3D3C8828733B}" presName="rootComposite" presStyleCnt="0"/>
      <dgm:spPr/>
    </dgm:pt>
    <dgm:pt modelId="{30083492-4BF2-44BF-A32D-60B51399BBC0}" type="pres">
      <dgm:prSet presAssocID="{053EE37B-4382-4C11-A9D8-3D3C8828733B}" presName="rootText" presStyleLbl="node2" presStyleIdx="1" presStyleCnt="2">
        <dgm:presLayoutVars>
          <dgm:chPref val="3"/>
        </dgm:presLayoutVars>
      </dgm:prSet>
      <dgm:spPr/>
      <dgm:t>
        <a:bodyPr/>
        <a:lstStyle/>
        <a:p>
          <a:endParaRPr lang="en-US"/>
        </a:p>
      </dgm:t>
    </dgm:pt>
    <dgm:pt modelId="{901BA70E-6631-421B-BAC7-AEDAA414C94E}" type="pres">
      <dgm:prSet presAssocID="{053EE37B-4382-4C11-A9D8-3D3C8828733B}" presName="rootConnector" presStyleLbl="node2" presStyleIdx="1" presStyleCnt="2"/>
      <dgm:spPr/>
      <dgm:t>
        <a:bodyPr/>
        <a:lstStyle/>
        <a:p>
          <a:endParaRPr lang="en-US"/>
        </a:p>
      </dgm:t>
    </dgm:pt>
    <dgm:pt modelId="{77139E97-EA13-4FD0-B7C6-B61D90F4F0ED}" type="pres">
      <dgm:prSet presAssocID="{053EE37B-4382-4C11-A9D8-3D3C8828733B}" presName="hierChild4" presStyleCnt="0"/>
      <dgm:spPr/>
    </dgm:pt>
    <dgm:pt modelId="{7E58B820-DD46-41BA-A9F4-7DD04D6DE6D7}" type="pres">
      <dgm:prSet presAssocID="{053EE37B-4382-4C11-A9D8-3D3C8828733B}" presName="hierChild5" presStyleCnt="0"/>
      <dgm:spPr/>
    </dgm:pt>
    <dgm:pt modelId="{00A24FAB-266D-4474-B9F0-AC86E24AF7E0}" type="pres">
      <dgm:prSet presAssocID="{EBB5E05F-F3E4-49A3-AE93-5000D71ADC14}" presName="hierChild3" presStyleCnt="0"/>
      <dgm:spPr/>
    </dgm:pt>
  </dgm:ptLst>
  <dgm:cxnLst>
    <dgm:cxn modelId="{D50CFE66-2BDF-4459-9DDA-F6B4C461E1B4}" type="presOf" srcId="{8DBC0ABA-83BF-4B0F-ADD7-6D062E0EDB70}" destId="{7169866B-49D6-49E3-9823-17C30213C1B8}" srcOrd="0" destOrd="0" presId="urn:microsoft.com/office/officeart/2005/8/layout/orgChart1"/>
    <dgm:cxn modelId="{75DA385E-6FF4-48CF-AF02-6FA630B30CA1}" type="presOf" srcId="{9545C7D0-7BB2-4A6D-962C-264CD1D074C4}" destId="{1E34ABDD-E22E-4F78-B2EB-B8E1B7781679}" srcOrd="0" destOrd="0" presId="urn:microsoft.com/office/officeart/2005/8/layout/orgChart1"/>
    <dgm:cxn modelId="{D418F2C7-6B15-421E-8FF1-6D1CA03342FE}" srcId="{EBB5E05F-F3E4-49A3-AE93-5000D71ADC14}" destId="{5DC58172-0AFA-4227-8C52-7C513AC63CD1}" srcOrd="0" destOrd="0" parTransId="{8DBC0ABA-83BF-4B0F-ADD7-6D062E0EDB70}" sibTransId="{4C27BCA9-FC6F-476B-A794-04E675A39C70}"/>
    <dgm:cxn modelId="{29D1540B-5B73-437D-839F-2065151CF84D}" type="presOf" srcId="{053EE37B-4382-4C11-A9D8-3D3C8828733B}" destId="{901BA70E-6631-421B-BAC7-AEDAA414C94E}" srcOrd="1" destOrd="0" presId="urn:microsoft.com/office/officeart/2005/8/layout/orgChart1"/>
    <dgm:cxn modelId="{801AFF6A-6D71-4D8C-88C9-F5B25CBA5EEA}" type="presOf" srcId="{A451A8D8-B4EA-448F-879C-8B1574B5DEDA}" destId="{E6255F98-F3D8-4062-ABEC-99F65614D86D}" srcOrd="0" destOrd="0" presId="urn:microsoft.com/office/officeart/2005/8/layout/orgChart1"/>
    <dgm:cxn modelId="{3AA3DD66-10C1-40CB-873B-626D225B1691}" srcId="{9545C7D0-7BB2-4A6D-962C-264CD1D074C4}" destId="{EBB5E05F-F3E4-49A3-AE93-5000D71ADC14}" srcOrd="0" destOrd="0" parTransId="{8711C91B-82A5-46FB-B72E-002AA1FA307E}" sibTransId="{88EE4136-542A-4118-9629-94ACA7BDB7EC}"/>
    <dgm:cxn modelId="{C18410FD-CF63-4D97-86C0-69379E650174}" type="presOf" srcId="{053EE37B-4382-4C11-A9D8-3D3C8828733B}" destId="{30083492-4BF2-44BF-A32D-60B51399BBC0}" srcOrd="0" destOrd="0" presId="urn:microsoft.com/office/officeart/2005/8/layout/orgChart1"/>
    <dgm:cxn modelId="{CB8B60FE-AC10-44C6-992D-3E87FCDBAA69}" srcId="{EBB5E05F-F3E4-49A3-AE93-5000D71ADC14}" destId="{053EE37B-4382-4C11-A9D8-3D3C8828733B}" srcOrd="1" destOrd="0" parTransId="{A451A8D8-B4EA-448F-879C-8B1574B5DEDA}" sibTransId="{E13A26BD-AE51-4883-A1C3-85F760304491}"/>
    <dgm:cxn modelId="{43B7BB78-72DD-44CF-961C-288C61CC0427}" type="presOf" srcId="{5DC58172-0AFA-4227-8C52-7C513AC63CD1}" destId="{88DACA7C-2452-46F1-9D35-ABA5A11B84BC}" srcOrd="1" destOrd="0" presId="urn:microsoft.com/office/officeart/2005/8/layout/orgChart1"/>
    <dgm:cxn modelId="{C430C85C-1457-43F3-A43D-70E2CE0833A9}" type="presOf" srcId="{EBB5E05F-F3E4-49A3-AE93-5000D71ADC14}" destId="{D38D18FB-9738-4E37-9472-9C9F6F88D1F1}" srcOrd="1" destOrd="0" presId="urn:microsoft.com/office/officeart/2005/8/layout/orgChart1"/>
    <dgm:cxn modelId="{1BDDD30A-C846-4068-BD69-1EBEBB8140A7}" type="presOf" srcId="{EBB5E05F-F3E4-49A3-AE93-5000D71ADC14}" destId="{4E4FC7C6-130B-4ABA-8104-1EB5FE670E98}" srcOrd="0" destOrd="0" presId="urn:microsoft.com/office/officeart/2005/8/layout/orgChart1"/>
    <dgm:cxn modelId="{EB8F2DC0-9991-4E78-B558-234F0F9AE3AC}" type="presOf" srcId="{5DC58172-0AFA-4227-8C52-7C513AC63CD1}" destId="{5C2CF1F0-9DF8-406C-97E7-60A76956492F}" srcOrd="0" destOrd="0" presId="urn:microsoft.com/office/officeart/2005/8/layout/orgChart1"/>
    <dgm:cxn modelId="{0FEE5515-BCCE-4E58-9CDD-25263EA00057}" type="presParOf" srcId="{1E34ABDD-E22E-4F78-B2EB-B8E1B7781679}" destId="{8405B91D-A139-40B1-81CD-1313BF321F96}" srcOrd="0" destOrd="0" presId="urn:microsoft.com/office/officeart/2005/8/layout/orgChart1"/>
    <dgm:cxn modelId="{BB4E8803-1472-4BB1-9FE7-710E13149BD0}" type="presParOf" srcId="{8405B91D-A139-40B1-81CD-1313BF321F96}" destId="{3BA77835-9EC0-4EE4-8911-3F3116D88ED2}" srcOrd="0" destOrd="0" presId="urn:microsoft.com/office/officeart/2005/8/layout/orgChart1"/>
    <dgm:cxn modelId="{4266077A-FB89-416C-A8F9-CAC06CBC925D}" type="presParOf" srcId="{3BA77835-9EC0-4EE4-8911-3F3116D88ED2}" destId="{4E4FC7C6-130B-4ABA-8104-1EB5FE670E98}" srcOrd="0" destOrd="0" presId="urn:microsoft.com/office/officeart/2005/8/layout/orgChart1"/>
    <dgm:cxn modelId="{E5D0D201-9820-4162-ADB6-A5E83892A0CB}" type="presParOf" srcId="{3BA77835-9EC0-4EE4-8911-3F3116D88ED2}" destId="{D38D18FB-9738-4E37-9472-9C9F6F88D1F1}" srcOrd="1" destOrd="0" presId="urn:microsoft.com/office/officeart/2005/8/layout/orgChart1"/>
    <dgm:cxn modelId="{036BA7AC-A66D-404F-AFB9-AF6907B35598}" type="presParOf" srcId="{8405B91D-A139-40B1-81CD-1313BF321F96}" destId="{34531B77-D341-40C5-8924-70F767E1EA4B}" srcOrd="1" destOrd="0" presId="urn:microsoft.com/office/officeart/2005/8/layout/orgChart1"/>
    <dgm:cxn modelId="{9D82F344-434A-4061-8FC2-3B80D492E19A}" type="presParOf" srcId="{34531B77-D341-40C5-8924-70F767E1EA4B}" destId="{7169866B-49D6-49E3-9823-17C30213C1B8}" srcOrd="0" destOrd="0" presId="urn:microsoft.com/office/officeart/2005/8/layout/orgChart1"/>
    <dgm:cxn modelId="{E641D32B-6F3E-44C7-9C38-34367BF4C507}" type="presParOf" srcId="{34531B77-D341-40C5-8924-70F767E1EA4B}" destId="{A2702432-DAC0-48D8-831D-77FA4B0FBF52}" srcOrd="1" destOrd="0" presId="urn:microsoft.com/office/officeart/2005/8/layout/orgChart1"/>
    <dgm:cxn modelId="{787B99B0-D64F-4590-9484-7CF43E2C5123}" type="presParOf" srcId="{A2702432-DAC0-48D8-831D-77FA4B0FBF52}" destId="{6819B90C-8911-4424-8C27-6B7321267270}" srcOrd="0" destOrd="0" presId="urn:microsoft.com/office/officeart/2005/8/layout/orgChart1"/>
    <dgm:cxn modelId="{1B193B4F-5EFF-4D54-8F03-4FEC9C809D24}" type="presParOf" srcId="{6819B90C-8911-4424-8C27-6B7321267270}" destId="{5C2CF1F0-9DF8-406C-97E7-60A76956492F}" srcOrd="0" destOrd="0" presId="urn:microsoft.com/office/officeart/2005/8/layout/orgChart1"/>
    <dgm:cxn modelId="{DB807A7D-F932-40D1-90FC-112957BE25BC}" type="presParOf" srcId="{6819B90C-8911-4424-8C27-6B7321267270}" destId="{88DACA7C-2452-46F1-9D35-ABA5A11B84BC}" srcOrd="1" destOrd="0" presId="urn:microsoft.com/office/officeart/2005/8/layout/orgChart1"/>
    <dgm:cxn modelId="{5A9F1733-59DE-41FB-9585-F7F516A5AEDF}" type="presParOf" srcId="{A2702432-DAC0-48D8-831D-77FA4B0FBF52}" destId="{53CB5580-4041-4617-A6F2-CE88305EA0BC}" srcOrd="1" destOrd="0" presId="urn:microsoft.com/office/officeart/2005/8/layout/orgChart1"/>
    <dgm:cxn modelId="{76107E0F-5132-4691-88D5-867995553C4B}" type="presParOf" srcId="{A2702432-DAC0-48D8-831D-77FA4B0FBF52}" destId="{258EE2AF-B1D2-4139-9689-5114951E5A60}" srcOrd="2" destOrd="0" presId="urn:microsoft.com/office/officeart/2005/8/layout/orgChart1"/>
    <dgm:cxn modelId="{897C16B6-69E8-43F6-852F-2311B7BF32A2}" type="presParOf" srcId="{34531B77-D341-40C5-8924-70F767E1EA4B}" destId="{E6255F98-F3D8-4062-ABEC-99F65614D86D}" srcOrd="2" destOrd="0" presId="urn:microsoft.com/office/officeart/2005/8/layout/orgChart1"/>
    <dgm:cxn modelId="{47A7742A-4649-4109-84DA-3D3D0AE8221D}" type="presParOf" srcId="{34531B77-D341-40C5-8924-70F767E1EA4B}" destId="{5A5D7D43-3D31-42CD-8D68-9CD707545CDE}" srcOrd="3" destOrd="0" presId="urn:microsoft.com/office/officeart/2005/8/layout/orgChart1"/>
    <dgm:cxn modelId="{D9470334-3AF9-4B7C-8BE0-4E0D9430B203}" type="presParOf" srcId="{5A5D7D43-3D31-42CD-8D68-9CD707545CDE}" destId="{293BF19B-F66C-4077-B6A9-0EAC6264001E}" srcOrd="0" destOrd="0" presId="urn:microsoft.com/office/officeart/2005/8/layout/orgChart1"/>
    <dgm:cxn modelId="{1C1EE82D-1C2C-4129-8010-78DD48A6AD04}" type="presParOf" srcId="{293BF19B-F66C-4077-B6A9-0EAC6264001E}" destId="{30083492-4BF2-44BF-A32D-60B51399BBC0}" srcOrd="0" destOrd="0" presId="urn:microsoft.com/office/officeart/2005/8/layout/orgChart1"/>
    <dgm:cxn modelId="{B599FF47-C4F4-42D7-863D-DB56A9D8DF4F}" type="presParOf" srcId="{293BF19B-F66C-4077-B6A9-0EAC6264001E}" destId="{901BA70E-6631-421B-BAC7-AEDAA414C94E}" srcOrd="1" destOrd="0" presId="urn:microsoft.com/office/officeart/2005/8/layout/orgChart1"/>
    <dgm:cxn modelId="{09EC9120-FC3E-446F-BA4F-751AB6266CA6}" type="presParOf" srcId="{5A5D7D43-3D31-42CD-8D68-9CD707545CDE}" destId="{77139E97-EA13-4FD0-B7C6-B61D90F4F0ED}" srcOrd="1" destOrd="0" presId="urn:microsoft.com/office/officeart/2005/8/layout/orgChart1"/>
    <dgm:cxn modelId="{93711423-4772-4C37-BCDE-025B0EE21FCC}" type="presParOf" srcId="{5A5D7D43-3D31-42CD-8D68-9CD707545CDE}" destId="{7E58B820-DD46-41BA-A9F4-7DD04D6DE6D7}" srcOrd="2" destOrd="0" presId="urn:microsoft.com/office/officeart/2005/8/layout/orgChart1"/>
    <dgm:cxn modelId="{EB806CAD-CCE1-4DC8-A4A2-AB908AB35D33}" type="presParOf" srcId="{8405B91D-A139-40B1-81CD-1313BF321F96}" destId="{00A24FAB-266D-4474-B9F0-AC86E24AF7E0}"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255F98-F3D8-4062-ABEC-99F65614D86D}">
      <dsp:nvSpPr>
        <dsp:cNvPr id="0" name=""/>
        <dsp:cNvSpPr/>
      </dsp:nvSpPr>
      <dsp:spPr>
        <a:xfrm>
          <a:off x="4028190" y="1087109"/>
          <a:ext cx="1314914" cy="456416"/>
        </a:xfrm>
        <a:custGeom>
          <a:avLst/>
          <a:gdLst/>
          <a:ahLst/>
          <a:cxnLst/>
          <a:rect l="0" t="0" r="0" b="0"/>
          <a:pathLst>
            <a:path>
              <a:moveTo>
                <a:pt x="0" y="0"/>
              </a:moveTo>
              <a:lnTo>
                <a:pt x="0" y="228208"/>
              </a:lnTo>
              <a:lnTo>
                <a:pt x="1314914" y="228208"/>
              </a:lnTo>
              <a:lnTo>
                <a:pt x="1314914" y="45641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169866B-49D6-49E3-9823-17C30213C1B8}">
      <dsp:nvSpPr>
        <dsp:cNvPr id="0" name=""/>
        <dsp:cNvSpPr/>
      </dsp:nvSpPr>
      <dsp:spPr>
        <a:xfrm>
          <a:off x="2713275" y="1087109"/>
          <a:ext cx="1314914" cy="456416"/>
        </a:xfrm>
        <a:custGeom>
          <a:avLst/>
          <a:gdLst/>
          <a:ahLst/>
          <a:cxnLst/>
          <a:rect l="0" t="0" r="0" b="0"/>
          <a:pathLst>
            <a:path>
              <a:moveTo>
                <a:pt x="1314914" y="0"/>
              </a:moveTo>
              <a:lnTo>
                <a:pt x="1314914" y="228208"/>
              </a:lnTo>
              <a:lnTo>
                <a:pt x="0" y="228208"/>
              </a:lnTo>
              <a:lnTo>
                <a:pt x="0" y="456416"/>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E4FC7C6-130B-4ABA-8104-1EB5FE670E98}">
      <dsp:nvSpPr>
        <dsp:cNvPr id="0" name=""/>
        <dsp:cNvSpPr/>
      </dsp:nvSpPr>
      <dsp:spPr>
        <a:xfrm>
          <a:off x="2941483" y="402"/>
          <a:ext cx="2173413" cy="108670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US" sz="3300" kern="1200" dirty="0" smtClean="0"/>
            <a:t>Accounting Principles</a:t>
          </a:r>
          <a:endParaRPr lang="en-US" sz="3300" kern="1200" dirty="0"/>
        </a:p>
      </dsp:txBody>
      <dsp:txXfrm>
        <a:off x="2941483" y="402"/>
        <a:ext cx="2173413" cy="1086706"/>
      </dsp:txXfrm>
    </dsp:sp>
    <dsp:sp modelId="{5C2CF1F0-9DF8-406C-97E7-60A76956492F}">
      <dsp:nvSpPr>
        <dsp:cNvPr id="0" name=""/>
        <dsp:cNvSpPr/>
      </dsp:nvSpPr>
      <dsp:spPr>
        <a:xfrm>
          <a:off x="1626568" y="1543525"/>
          <a:ext cx="2173413" cy="108670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US" sz="3300" kern="1200" dirty="0" smtClean="0"/>
            <a:t>Accounting Concepts</a:t>
          </a:r>
          <a:endParaRPr lang="en-US" sz="3300" kern="1200" dirty="0"/>
        </a:p>
      </dsp:txBody>
      <dsp:txXfrm>
        <a:off x="1626568" y="1543525"/>
        <a:ext cx="2173413" cy="1086706"/>
      </dsp:txXfrm>
    </dsp:sp>
    <dsp:sp modelId="{30083492-4BF2-44BF-A32D-60B51399BBC0}">
      <dsp:nvSpPr>
        <dsp:cNvPr id="0" name=""/>
        <dsp:cNvSpPr/>
      </dsp:nvSpPr>
      <dsp:spPr>
        <a:xfrm>
          <a:off x="4256398" y="1543525"/>
          <a:ext cx="2173413" cy="108670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0955" tIns="20955" rIns="20955" bIns="20955" numCol="1" spcCol="1270" anchor="ctr" anchorCtr="0">
          <a:noAutofit/>
        </a:bodyPr>
        <a:lstStyle/>
        <a:p>
          <a:pPr lvl="0" algn="ctr" defTabSz="1466850">
            <a:lnSpc>
              <a:spcPct val="90000"/>
            </a:lnSpc>
            <a:spcBef>
              <a:spcPct val="0"/>
            </a:spcBef>
            <a:spcAft>
              <a:spcPct val="35000"/>
            </a:spcAft>
          </a:pPr>
          <a:r>
            <a:rPr lang="en-US" sz="3300" kern="1200" dirty="0" smtClean="0"/>
            <a:t>Accounting Conventions</a:t>
          </a:r>
          <a:endParaRPr lang="en-US" sz="3300" kern="1200" dirty="0"/>
        </a:p>
      </dsp:txBody>
      <dsp:txXfrm>
        <a:off x="4256398" y="1543525"/>
        <a:ext cx="2173413" cy="108670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EB02837-F88C-4F31-8DC5-CECDEDC229C7}" type="datetimeFigureOut">
              <a:rPr lang="en-US" smtClean="0"/>
              <a:t>6/6/2020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E3003F-152C-4A39-9F36-9607027605C2}" type="slidenum">
              <a:rPr lang="en-US" smtClean="0"/>
              <a:t>‹#›</a:t>
            </a:fld>
            <a:endParaRPr lang="en-US"/>
          </a:p>
        </p:txBody>
      </p:sp>
    </p:spTree>
    <p:extLst>
      <p:ext uri="{BB962C8B-B14F-4D97-AF65-F5344CB8AC3E}">
        <p14:creationId xmlns:p14="http://schemas.microsoft.com/office/powerpoint/2010/main" val="35573259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17AF7FE-BD89-451B-BA2A-4ADE1E8EA8CC}" type="datetime1">
              <a:rPr lang="en-US" smtClean="0"/>
              <a:t>6/6/2020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3136231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89D7156-0521-4C82-A09A-4307C516743F}" type="datetime1">
              <a:rPr lang="en-US" smtClean="0"/>
              <a:t>6/6/2020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5312260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BCFF0A3-75B3-4665-9A87-976732F9ADB7}" type="datetime1">
              <a:rPr lang="en-US" smtClean="0"/>
              <a:t>6/6/2020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284280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B5D55FE-945B-44A5-BC91-D21396C27B84}" type="datetime1">
              <a:rPr lang="en-US" smtClean="0"/>
              <a:t>6/6/2020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234970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1B97DCD-21F9-40BA-BD67-A222E8F6B7D6}" type="datetime1">
              <a:rPr lang="en-US" smtClean="0"/>
              <a:t>6/6/2020</a:t>
            </a:fld>
            <a:endParaRPr lang="en-US"/>
          </a:p>
        </p:txBody>
      </p:sp>
      <p:sp>
        <p:nvSpPr>
          <p:cNvPr id="5" name="Footer Placeholder 4"/>
          <p:cNvSpPr>
            <a:spLocks noGrp="1"/>
          </p:cNvSpPr>
          <p:nvPr>
            <p:ph type="ftr" sz="quarter" idx="11"/>
          </p:nvPr>
        </p:nvSpPr>
        <p:spPr/>
        <p:txBody>
          <a:bodyPr/>
          <a:lstStyle/>
          <a:p>
            <a:r>
              <a:rPr lang="en-US" smtClean="0"/>
              <a:t>CPDD MOE 2020</a:t>
            </a:r>
            <a:endParaRPr lang="en-US"/>
          </a:p>
        </p:txBody>
      </p:sp>
      <p:sp>
        <p:nvSpPr>
          <p:cNvPr id="6" name="Slide Number Placeholder 5"/>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28987072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E191CC9-C49E-4078-8675-3E40315BA97B}" type="datetime1">
              <a:rPr lang="en-US" smtClean="0"/>
              <a:t>6/6/2020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3442708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2AB7DB7-D2FC-4337-9C56-DA9B386C3CA7}" type="datetime1">
              <a:rPr lang="en-US" smtClean="0"/>
              <a:t>6/6/2020</a:t>
            </a:fld>
            <a:endParaRPr lang="en-US"/>
          </a:p>
        </p:txBody>
      </p:sp>
      <p:sp>
        <p:nvSpPr>
          <p:cNvPr id="8" name="Footer Placeholder 7"/>
          <p:cNvSpPr>
            <a:spLocks noGrp="1"/>
          </p:cNvSpPr>
          <p:nvPr>
            <p:ph type="ftr" sz="quarter" idx="11"/>
          </p:nvPr>
        </p:nvSpPr>
        <p:spPr/>
        <p:txBody>
          <a:bodyPr/>
          <a:lstStyle/>
          <a:p>
            <a:r>
              <a:rPr lang="en-US" smtClean="0"/>
              <a:t>CPDD MOE 2020</a:t>
            </a:r>
            <a:endParaRPr lang="en-US"/>
          </a:p>
        </p:txBody>
      </p:sp>
      <p:sp>
        <p:nvSpPr>
          <p:cNvPr id="9" name="Slide Number Placeholder 8"/>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4813912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9CEA3E0F-2762-468E-9E41-859A421251A9}" type="datetime1">
              <a:rPr lang="en-US" smtClean="0"/>
              <a:t>6/6/2020</a:t>
            </a:fld>
            <a:endParaRPr lang="en-US"/>
          </a:p>
        </p:txBody>
      </p:sp>
      <p:sp>
        <p:nvSpPr>
          <p:cNvPr id="4" name="Footer Placeholder 3"/>
          <p:cNvSpPr>
            <a:spLocks noGrp="1"/>
          </p:cNvSpPr>
          <p:nvPr>
            <p:ph type="ftr" sz="quarter" idx="11"/>
          </p:nvPr>
        </p:nvSpPr>
        <p:spPr/>
        <p:txBody>
          <a:bodyPr/>
          <a:lstStyle/>
          <a:p>
            <a:r>
              <a:rPr lang="en-US" smtClean="0"/>
              <a:t>CPDD MOE 2020</a:t>
            </a:r>
            <a:endParaRPr lang="en-US"/>
          </a:p>
        </p:txBody>
      </p:sp>
      <p:sp>
        <p:nvSpPr>
          <p:cNvPr id="5" name="Slide Number Placeholder 4"/>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739389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4C0AE2-FCF2-4730-BAF6-CB37D876D53F}" type="datetime1">
              <a:rPr lang="en-US" smtClean="0"/>
              <a:t>6/6/2020</a:t>
            </a:fld>
            <a:endParaRPr lang="en-US"/>
          </a:p>
        </p:txBody>
      </p:sp>
      <p:sp>
        <p:nvSpPr>
          <p:cNvPr id="3" name="Footer Placeholder 2"/>
          <p:cNvSpPr>
            <a:spLocks noGrp="1"/>
          </p:cNvSpPr>
          <p:nvPr>
            <p:ph type="ftr" sz="quarter" idx="11"/>
          </p:nvPr>
        </p:nvSpPr>
        <p:spPr/>
        <p:txBody>
          <a:bodyPr/>
          <a:lstStyle/>
          <a:p>
            <a:r>
              <a:rPr lang="en-US" smtClean="0"/>
              <a:t>CPDD MOE 2020</a:t>
            </a:r>
            <a:endParaRPr lang="en-US"/>
          </a:p>
        </p:txBody>
      </p:sp>
      <p:sp>
        <p:nvSpPr>
          <p:cNvPr id="4" name="Slide Number Placeholder 3"/>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26266210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A40ACFC-EB47-4E2F-B6F2-5BEB193D05EA}" type="datetime1">
              <a:rPr lang="en-US" smtClean="0"/>
              <a:t>6/6/2020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714776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B5FC3776-F46E-4DFB-9C58-984595F20862}" type="datetime1">
              <a:rPr lang="en-US" smtClean="0"/>
              <a:t>6/6/2020</a:t>
            </a:fld>
            <a:endParaRPr lang="en-US"/>
          </a:p>
        </p:txBody>
      </p:sp>
      <p:sp>
        <p:nvSpPr>
          <p:cNvPr id="6" name="Footer Placeholder 5"/>
          <p:cNvSpPr>
            <a:spLocks noGrp="1"/>
          </p:cNvSpPr>
          <p:nvPr>
            <p:ph type="ftr" sz="quarter" idx="11"/>
          </p:nvPr>
        </p:nvSpPr>
        <p:spPr/>
        <p:txBody>
          <a:bodyPr/>
          <a:lstStyle/>
          <a:p>
            <a:r>
              <a:rPr lang="en-US" smtClean="0"/>
              <a:t>CPDD MOE 2020</a:t>
            </a:r>
            <a:endParaRPr lang="en-US"/>
          </a:p>
        </p:txBody>
      </p:sp>
      <p:sp>
        <p:nvSpPr>
          <p:cNvPr id="7" name="Slide Number Placeholder 6"/>
          <p:cNvSpPr>
            <a:spLocks noGrp="1"/>
          </p:cNvSpPr>
          <p:nvPr>
            <p:ph type="sldNum" sz="quarter" idx="12"/>
          </p:nvPr>
        </p:nvSpPr>
        <p:spPr/>
        <p:txBody>
          <a:bodyPr/>
          <a:lstStyle/>
          <a:p>
            <a:fld id="{ECFBDEC6-67FF-4E6E-9DF8-13CC14A0F424}" type="slidenum">
              <a:rPr lang="en-US" smtClean="0"/>
              <a:t>‹#›</a:t>
            </a:fld>
            <a:endParaRPr lang="en-US"/>
          </a:p>
        </p:txBody>
      </p:sp>
    </p:spTree>
    <p:extLst>
      <p:ext uri="{BB962C8B-B14F-4D97-AF65-F5344CB8AC3E}">
        <p14:creationId xmlns:p14="http://schemas.microsoft.com/office/powerpoint/2010/main" val="113770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C34342E-371F-4FE4-8A14-D0825F912A25}" type="datetime1">
              <a:rPr lang="en-US" smtClean="0"/>
              <a:t>6/6/2020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CPDD MOE 2020</a:t>
            </a:r>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CFBDEC6-67FF-4E6E-9DF8-13CC14A0F424}" type="slidenum">
              <a:rPr lang="en-US" smtClean="0"/>
              <a:t>‹#›</a:t>
            </a:fld>
            <a:endParaRPr lang="en-US"/>
          </a:p>
        </p:txBody>
      </p:sp>
    </p:spTree>
    <p:extLst>
      <p:ext uri="{BB962C8B-B14F-4D97-AF65-F5344CB8AC3E}">
        <p14:creationId xmlns:p14="http://schemas.microsoft.com/office/powerpoint/2010/main" val="115146183"/>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www.ifrs.org/news-and-events/2017/06/standard-setting-process/"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www.icagh.com/file/IFRSforSMEs2009%5b1%5d.pdf"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iasplus.com/en/standards/ias"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9666" y="929391"/>
            <a:ext cx="10822897" cy="5262979"/>
          </a:xfrm>
          <a:prstGeom prst="rect">
            <a:avLst/>
          </a:prstGeom>
        </p:spPr>
        <p:txBody>
          <a:bodyPr wrap="square">
            <a:spAutoFit/>
          </a:bodyPr>
          <a:lstStyle/>
          <a:p>
            <a:r>
              <a:rPr lang="en-TT" sz="2800" dirty="0">
                <a:latin typeface="Times New Roman" panose="02020603050405020304" pitchFamily="18" charset="0"/>
                <a:ea typeface="Times New Roman" panose="02020603050405020304" pitchFamily="18" charset="0"/>
                <a:cs typeface="Times New Roman" panose="02020603050405020304" pitchFamily="18" charset="0"/>
              </a:rPr>
              <a:t>Subject Area: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	Accounting</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Level: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	CAPE </a:t>
            </a:r>
            <a:r>
              <a:rPr lang="en-US" sz="2800" dirty="0">
                <a:latin typeface="Calibri" panose="020F0502020204030204" pitchFamily="34" charset="0"/>
                <a:ea typeface="Calibri" panose="020F0502020204030204" pitchFamily="34" charset="0"/>
                <a:cs typeface="Times New Roman" panose="02020603050405020304" pitchFamily="18" charset="0"/>
              </a:rPr>
              <a:t/>
            </a:r>
            <a:br>
              <a:rPr lang="en-US" sz="2800" dirty="0">
                <a:latin typeface="Calibri" panose="020F0502020204030204" pitchFamily="34"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Times New Roman" panose="02020603050405020304" pitchFamily="18" charset="0"/>
                <a:cs typeface="Times New Roman" panose="02020603050405020304" pitchFamily="18" charset="0"/>
              </a:rPr>
              <a:t>Curriculum Topic: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Accounting Methods, Standards and Reporting</a:t>
            </a:r>
          </a:p>
          <a:p>
            <a:r>
              <a:rPr lang="en-TT" sz="2800" dirty="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ea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Unit </a:t>
            </a:r>
            <a:r>
              <a:rPr lang="en-TT" sz="2800" dirty="0">
                <a:latin typeface="Times New Roman" panose="02020603050405020304" pitchFamily="18" charset="0"/>
                <a:ea typeface="Calibri" panose="020F0502020204030204" pitchFamily="34" charset="0"/>
                <a:cs typeface="Times New Roman" panose="02020603050405020304" pitchFamily="18" charset="0"/>
              </a:rPr>
              <a:t>1 	Module 1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	Objectives 2, 3 &amp; 4</a:t>
            </a:r>
            <a:r>
              <a:rPr lang="en-TT" sz="2800" dirty="0">
                <a:latin typeface="Times New Roman" panose="02020603050405020304" pitchFamily="18" charset="0"/>
                <a:ea typeface="Calibri" panose="020F0502020204030204" pitchFamily="34" charset="0"/>
                <a:cs typeface="Times New Roman" panose="02020603050405020304" pitchFamily="18" charset="0"/>
              </a:rPr>
              <a:t/>
            </a:r>
            <a:br>
              <a:rPr lang="en-TT" sz="2800" dirty="0">
                <a:latin typeface="Times New Roman" panose="02020603050405020304" pitchFamily="18" charset="0"/>
                <a:ea typeface="Calibri" panose="020F0502020204030204" pitchFamily="34" charset="0"/>
                <a:cs typeface="Times New Roman" panose="02020603050405020304" pitchFamily="18" charset="0"/>
              </a:rPr>
            </a:br>
            <a:endParaRPr lang="en-TT" sz="2800" dirty="0" smtClean="0">
              <a:latin typeface="Times New Roman" panose="02020603050405020304" pitchFamily="18" charset="0"/>
              <a:ea typeface="Calibri" panose="020F0502020204030204" pitchFamily="34" charset="0"/>
              <a:cs typeface="Times New Roman" panose="02020603050405020304" pitchFamily="18" charset="0"/>
            </a:endParaRPr>
          </a:p>
          <a:p>
            <a:endParaRPr lang="en-TT" sz="2800" dirty="0">
              <a:latin typeface="Times New Roman" panose="02020603050405020304" pitchFamily="18" charset="0"/>
              <a:ea typeface="Calibri" panose="020F0502020204030204" pitchFamily="34" charset="0"/>
              <a:cs typeface="Times New Roman" panose="02020603050405020304" pitchFamily="18" charset="0"/>
            </a:endParaRPr>
          </a:p>
          <a:p>
            <a:r>
              <a:rPr lang="en-TT" sz="2800" dirty="0" smtClean="0">
                <a:latin typeface="Times New Roman" panose="02020603050405020304" pitchFamily="18" charset="0"/>
                <a:ea typeface="Calibri" panose="020F0502020204030204" pitchFamily="34" charset="0"/>
                <a:cs typeface="Times New Roman" panose="02020603050405020304" pitchFamily="18" charset="0"/>
              </a:rPr>
              <a:t>Key </a:t>
            </a:r>
            <a:r>
              <a:rPr lang="en-TT" sz="2800" dirty="0">
                <a:latin typeface="Times New Roman" panose="02020603050405020304" pitchFamily="18" charset="0"/>
                <a:ea typeface="Calibri" panose="020F0502020204030204" pitchFamily="34" charset="0"/>
                <a:cs typeface="Times New Roman" panose="02020603050405020304" pitchFamily="18" charset="0"/>
              </a:rPr>
              <a:t>Teaching Points:</a:t>
            </a:r>
            <a:br>
              <a:rPr lang="en-TT" sz="2800" dirty="0">
                <a:latin typeface="Times New Roman" panose="02020603050405020304" pitchFamily="18" charset="0"/>
                <a:ea typeface="Calibri" panose="020F0502020204030204" pitchFamily="34" charset="0"/>
                <a:cs typeface="Times New Roman" panose="02020603050405020304" pitchFamily="18" charset="0"/>
              </a:rPr>
            </a:br>
            <a:r>
              <a:rPr lang="en-TT" sz="2800" dirty="0">
                <a:latin typeface="Times New Roman" panose="02020603050405020304" pitchFamily="18" charset="0"/>
                <a:ea typeface="Calibri" panose="020F0502020204030204" pitchFamily="34"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(a)</a:t>
            </a:r>
            <a:r>
              <a:rPr lang="en-TT" sz="2800" dirty="0">
                <a:latin typeface="Times New Roman" panose="02020603050405020304" pitchFamily="18" charset="0"/>
                <a:ea typeface="Calibri" panose="020F0502020204030204" pitchFamily="34" charset="0"/>
                <a:cs typeface="Times New Roman" panose="02020603050405020304" pitchFamily="18" charset="0"/>
              </a:rPr>
              <a:t>	</a:t>
            </a:r>
            <a:r>
              <a:rPr lang="en-TT" sz="2800" dirty="0" smtClean="0">
                <a:latin typeface="Times New Roman" panose="02020603050405020304" pitchFamily="18" charset="0"/>
                <a:ea typeface="Calibri" panose="020F0502020204030204" pitchFamily="34" charset="0"/>
                <a:cs typeface="Times New Roman" panose="02020603050405020304" pitchFamily="18" charset="0"/>
              </a:rPr>
              <a:t>Accounting Methods</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	(</a:t>
            </a:r>
            <a:r>
              <a:rPr lang="en-TT" sz="2800" dirty="0" err="1" smtClean="0">
                <a:latin typeface="Times New Roman" panose="02020603050405020304" pitchFamily="18" charset="0"/>
                <a:cs typeface="Times New Roman" panose="02020603050405020304" pitchFamily="18" charset="0"/>
              </a:rPr>
              <a:t>i</a:t>
            </a:r>
            <a:r>
              <a:rPr lang="en-TT" sz="2800" dirty="0" smtClean="0">
                <a:latin typeface="Times New Roman" panose="02020603050405020304" pitchFamily="18" charset="0"/>
                <a:cs typeface="Times New Roman" panose="02020603050405020304" pitchFamily="18" charset="0"/>
              </a:rPr>
              <a:t>) accrual basis			(ii) cash basis</a:t>
            </a:r>
          </a:p>
          <a:p>
            <a:r>
              <a:rPr lang="en-TT" sz="2800" dirty="0">
                <a:latin typeface="Times New Roman" panose="02020603050405020304" pitchFamily="18" charset="0"/>
                <a:cs typeface="Times New Roman" panose="02020603050405020304" pitchFamily="18" charset="0"/>
              </a:rPr>
              <a:t>	</a:t>
            </a:r>
            <a:r>
              <a:rPr lang="en-TT" sz="2800" dirty="0" smtClean="0">
                <a:latin typeface="Times New Roman" panose="02020603050405020304" pitchFamily="18" charset="0"/>
                <a:cs typeface="Times New Roman" panose="02020603050405020304" pitchFamily="18" charset="0"/>
              </a:rPr>
              <a:t>(b) Accounting Standards</a:t>
            </a:r>
          </a:p>
          <a:p>
            <a:r>
              <a:rPr lang="en-TT" sz="2800" dirty="0" smtClean="0">
                <a:latin typeface="Times New Roman" panose="02020603050405020304" pitchFamily="18" charset="0"/>
                <a:ea typeface="Calibri" panose="020F0502020204030204" pitchFamily="34" charset="0"/>
                <a:cs typeface="Times New Roman" panose="02020603050405020304" pitchFamily="18" charset="0"/>
              </a:rPr>
              <a:t>	(c)	Objectives </a:t>
            </a:r>
            <a:r>
              <a:rPr lang="en-TT" sz="2800" dirty="0">
                <a:latin typeface="Times New Roman" panose="02020603050405020304" pitchFamily="18" charset="0"/>
                <a:ea typeface="Calibri" panose="020F0502020204030204" pitchFamily="34" charset="0"/>
                <a:cs typeface="Times New Roman" panose="02020603050405020304" pitchFamily="18" charset="0"/>
              </a:rPr>
              <a:t>of financial reporting</a:t>
            </a:r>
          </a:p>
          <a:p>
            <a:r>
              <a:rPr lang="en-TT" sz="2800" dirty="0">
                <a:latin typeface="Times New Roman" panose="02020603050405020304" pitchFamily="18" charset="0"/>
                <a:cs typeface="Times New Roman" panose="02020603050405020304" pitchFamily="18" charset="0"/>
              </a:rPr>
              <a:t>	</a:t>
            </a:r>
            <a:endParaRPr lang="en-US" sz="2800" dirty="0"/>
          </a:p>
        </p:txBody>
      </p:sp>
      <p:sp>
        <p:nvSpPr>
          <p:cNvPr id="2" name="Footer Placeholder 1"/>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305694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4" y="382389"/>
            <a:ext cx="10353761" cy="964367"/>
          </a:xfrm>
        </p:spPr>
        <p:txBody>
          <a:bodyPr/>
          <a:lstStyle/>
          <a:p>
            <a:r>
              <a:rPr lang="en-US" dirty="0" smtClean="0"/>
              <a:t>ACCOUNTING PRINCIPLES</a:t>
            </a:r>
            <a:endParaRPr lang="en-US" dirty="0"/>
          </a:p>
        </p:txBody>
      </p:sp>
      <p:sp>
        <p:nvSpPr>
          <p:cNvPr id="3" name="Content Placeholder 2"/>
          <p:cNvSpPr>
            <a:spLocks noGrp="1"/>
          </p:cNvSpPr>
          <p:nvPr>
            <p:ph idx="1"/>
          </p:nvPr>
        </p:nvSpPr>
        <p:spPr>
          <a:xfrm>
            <a:off x="614598" y="1693889"/>
            <a:ext cx="11242622" cy="4811842"/>
          </a:xfrm>
        </p:spPr>
        <p:txBody>
          <a:bodyPr>
            <a:normAutofit/>
          </a:bodyPr>
          <a:lstStyle/>
          <a:p>
            <a:pPr marL="0" indent="0">
              <a:buNone/>
            </a:pPr>
            <a:r>
              <a:rPr lang="en-US" sz="2400" dirty="0" smtClean="0"/>
              <a:t>These are the rules and guidelines that </a:t>
            </a:r>
            <a:r>
              <a:rPr lang="en-US" sz="2400" dirty="0" err="1" smtClean="0"/>
              <a:t>organisations</a:t>
            </a:r>
            <a:r>
              <a:rPr lang="en-US" sz="2400" dirty="0" smtClean="0"/>
              <a:t> must follow when presenting financial statements.  Generally Accepted Accounting Principles (GAAP) are rules, concepts, conventions and procedures </a:t>
            </a:r>
            <a:r>
              <a:rPr lang="en-US" sz="2400" dirty="0" err="1" smtClean="0"/>
              <a:t>utilised</a:t>
            </a:r>
            <a:r>
              <a:rPr lang="en-US" sz="2400" dirty="0" smtClean="0"/>
              <a:t> in preparation of accounts over a given period of time. </a:t>
            </a:r>
          </a:p>
          <a:p>
            <a:pPr marL="0" indent="0">
              <a:buNone/>
            </a:pPr>
            <a:endParaRPr lang="en-US" dirty="0" smtClean="0"/>
          </a:p>
        </p:txBody>
      </p:sp>
      <p:graphicFrame>
        <p:nvGraphicFramePr>
          <p:cNvPr id="4" name="Diagram 3"/>
          <p:cNvGraphicFramePr/>
          <p:nvPr>
            <p:extLst/>
          </p:nvPr>
        </p:nvGraphicFramePr>
        <p:xfrm>
          <a:off x="2062484" y="3747541"/>
          <a:ext cx="8056380" cy="26306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Footer Placeholder 4"/>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91001928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Concept vs Convention</a:t>
            </a:r>
            <a:endParaRPr lang="en-US" dirty="0"/>
          </a:p>
        </p:txBody>
      </p:sp>
      <p:graphicFrame>
        <p:nvGraphicFramePr>
          <p:cNvPr id="6" name="Content Placeholder 5"/>
          <p:cNvGraphicFramePr>
            <a:graphicFrameLocks noGrp="1"/>
          </p:cNvGraphicFramePr>
          <p:nvPr>
            <p:ph idx="1"/>
            <p:extLst/>
          </p:nvPr>
        </p:nvGraphicFramePr>
        <p:xfrm>
          <a:off x="914400" y="2095500"/>
          <a:ext cx="10353675" cy="3352800"/>
        </p:xfrm>
        <a:graphic>
          <a:graphicData uri="http://schemas.openxmlformats.org/drawingml/2006/table">
            <a:tbl>
              <a:tblPr firstRow="1" bandRow="1">
                <a:tableStyleId>{5C22544A-7EE6-4342-B048-85BDC9FD1C3A}</a:tableStyleId>
              </a:tblPr>
              <a:tblGrid>
                <a:gridCol w="3451225">
                  <a:extLst>
                    <a:ext uri="{9D8B030D-6E8A-4147-A177-3AD203B41FA5}">
                      <a16:colId xmlns:a16="http://schemas.microsoft.com/office/drawing/2014/main" val="1162170207"/>
                    </a:ext>
                  </a:extLst>
                </a:gridCol>
                <a:gridCol w="3451225">
                  <a:extLst>
                    <a:ext uri="{9D8B030D-6E8A-4147-A177-3AD203B41FA5}">
                      <a16:colId xmlns:a16="http://schemas.microsoft.com/office/drawing/2014/main" val="2672920508"/>
                    </a:ext>
                  </a:extLst>
                </a:gridCol>
                <a:gridCol w="3451225">
                  <a:extLst>
                    <a:ext uri="{9D8B030D-6E8A-4147-A177-3AD203B41FA5}">
                      <a16:colId xmlns:a16="http://schemas.microsoft.com/office/drawing/2014/main" val="172575521"/>
                    </a:ext>
                  </a:extLst>
                </a:gridCol>
              </a:tblGrid>
              <a:tr h="370840">
                <a:tc>
                  <a:txBody>
                    <a:bodyPr/>
                    <a:lstStyle/>
                    <a:p>
                      <a:r>
                        <a:rPr lang="en-US" sz="2800" dirty="0" smtClean="0"/>
                        <a:t>Comparison Measure</a:t>
                      </a:r>
                      <a:endParaRPr lang="en-US" sz="2800" dirty="0"/>
                    </a:p>
                  </a:txBody>
                  <a:tcPr/>
                </a:tc>
                <a:tc>
                  <a:txBody>
                    <a:bodyPr/>
                    <a:lstStyle/>
                    <a:p>
                      <a:r>
                        <a:rPr lang="en-US" sz="2800" dirty="0" smtClean="0"/>
                        <a:t>Accounting Concept</a:t>
                      </a:r>
                      <a:endParaRPr lang="en-US" sz="2800" dirty="0"/>
                    </a:p>
                  </a:txBody>
                  <a:tcPr/>
                </a:tc>
                <a:tc>
                  <a:txBody>
                    <a:bodyPr/>
                    <a:lstStyle/>
                    <a:p>
                      <a:r>
                        <a:rPr lang="en-US" sz="2800" dirty="0" smtClean="0"/>
                        <a:t>Accounting Convention</a:t>
                      </a:r>
                      <a:endParaRPr lang="en-US" sz="2800" dirty="0"/>
                    </a:p>
                  </a:txBody>
                  <a:tcPr/>
                </a:tc>
                <a:extLst>
                  <a:ext uri="{0D108BD9-81ED-4DB2-BD59-A6C34878D82A}">
                    <a16:rowId xmlns:a16="http://schemas.microsoft.com/office/drawing/2014/main" val="38673429"/>
                  </a:ext>
                </a:extLst>
              </a:tr>
              <a:tr h="370840">
                <a:tc>
                  <a:txBody>
                    <a:bodyPr/>
                    <a:lstStyle/>
                    <a:p>
                      <a:r>
                        <a:rPr lang="en-US" sz="2800" dirty="0" smtClean="0"/>
                        <a:t>Definition</a:t>
                      </a:r>
                      <a:endParaRPr lang="en-US" sz="2800" dirty="0"/>
                    </a:p>
                  </a:txBody>
                  <a:tcPr/>
                </a:tc>
                <a:tc>
                  <a:txBody>
                    <a:bodyPr/>
                    <a:lstStyle/>
                    <a:p>
                      <a:r>
                        <a:rPr lang="en-US" sz="2800" dirty="0" smtClean="0"/>
                        <a:t>Rules of Accounting</a:t>
                      </a:r>
                      <a:endParaRPr lang="en-US" sz="2800" dirty="0"/>
                    </a:p>
                  </a:txBody>
                  <a:tcPr/>
                </a:tc>
                <a:tc>
                  <a:txBody>
                    <a:bodyPr/>
                    <a:lstStyle/>
                    <a:p>
                      <a:r>
                        <a:rPr lang="en-US" sz="2800" dirty="0" smtClean="0"/>
                        <a:t>Custom or Practice</a:t>
                      </a:r>
                      <a:endParaRPr lang="en-US" sz="2800" dirty="0"/>
                    </a:p>
                  </a:txBody>
                  <a:tcPr/>
                </a:tc>
                <a:extLst>
                  <a:ext uri="{0D108BD9-81ED-4DB2-BD59-A6C34878D82A}">
                    <a16:rowId xmlns:a16="http://schemas.microsoft.com/office/drawing/2014/main" val="1639692055"/>
                  </a:ext>
                </a:extLst>
              </a:tr>
              <a:tr h="370840">
                <a:tc>
                  <a:txBody>
                    <a:bodyPr/>
                    <a:lstStyle/>
                    <a:p>
                      <a:r>
                        <a:rPr lang="en-US" sz="2800" dirty="0" smtClean="0"/>
                        <a:t>Point</a:t>
                      </a:r>
                      <a:r>
                        <a:rPr lang="en-US" sz="2800" baseline="0" dirty="0" smtClean="0"/>
                        <a:t> of establishment</a:t>
                      </a:r>
                      <a:endParaRPr lang="en-US" sz="2800" dirty="0"/>
                    </a:p>
                  </a:txBody>
                  <a:tcPr/>
                </a:tc>
                <a:tc>
                  <a:txBody>
                    <a:bodyPr/>
                    <a:lstStyle/>
                    <a:p>
                      <a:r>
                        <a:rPr lang="en-US" sz="2800" dirty="0" smtClean="0"/>
                        <a:t>Accounting bodies</a:t>
                      </a:r>
                      <a:endParaRPr lang="en-US" sz="2800" dirty="0"/>
                    </a:p>
                  </a:txBody>
                  <a:tcPr/>
                </a:tc>
                <a:tc>
                  <a:txBody>
                    <a:bodyPr/>
                    <a:lstStyle/>
                    <a:p>
                      <a:r>
                        <a:rPr lang="en-US" sz="2800" dirty="0" smtClean="0"/>
                        <a:t>From Practice over time</a:t>
                      </a:r>
                      <a:endParaRPr lang="en-US" sz="2800" dirty="0"/>
                    </a:p>
                  </a:txBody>
                  <a:tcPr/>
                </a:tc>
                <a:extLst>
                  <a:ext uri="{0D108BD9-81ED-4DB2-BD59-A6C34878D82A}">
                    <a16:rowId xmlns:a16="http://schemas.microsoft.com/office/drawing/2014/main" val="2485947622"/>
                  </a:ext>
                </a:extLst>
              </a:tr>
              <a:tr h="370840">
                <a:tc>
                  <a:txBody>
                    <a:bodyPr/>
                    <a:lstStyle/>
                    <a:p>
                      <a:r>
                        <a:rPr lang="en-US" sz="2800" dirty="0" smtClean="0"/>
                        <a:t>Application</a:t>
                      </a:r>
                      <a:endParaRPr lang="en-US" sz="2800" dirty="0"/>
                    </a:p>
                  </a:txBody>
                  <a:tcPr/>
                </a:tc>
                <a:tc>
                  <a:txBody>
                    <a:bodyPr/>
                    <a:lstStyle/>
                    <a:p>
                      <a:r>
                        <a:rPr lang="en-US" sz="2800" dirty="0" smtClean="0"/>
                        <a:t>Daily accounting transactions</a:t>
                      </a:r>
                      <a:endParaRPr lang="en-US" sz="2800" dirty="0"/>
                    </a:p>
                  </a:txBody>
                  <a:tcPr/>
                </a:tc>
                <a:tc>
                  <a:txBody>
                    <a:bodyPr/>
                    <a:lstStyle/>
                    <a:p>
                      <a:r>
                        <a:rPr lang="en-US" sz="2800" dirty="0" smtClean="0"/>
                        <a:t>Financial statements</a:t>
                      </a:r>
                      <a:endParaRPr lang="en-US" sz="2800" dirty="0"/>
                    </a:p>
                  </a:txBody>
                  <a:tcPr/>
                </a:tc>
                <a:extLst>
                  <a:ext uri="{0D108BD9-81ED-4DB2-BD59-A6C34878D82A}">
                    <a16:rowId xmlns:a16="http://schemas.microsoft.com/office/drawing/2014/main" val="4038551871"/>
                  </a:ext>
                </a:extLst>
              </a:tr>
            </a:tbl>
          </a:graphicData>
        </a:graphic>
      </p:graphicFrame>
      <p:sp>
        <p:nvSpPr>
          <p:cNvPr id="3" name="Footer Placeholder 2"/>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00505026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844" y="384748"/>
            <a:ext cx="10353761" cy="679554"/>
          </a:xfrm>
        </p:spPr>
        <p:txBody>
          <a:bodyPr>
            <a:normAutofit fontScale="90000"/>
          </a:bodyPr>
          <a:lstStyle/>
          <a:p>
            <a:r>
              <a:rPr lang="en-US" dirty="0" smtClean="0"/>
              <a:t>ACCOUNTING CONCEPTS</a:t>
            </a:r>
            <a:endParaRPr lang="en-US" dirty="0"/>
          </a:p>
        </p:txBody>
      </p:sp>
      <p:sp>
        <p:nvSpPr>
          <p:cNvPr id="3" name="Content Placeholder 2"/>
          <p:cNvSpPr>
            <a:spLocks noGrp="1"/>
          </p:cNvSpPr>
          <p:nvPr>
            <p:ph idx="1"/>
          </p:nvPr>
        </p:nvSpPr>
        <p:spPr>
          <a:xfrm>
            <a:off x="629586" y="1184222"/>
            <a:ext cx="11017771" cy="5246557"/>
          </a:xfrm>
        </p:spPr>
        <p:txBody>
          <a:bodyPr>
            <a:normAutofit/>
          </a:bodyPr>
          <a:lstStyle/>
          <a:p>
            <a:pPr marL="0" indent="0">
              <a:buNone/>
            </a:pPr>
            <a:r>
              <a:rPr lang="en-US" b="1" dirty="0">
                <a:effectLst/>
              </a:rPr>
              <a:t>Accounting concepts</a:t>
            </a:r>
            <a:r>
              <a:rPr lang="en-US" dirty="0">
                <a:effectLst/>
              </a:rPr>
              <a:t> are </a:t>
            </a:r>
            <a:r>
              <a:rPr lang="en-US" dirty="0" smtClean="0">
                <a:effectLst/>
              </a:rPr>
              <a:t>basic assumptions that provide a </a:t>
            </a:r>
            <a:r>
              <a:rPr lang="en-US" dirty="0">
                <a:effectLst/>
              </a:rPr>
              <a:t>a foundation for recording business transactions and preparation of final accounts</a:t>
            </a:r>
            <a:r>
              <a:rPr lang="en-US" dirty="0" smtClean="0">
                <a:effectLst/>
              </a:rPr>
              <a:t>. </a:t>
            </a:r>
          </a:p>
          <a:p>
            <a:pPr marL="0" indent="0">
              <a:buNone/>
            </a:pPr>
            <a:endParaRPr lang="en-US" dirty="0" smtClean="0"/>
          </a:p>
          <a:p>
            <a:pPr marL="0" indent="0">
              <a:buNone/>
            </a:pPr>
            <a:r>
              <a:rPr lang="en-US" dirty="0" smtClean="0"/>
              <a:t>These include</a:t>
            </a:r>
          </a:p>
          <a:p>
            <a:pPr marL="0" indent="0">
              <a:buNone/>
            </a:pPr>
            <a:r>
              <a:rPr lang="en-US" dirty="0" smtClean="0"/>
              <a:t>	Accrual/Matching			</a:t>
            </a:r>
            <a:r>
              <a:rPr lang="en-US" dirty="0" smtClean="0"/>
              <a:t>	Consistency</a:t>
            </a:r>
            <a:endParaRPr lang="en-US" dirty="0"/>
          </a:p>
          <a:p>
            <a:pPr marL="0" indent="0">
              <a:buNone/>
            </a:pPr>
            <a:r>
              <a:rPr lang="en-US" dirty="0" smtClean="0"/>
              <a:t>	Separate/Business Entity		</a:t>
            </a:r>
            <a:r>
              <a:rPr lang="en-US" dirty="0" smtClean="0"/>
              <a:t>	Dual </a:t>
            </a:r>
            <a:r>
              <a:rPr lang="en-US" dirty="0" smtClean="0"/>
              <a:t>Aspect</a:t>
            </a:r>
          </a:p>
          <a:p>
            <a:pPr marL="0" indent="0">
              <a:buNone/>
            </a:pPr>
            <a:r>
              <a:rPr lang="en-US" dirty="0" smtClean="0"/>
              <a:t>	Going Concern				Money Measurement</a:t>
            </a:r>
          </a:p>
          <a:p>
            <a:pPr marL="0" indent="0">
              <a:buNone/>
            </a:pPr>
            <a:r>
              <a:rPr lang="en-US" dirty="0" smtClean="0"/>
              <a:t>	Historical Cost				</a:t>
            </a:r>
            <a:r>
              <a:rPr lang="en-US" dirty="0" err="1" smtClean="0"/>
              <a:t>Realisation</a:t>
            </a:r>
            <a:endParaRPr lang="en-US" dirty="0" smtClean="0"/>
          </a:p>
          <a:p>
            <a:pPr marL="0" indent="0">
              <a:buNone/>
            </a:pPr>
            <a:r>
              <a:rPr lang="en-US" dirty="0" smtClean="0"/>
              <a:t>	Periodicity</a:t>
            </a:r>
            <a:endParaRPr lang="en-US" dirty="0"/>
          </a:p>
          <a:p>
            <a:endParaRPr lang="en-US" dirty="0"/>
          </a:p>
        </p:txBody>
      </p:sp>
      <p:sp>
        <p:nvSpPr>
          <p:cNvPr id="5" name="Footer Placeholder 4"/>
          <p:cNvSpPr>
            <a:spLocks noGrp="1"/>
          </p:cNvSpPr>
          <p:nvPr>
            <p:ph type="ftr" sz="quarter" idx="11"/>
          </p:nvPr>
        </p:nvSpPr>
        <p:spPr>
          <a:xfrm>
            <a:off x="629586" y="6430779"/>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7622306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89416"/>
          </a:xfrm>
        </p:spPr>
        <p:txBody>
          <a:bodyPr/>
          <a:lstStyle/>
          <a:p>
            <a:r>
              <a:rPr lang="en-US" dirty="0" smtClean="0"/>
              <a:t>Accounting concepts (continued)</a:t>
            </a:r>
            <a:endParaRPr lang="en-US" dirty="0"/>
          </a:p>
        </p:txBody>
      </p:sp>
      <p:sp>
        <p:nvSpPr>
          <p:cNvPr id="3" name="Content Placeholder 2"/>
          <p:cNvSpPr>
            <a:spLocks noGrp="1"/>
          </p:cNvSpPr>
          <p:nvPr>
            <p:ph idx="1"/>
          </p:nvPr>
        </p:nvSpPr>
        <p:spPr>
          <a:xfrm>
            <a:off x="913795" y="1828800"/>
            <a:ext cx="10353761" cy="4557010"/>
          </a:xfrm>
        </p:spPr>
        <p:txBody>
          <a:bodyPr>
            <a:normAutofit/>
          </a:bodyPr>
          <a:lstStyle/>
          <a:p>
            <a:r>
              <a:rPr lang="en-US" sz="2400" dirty="0" smtClean="0"/>
              <a:t>Accrual/Matching Concept – When calculating profit or loss for a period all revenues and expenses must be taken into account whether or not cash was actually paid or received.</a:t>
            </a:r>
          </a:p>
          <a:p>
            <a:endParaRPr lang="en-US" sz="2400" dirty="0"/>
          </a:p>
          <a:p>
            <a:r>
              <a:rPr lang="en-US" sz="2400" dirty="0" smtClean="0"/>
              <a:t>Consistency Concept – Keeping the same method of recording and processing transactions over time.</a:t>
            </a:r>
          </a:p>
          <a:p>
            <a:endParaRPr lang="en-US" sz="2400" dirty="0"/>
          </a:p>
          <a:p>
            <a:r>
              <a:rPr lang="en-US" sz="2400" dirty="0" smtClean="0"/>
              <a:t>Separate/Business Entity – Basic accounting concept that we should always separately record the transactions of a business and its owners.</a:t>
            </a:r>
          </a:p>
          <a:p>
            <a:pPr marL="0" indent="0">
              <a:buNone/>
            </a:pPr>
            <a:r>
              <a:rPr lang="en-US" dirty="0"/>
              <a:t>	</a:t>
            </a:r>
            <a:r>
              <a:rPr lang="en-US" dirty="0" smtClean="0"/>
              <a:t>						</a:t>
            </a:r>
            <a:r>
              <a:rPr lang="en-US" dirty="0" smtClean="0"/>
              <a:t>CSEC </a:t>
            </a:r>
            <a:r>
              <a:rPr lang="en-US" dirty="0" smtClean="0"/>
              <a:t>POA Syllabus 2017</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50565011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609601"/>
            <a:ext cx="10353761" cy="889416"/>
          </a:xfrm>
        </p:spPr>
        <p:txBody>
          <a:bodyPr/>
          <a:lstStyle/>
          <a:p>
            <a:r>
              <a:rPr lang="en-US" dirty="0" smtClean="0"/>
              <a:t>Accounting Concepts (continued)</a:t>
            </a:r>
            <a:endParaRPr lang="en-US" dirty="0"/>
          </a:p>
        </p:txBody>
      </p:sp>
      <p:sp>
        <p:nvSpPr>
          <p:cNvPr id="3" name="Content Placeholder 2"/>
          <p:cNvSpPr>
            <a:spLocks noGrp="1"/>
          </p:cNvSpPr>
          <p:nvPr>
            <p:ph idx="1"/>
          </p:nvPr>
        </p:nvSpPr>
        <p:spPr>
          <a:xfrm>
            <a:off x="659567" y="1738859"/>
            <a:ext cx="10912840" cy="4691921"/>
          </a:xfrm>
        </p:spPr>
        <p:txBody>
          <a:bodyPr>
            <a:normAutofit/>
          </a:bodyPr>
          <a:lstStyle/>
          <a:p>
            <a:r>
              <a:rPr lang="en-US" sz="2800" dirty="0"/>
              <a:t>Dual Aspect – Every transaction will affect two accounts thereby having both a debit and credit entry</a:t>
            </a:r>
            <a:r>
              <a:rPr lang="en-US" sz="2800" dirty="0" smtClean="0"/>
              <a:t>.</a:t>
            </a:r>
          </a:p>
          <a:p>
            <a:pPr marL="0" indent="0">
              <a:buNone/>
            </a:pPr>
            <a:endParaRPr lang="en-US" sz="2800" dirty="0"/>
          </a:p>
          <a:p>
            <a:r>
              <a:rPr lang="en-US" sz="2800" dirty="0"/>
              <a:t>Going Concern – The assumption is made that the business will continue to operate indefinitely</a:t>
            </a:r>
            <a:r>
              <a:rPr lang="en-US" sz="2800" dirty="0" smtClean="0"/>
              <a:t>.</a:t>
            </a:r>
          </a:p>
          <a:p>
            <a:pPr marL="0" indent="0">
              <a:buNone/>
            </a:pPr>
            <a:endParaRPr lang="en-US" sz="2800" dirty="0"/>
          </a:p>
          <a:p>
            <a:r>
              <a:rPr lang="en-US" sz="2800" dirty="0" smtClean="0"/>
              <a:t>Money measurement – Transactions which can be measured in monetary terms are the only ones recorded.  So workforce skill, quality of management and branding will not be measured.</a:t>
            </a:r>
          </a:p>
          <a:p>
            <a:endParaRPr lang="en-US" dirty="0"/>
          </a:p>
        </p:txBody>
      </p:sp>
      <p:sp>
        <p:nvSpPr>
          <p:cNvPr id="4" name="Footer Placeholder 3"/>
          <p:cNvSpPr>
            <a:spLocks noGrp="1"/>
          </p:cNvSpPr>
          <p:nvPr>
            <p:ph type="ftr" sz="quarter" idx="11"/>
          </p:nvPr>
        </p:nvSpPr>
        <p:spPr>
          <a:xfrm>
            <a:off x="509059" y="6430780"/>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55258471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3795" y="354768"/>
            <a:ext cx="10353761" cy="1054308"/>
          </a:xfrm>
        </p:spPr>
        <p:txBody>
          <a:bodyPr/>
          <a:lstStyle/>
          <a:p>
            <a:r>
              <a:rPr lang="en-US" dirty="0"/>
              <a:t>Accounting Concepts (continued)</a:t>
            </a:r>
          </a:p>
        </p:txBody>
      </p:sp>
      <p:sp>
        <p:nvSpPr>
          <p:cNvPr id="3" name="Content Placeholder 2"/>
          <p:cNvSpPr>
            <a:spLocks noGrp="1"/>
          </p:cNvSpPr>
          <p:nvPr>
            <p:ph idx="1"/>
          </p:nvPr>
        </p:nvSpPr>
        <p:spPr>
          <a:xfrm>
            <a:off x="913795" y="1543987"/>
            <a:ext cx="10353762" cy="4931764"/>
          </a:xfrm>
        </p:spPr>
        <p:txBody>
          <a:bodyPr>
            <a:normAutofit/>
          </a:bodyPr>
          <a:lstStyle/>
          <a:p>
            <a:r>
              <a:rPr lang="en-US" sz="2800" dirty="0"/>
              <a:t>Historical Cost – Assets are recorded at their purchase price only.  When land appreciates in value this is NOT recorded.  Depreciation of assets is subtracted from historical cost</a:t>
            </a:r>
            <a:r>
              <a:rPr lang="en-US" sz="2800" dirty="0" smtClean="0"/>
              <a:t>.</a:t>
            </a:r>
          </a:p>
          <a:p>
            <a:endParaRPr lang="en-US" sz="2800" dirty="0"/>
          </a:p>
          <a:p>
            <a:r>
              <a:rPr lang="en-US" sz="2800" dirty="0" err="1"/>
              <a:t>Realisation</a:t>
            </a:r>
            <a:r>
              <a:rPr lang="en-US" sz="2800" dirty="0"/>
              <a:t> – Only when revenue is received by the firm should it be recorded.   This </a:t>
            </a:r>
            <a:r>
              <a:rPr lang="en-US" sz="2800" dirty="0" smtClean="0"/>
              <a:t>can contradict </a:t>
            </a:r>
            <a:r>
              <a:rPr lang="en-US" sz="2800" dirty="0"/>
              <a:t>the Accrual/Matching Concept</a:t>
            </a:r>
            <a:r>
              <a:rPr lang="en-US" sz="2800" dirty="0" smtClean="0"/>
              <a:t>.</a:t>
            </a:r>
          </a:p>
          <a:p>
            <a:pPr marL="0" indent="0">
              <a:buNone/>
            </a:pPr>
            <a:endParaRPr lang="en-US" sz="2800" dirty="0"/>
          </a:p>
          <a:p>
            <a:r>
              <a:rPr lang="en-US" sz="2800" dirty="0"/>
              <a:t>Periodicity – Financial statements must be prepared for each financial period which is usually at the end of a year.</a:t>
            </a:r>
          </a:p>
          <a:p>
            <a:endParaRPr lang="en-US" dirty="0"/>
          </a:p>
        </p:txBody>
      </p:sp>
      <p:sp>
        <p:nvSpPr>
          <p:cNvPr id="4" name="Footer Placeholder 3"/>
          <p:cNvSpPr>
            <a:spLocks noGrp="1"/>
          </p:cNvSpPr>
          <p:nvPr>
            <p:ph type="ftr" sz="quarter" idx="11"/>
          </p:nvPr>
        </p:nvSpPr>
        <p:spPr>
          <a:xfrm>
            <a:off x="239236" y="6428099"/>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59754838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CONVENTIONS</a:t>
            </a:r>
            <a:endParaRPr lang="en-US" dirty="0"/>
          </a:p>
        </p:txBody>
      </p:sp>
      <p:sp>
        <p:nvSpPr>
          <p:cNvPr id="3" name="Content Placeholder 2"/>
          <p:cNvSpPr>
            <a:spLocks noGrp="1"/>
          </p:cNvSpPr>
          <p:nvPr>
            <p:ph idx="1"/>
          </p:nvPr>
        </p:nvSpPr>
        <p:spPr>
          <a:xfrm>
            <a:off x="913795" y="2518348"/>
            <a:ext cx="10353762" cy="3272852"/>
          </a:xfrm>
        </p:spPr>
        <p:txBody>
          <a:bodyPr/>
          <a:lstStyle/>
          <a:p>
            <a:pPr marL="0" indent="0">
              <a:buNone/>
            </a:pPr>
            <a:r>
              <a:rPr lang="en-US" sz="2800" b="1" dirty="0" smtClean="0">
                <a:effectLst/>
              </a:rPr>
              <a:t>Accounting </a:t>
            </a:r>
            <a:r>
              <a:rPr lang="en-US" sz="2800" b="1" dirty="0">
                <a:effectLst/>
              </a:rPr>
              <a:t>conventions</a:t>
            </a:r>
            <a:r>
              <a:rPr lang="en-US" sz="2800" dirty="0">
                <a:effectLst/>
              </a:rPr>
              <a:t> are </a:t>
            </a:r>
            <a:r>
              <a:rPr lang="en-US" sz="2800" dirty="0" smtClean="0">
                <a:effectLst/>
              </a:rPr>
              <a:t>practices that have developed over time that have come to be accepted as what should be employed by all persons preparing financial statements. </a:t>
            </a: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34810016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6620" y="714532"/>
            <a:ext cx="10353761" cy="979357"/>
          </a:xfrm>
        </p:spPr>
        <p:txBody>
          <a:bodyPr/>
          <a:lstStyle/>
          <a:p>
            <a:r>
              <a:rPr lang="en-US" dirty="0" smtClean="0"/>
              <a:t>Accounting conventions (continued)</a:t>
            </a:r>
            <a:endParaRPr lang="en-US" dirty="0"/>
          </a:p>
        </p:txBody>
      </p:sp>
      <p:sp>
        <p:nvSpPr>
          <p:cNvPr id="3" name="Content Placeholder 2"/>
          <p:cNvSpPr>
            <a:spLocks noGrp="1"/>
          </p:cNvSpPr>
          <p:nvPr>
            <p:ph idx="1"/>
          </p:nvPr>
        </p:nvSpPr>
        <p:spPr>
          <a:xfrm>
            <a:off x="539646" y="2098623"/>
            <a:ext cx="11107711" cy="3692577"/>
          </a:xfrm>
        </p:spPr>
        <p:txBody>
          <a:bodyPr>
            <a:noAutofit/>
          </a:bodyPr>
          <a:lstStyle/>
          <a:p>
            <a:r>
              <a:rPr lang="en-US" sz="2400" dirty="0" smtClean="0"/>
              <a:t>Prudence/Conservatism – Do not anticipate profits but prepare for all losses.  Also, where two values of a transaction are available, the lower cost is used.</a:t>
            </a:r>
          </a:p>
          <a:p>
            <a:endParaRPr lang="en-US" sz="2400" dirty="0" smtClean="0"/>
          </a:p>
          <a:p>
            <a:r>
              <a:rPr lang="en-US" sz="2400" dirty="0" smtClean="0"/>
              <a:t>Disclosure – The preparation of financial statements should allow users to make rational decisions due to how information is disclosed.  Any changes in preparation of accounts should be disclosed.</a:t>
            </a:r>
          </a:p>
          <a:p>
            <a:endParaRPr lang="en-US" sz="2400" dirty="0" smtClean="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60572142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Accounting conventions (continued)</a:t>
            </a:r>
          </a:p>
        </p:txBody>
      </p:sp>
      <p:sp>
        <p:nvSpPr>
          <p:cNvPr id="3" name="Content Placeholder 2"/>
          <p:cNvSpPr>
            <a:spLocks noGrp="1"/>
          </p:cNvSpPr>
          <p:nvPr>
            <p:ph idx="1"/>
          </p:nvPr>
        </p:nvSpPr>
        <p:spPr>
          <a:xfrm>
            <a:off x="913795" y="1935921"/>
            <a:ext cx="10353762" cy="4494859"/>
          </a:xfrm>
        </p:spPr>
        <p:txBody>
          <a:bodyPr>
            <a:normAutofit/>
          </a:bodyPr>
          <a:lstStyle/>
          <a:p>
            <a:r>
              <a:rPr lang="en-US" sz="2400" dirty="0"/>
              <a:t>Consistency – Accounting policies should be followed consistently by the </a:t>
            </a:r>
            <a:r>
              <a:rPr lang="en-US" sz="2400" dirty="0" err="1"/>
              <a:t>organisation</a:t>
            </a:r>
            <a:r>
              <a:rPr lang="en-US" sz="2400" dirty="0"/>
              <a:t> to allow for easy comparisons.  For example, the method of depreciation used should be consistent over time to allow for comparisons in performance.  Any changes must be disclosed as a note to the accounts.</a:t>
            </a:r>
          </a:p>
          <a:p>
            <a:endParaRPr lang="en-US" sz="2400" dirty="0"/>
          </a:p>
          <a:p>
            <a:r>
              <a:rPr lang="en-US" sz="2400" dirty="0"/>
              <a:t>Materiality -  Record significant/material facts and leave out insignificant ones.  This can appear to contradict the Disclosure Convention.</a:t>
            </a:r>
          </a:p>
          <a:p>
            <a:endParaRPr lang="en-US" dirty="0"/>
          </a:p>
        </p:txBody>
      </p:sp>
      <p:sp>
        <p:nvSpPr>
          <p:cNvPr id="4" name="Footer Placeholder 3"/>
          <p:cNvSpPr>
            <a:spLocks noGrp="1"/>
          </p:cNvSpPr>
          <p:nvPr>
            <p:ph type="ftr" sz="quarter" idx="11"/>
          </p:nvPr>
        </p:nvSpPr>
        <p:spPr>
          <a:xfrm>
            <a:off x="494069" y="6430780"/>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325626654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8805" y="474688"/>
            <a:ext cx="10353761" cy="769495"/>
          </a:xfrm>
        </p:spPr>
        <p:txBody>
          <a:bodyPr/>
          <a:lstStyle/>
          <a:p>
            <a:r>
              <a:rPr lang="en-US" dirty="0" smtClean="0"/>
              <a:t>Activity 3</a:t>
            </a:r>
            <a:endParaRPr lang="en-US" dirty="0"/>
          </a:p>
        </p:txBody>
      </p:sp>
      <p:sp>
        <p:nvSpPr>
          <p:cNvPr id="3" name="Content Placeholder 2"/>
          <p:cNvSpPr>
            <a:spLocks noGrp="1"/>
          </p:cNvSpPr>
          <p:nvPr>
            <p:ph idx="1"/>
          </p:nvPr>
        </p:nvSpPr>
        <p:spPr>
          <a:xfrm>
            <a:off x="749508" y="1678898"/>
            <a:ext cx="10912839" cy="4557009"/>
          </a:xfrm>
        </p:spPr>
        <p:txBody>
          <a:bodyPr>
            <a:noAutofit/>
          </a:bodyPr>
          <a:lstStyle/>
          <a:p>
            <a:pPr marL="457200" indent="-457200">
              <a:buAutoNum type="arabicPeriod"/>
            </a:pPr>
            <a:r>
              <a:rPr lang="en-US" sz="2400" dirty="0" smtClean="0"/>
              <a:t>Distinguish between accounting concepts and conventions.</a:t>
            </a:r>
          </a:p>
          <a:p>
            <a:pPr marL="457200" indent="-457200">
              <a:buAutoNum type="arabicPeriod"/>
            </a:pPr>
            <a:r>
              <a:rPr lang="en-US" sz="2400" dirty="0" smtClean="0"/>
              <a:t>Discuss three accounting concepts and three accounting conventions.</a:t>
            </a:r>
          </a:p>
          <a:p>
            <a:pPr marL="457200" indent="-457200">
              <a:buAutoNum type="arabicPeriod"/>
            </a:pPr>
            <a:r>
              <a:rPr lang="en-US" sz="2400" dirty="0" smtClean="0"/>
              <a:t>A business has used the straight line depreciation method for the past three years.  This year it started using the reducing balance method.  Has any accounting concept or convention been breached?  Discuss.</a:t>
            </a:r>
          </a:p>
          <a:p>
            <a:pPr marL="457200" indent="-457200">
              <a:buAutoNum type="arabicPeriod"/>
            </a:pPr>
            <a:r>
              <a:rPr lang="en-US" sz="2400" dirty="0" smtClean="0"/>
              <a:t>The rental expense for the firm annually is $10 000.  The firm paid ¾ of the expense.  Which figure should be recorded in the expense account and why?</a:t>
            </a:r>
          </a:p>
          <a:p>
            <a:pPr marL="457200" indent="-457200">
              <a:buAutoNum type="arabicPeriod"/>
            </a:pPr>
            <a:r>
              <a:rPr lang="en-US" sz="2400" dirty="0" smtClean="0"/>
              <a:t>Mr. Dominic owns three high speed cars.  He owns a motor shop and records the cars in the accounts of his business.  Is this a  correct accounting practice?  Why or why not?</a:t>
            </a:r>
          </a:p>
          <a:p>
            <a:pPr marL="457200" indent="-457200">
              <a:buAutoNum type="arabicPeriod"/>
            </a:pPr>
            <a:endParaRPr lang="en-US" sz="2400" dirty="0"/>
          </a:p>
        </p:txBody>
      </p:sp>
      <p:sp>
        <p:nvSpPr>
          <p:cNvPr id="4" name="Footer Placeholder 3"/>
          <p:cNvSpPr>
            <a:spLocks noGrp="1"/>
          </p:cNvSpPr>
          <p:nvPr>
            <p:ph type="ftr" sz="quarter" idx="11"/>
          </p:nvPr>
        </p:nvSpPr>
        <p:spPr>
          <a:xfrm>
            <a:off x="239237" y="6492875"/>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18295606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methods</a:t>
            </a:r>
            <a:endParaRPr lang="en-US" dirty="0"/>
          </a:p>
        </p:txBody>
      </p:sp>
      <p:sp>
        <p:nvSpPr>
          <p:cNvPr id="3" name="Content Placeholder 2"/>
          <p:cNvSpPr>
            <a:spLocks noGrp="1"/>
          </p:cNvSpPr>
          <p:nvPr>
            <p:ph idx="1"/>
          </p:nvPr>
        </p:nvSpPr>
        <p:spPr/>
        <p:txBody>
          <a:bodyPr>
            <a:normAutofit/>
          </a:bodyPr>
          <a:lstStyle/>
          <a:p>
            <a:pPr marL="0" indent="0">
              <a:buNone/>
            </a:pPr>
            <a:r>
              <a:rPr lang="en-US" sz="3200" dirty="0" smtClean="0"/>
              <a:t>There are two accounting methods that businesses can utilize for recording transactions.  These include </a:t>
            </a:r>
          </a:p>
          <a:p>
            <a:pPr lvl="1"/>
            <a:r>
              <a:rPr lang="en-US" sz="3200" dirty="0" smtClean="0"/>
              <a:t>Accrual basis</a:t>
            </a:r>
          </a:p>
          <a:p>
            <a:pPr lvl="1"/>
            <a:r>
              <a:rPr lang="en-US" sz="3200" dirty="0" smtClean="0"/>
              <a:t>Cash basis</a:t>
            </a:r>
          </a:p>
          <a:p>
            <a:pPr marL="0" lvl="1" indent="0">
              <a:buNone/>
            </a:pPr>
            <a:endParaRPr lang="en-US" sz="3200" dirty="0"/>
          </a:p>
          <a:p>
            <a:pPr marL="0" lvl="1" indent="0">
              <a:buNone/>
            </a:pPr>
            <a:r>
              <a:rPr lang="en-US" sz="3200" dirty="0" smtClean="0"/>
              <a:t>In order to determine which is the best method to use, businesses will look at who their users of financial information are and what decisions need to be made by them.</a:t>
            </a:r>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0623873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6620" y="384747"/>
            <a:ext cx="10353761" cy="754505"/>
          </a:xfrm>
        </p:spPr>
        <p:txBody>
          <a:bodyPr/>
          <a:lstStyle/>
          <a:p>
            <a:r>
              <a:rPr lang="en-US" dirty="0" smtClean="0"/>
              <a:t>Answer key</a:t>
            </a:r>
            <a:endParaRPr lang="en-US" dirty="0"/>
          </a:p>
        </p:txBody>
      </p:sp>
      <p:sp>
        <p:nvSpPr>
          <p:cNvPr id="3" name="Content Placeholder 2"/>
          <p:cNvSpPr>
            <a:spLocks noGrp="1"/>
          </p:cNvSpPr>
          <p:nvPr>
            <p:ph idx="1"/>
          </p:nvPr>
        </p:nvSpPr>
        <p:spPr>
          <a:xfrm>
            <a:off x="584616" y="1648917"/>
            <a:ext cx="11017771" cy="4721903"/>
          </a:xfrm>
        </p:spPr>
        <p:txBody>
          <a:bodyPr>
            <a:normAutofit/>
          </a:bodyPr>
          <a:lstStyle/>
          <a:p>
            <a:pPr marL="465138" indent="-465138">
              <a:buAutoNum type="arabicPeriod"/>
            </a:pPr>
            <a:r>
              <a:rPr lang="en-US" sz="2400" b="1" dirty="0" smtClean="0">
                <a:effectLst/>
              </a:rPr>
              <a:t>Accounting concepts are rules of accounting set by Accounting bodies and are applied to daily accounting transactions.  Accounting conventions are customs or practices applied to financial statements.</a:t>
            </a:r>
            <a:r>
              <a:rPr lang="en-US" sz="2400" dirty="0">
                <a:effectLst/>
              </a:rPr>
              <a:t> </a:t>
            </a:r>
            <a:r>
              <a:rPr lang="en-US" sz="2400" dirty="0" smtClean="0">
                <a:effectLst/>
              </a:rPr>
              <a:t> </a:t>
            </a:r>
          </a:p>
          <a:p>
            <a:pPr marL="465138" indent="-465138">
              <a:buAutoNum type="arabicPeriod"/>
            </a:pPr>
            <a:r>
              <a:rPr lang="en-US" sz="2400" dirty="0" smtClean="0">
                <a:effectLst/>
              </a:rPr>
              <a:t>Slides </a:t>
            </a:r>
            <a:r>
              <a:rPr lang="en-US" sz="2400" dirty="0" smtClean="0">
                <a:effectLst/>
              </a:rPr>
              <a:t>13-18</a:t>
            </a:r>
            <a:endParaRPr lang="en-US" sz="2400" dirty="0" smtClean="0">
              <a:effectLst/>
            </a:endParaRPr>
          </a:p>
          <a:p>
            <a:pPr marL="465138" indent="-465138">
              <a:buAutoNum type="arabicPeriod"/>
            </a:pPr>
            <a:r>
              <a:rPr lang="en-US" sz="2400" dirty="0" smtClean="0">
                <a:effectLst/>
              </a:rPr>
              <a:t>Accounting Convention of Consistency has been breached as same method of calculating depreciation was not used.  This makes comparisons difficult.  Full Disclosure is required to reflect change.</a:t>
            </a:r>
          </a:p>
          <a:p>
            <a:pPr marL="465138" indent="-465138">
              <a:buAutoNum type="arabicPeriod"/>
            </a:pPr>
            <a:r>
              <a:rPr lang="en-US" sz="2400" dirty="0" smtClean="0">
                <a:effectLst/>
              </a:rPr>
              <a:t>According to the Accounting Concept of Accrual/Matching, the full $10 000 should be recorded as an expense.</a:t>
            </a:r>
          </a:p>
          <a:p>
            <a:pPr marL="465138" indent="-465138">
              <a:buFont typeface="Arial" panose="020B0604020202020204" pitchFamily="34" charset="0"/>
              <a:buAutoNum type="arabicPeriod"/>
            </a:pPr>
            <a:r>
              <a:rPr lang="en-US" sz="2400" dirty="0" smtClean="0">
                <a:effectLst/>
              </a:rPr>
              <a:t>No it is not.   According to the Accounting Concept of </a:t>
            </a:r>
            <a:r>
              <a:rPr lang="en-US" sz="2400" dirty="0" smtClean="0"/>
              <a:t>Separate/Business Entity, we </a:t>
            </a:r>
            <a:r>
              <a:rPr lang="en-US" sz="2400" dirty="0"/>
              <a:t>should always separately record the transactions of a business and its owners.</a:t>
            </a:r>
          </a:p>
          <a:p>
            <a:pPr marL="465138" indent="-465138">
              <a:buAutoNum type="arabicPeriod"/>
            </a:pPr>
            <a:endParaRPr lang="en-US" dirty="0" smtClean="0">
              <a:effectLst/>
            </a:endParaRPr>
          </a:p>
          <a:p>
            <a:pPr marL="465138" indent="-465138">
              <a:buAutoNum type="arabicPeriod"/>
            </a:pPr>
            <a:endParaRPr lang="en-US" dirty="0" smtClean="0">
              <a:effectLst/>
            </a:endParaRPr>
          </a:p>
          <a:p>
            <a:pPr marL="465138" indent="-465138">
              <a:buAutoNum type="arabicPeriod"/>
            </a:pPr>
            <a:endParaRPr lang="en-US" dirty="0" smtClean="0">
              <a:effectLst/>
            </a:endParaRPr>
          </a:p>
          <a:p>
            <a:pPr marL="465138" indent="-465138">
              <a:buAutoNum type="arabicPeriod"/>
            </a:pPr>
            <a:endParaRPr lang="en-US" dirty="0" smtClean="0">
              <a:effectLst/>
            </a:endParaRPr>
          </a:p>
          <a:p>
            <a:pPr marL="465138" indent="-465138">
              <a:buAutoNum type="arabicPeriod"/>
            </a:pPr>
            <a:endParaRPr lang="en-US" dirty="0">
              <a:effectLst/>
            </a:endParaRPr>
          </a:p>
          <a:p>
            <a:pPr marL="0" indent="0">
              <a:buNone/>
            </a:pPr>
            <a:endParaRPr lang="en-US" dirty="0">
              <a:effectLst/>
            </a:endParaRPr>
          </a:p>
          <a:p>
            <a:pPr marL="0" indent="0">
              <a:buNone/>
            </a:pPr>
            <a:endParaRPr lang="en-US" dirty="0"/>
          </a:p>
        </p:txBody>
      </p:sp>
      <p:sp>
        <p:nvSpPr>
          <p:cNvPr id="4" name="Footer Placeholder 3"/>
          <p:cNvSpPr>
            <a:spLocks noGrp="1"/>
          </p:cNvSpPr>
          <p:nvPr>
            <p:ph type="ftr" sz="quarter" idx="11"/>
          </p:nvPr>
        </p:nvSpPr>
        <p:spPr>
          <a:xfrm>
            <a:off x="224246" y="6370821"/>
            <a:ext cx="6672865" cy="365125"/>
          </a:xfrm>
        </p:spPr>
        <p:txBody>
          <a:bodyPr/>
          <a:lstStyle/>
          <a:p>
            <a:r>
              <a:rPr lang="en-US" dirty="0" smtClean="0"/>
              <a:t>CPDD MOE 2020</a:t>
            </a:r>
            <a:endParaRPr lang="en-US" dirty="0"/>
          </a:p>
        </p:txBody>
      </p:sp>
    </p:spTree>
    <p:extLst>
      <p:ext uri="{BB962C8B-B14F-4D97-AF65-F5344CB8AC3E}">
        <p14:creationId xmlns:p14="http://schemas.microsoft.com/office/powerpoint/2010/main" val="256569498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957403" y="2844464"/>
            <a:ext cx="4077325" cy="1015663"/>
          </a:xfrm>
          <a:prstGeom prst="rect">
            <a:avLst/>
          </a:prstGeom>
        </p:spPr>
        <p:txBody>
          <a:bodyPr wrap="square">
            <a:spAutoFit/>
          </a:bodyPr>
          <a:lstStyle/>
          <a:p>
            <a:r>
              <a:rPr lang="en-US" sz="6000" dirty="0" smtClean="0"/>
              <a:t>Great Job!!</a:t>
            </a:r>
            <a:endParaRPr lang="en-US" sz="6000" dirty="0"/>
          </a:p>
        </p:txBody>
      </p:sp>
      <p:sp>
        <p:nvSpPr>
          <p:cNvPr id="2" name="Footer Placeholder 1"/>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470336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789118"/>
          </a:xfrm>
        </p:spPr>
        <p:txBody>
          <a:bodyPr/>
          <a:lstStyle/>
          <a:p>
            <a:r>
              <a:rPr lang="en-US" dirty="0" smtClean="0"/>
              <a:t>Accounting Methods</a:t>
            </a:r>
            <a:endParaRPr lang="en-US" dirty="0"/>
          </a:p>
        </p:txBody>
      </p:sp>
      <p:sp>
        <p:nvSpPr>
          <p:cNvPr id="3" name="Content Placeholder 2"/>
          <p:cNvSpPr>
            <a:spLocks noGrp="1"/>
          </p:cNvSpPr>
          <p:nvPr>
            <p:ph idx="1"/>
          </p:nvPr>
        </p:nvSpPr>
        <p:spPr>
          <a:xfrm>
            <a:off x="838200" y="1454046"/>
            <a:ext cx="10515600" cy="4722917"/>
          </a:xfrm>
        </p:spPr>
        <p:txBody>
          <a:bodyPr>
            <a:normAutofit fontScale="92500" lnSpcReduction="20000"/>
          </a:bodyPr>
          <a:lstStyle/>
          <a:p>
            <a:r>
              <a:rPr lang="en-US" dirty="0" smtClean="0"/>
              <a:t>Accrual basis </a:t>
            </a:r>
          </a:p>
          <a:p>
            <a:pPr lvl="1"/>
            <a:r>
              <a:rPr lang="en-US" dirty="0" smtClean="0"/>
              <a:t>Expenses are recorded when incurred.  Example, rent is $3 000 annually.  Whether it is paid or not the full amount is recorded as an expense in the accounts for that year.  </a:t>
            </a:r>
          </a:p>
          <a:p>
            <a:pPr lvl="1"/>
            <a:r>
              <a:rPr lang="en-US" dirty="0" smtClean="0"/>
              <a:t>Prepayments are deducted if not applicable to the financial period.</a:t>
            </a:r>
          </a:p>
          <a:p>
            <a:pPr lvl="1"/>
            <a:r>
              <a:rPr lang="en-US" dirty="0" smtClean="0"/>
              <a:t>Revenue is recorded when earned.  Example, professional services rendered amount to $5 000.  Only $2 500 was paid.  The full $5 000 will be recorded.</a:t>
            </a:r>
          </a:p>
          <a:p>
            <a:pPr lvl="1"/>
            <a:r>
              <a:rPr lang="en-US" dirty="0" smtClean="0"/>
              <a:t>Used by medium and large firms with many users of financial information.</a:t>
            </a:r>
          </a:p>
          <a:p>
            <a:pPr lvl="1"/>
            <a:r>
              <a:rPr lang="en-US" dirty="0" smtClean="0"/>
              <a:t>For taxation purposes, the accrual method must be used.</a:t>
            </a:r>
            <a:endParaRPr lang="en-US" dirty="0"/>
          </a:p>
          <a:p>
            <a:endParaRPr lang="en-US" dirty="0" smtClean="0"/>
          </a:p>
          <a:p>
            <a:r>
              <a:rPr lang="en-US" dirty="0" smtClean="0"/>
              <a:t>Cash basis</a:t>
            </a:r>
          </a:p>
          <a:p>
            <a:pPr lvl="1"/>
            <a:r>
              <a:rPr lang="en-US" dirty="0" smtClean="0"/>
              <a:t>Expenses are recorded when paid.  Example, rent is $3 000 annually.  Only</a:t>
            </a:r>
          </a:p>
          <a:p>
            <a:pPr marL="688975" lvl="1" indent="0">
              <a:buNone/>
            </a:pPr>
            <a:r>
              <a:rPr lang="en-US" dirty="0" smtClean="0"/>
              <a:t>$1 500 was paid.  The amount of $1 500 will be recorded.</a:t>
            </a:r>
          </a:p>
          <a:p>
            <a:pPr marL="630238" lvl="1" indent="-225425"/>
            <a:r>
              <a:rPr lang="en-US" dirty="0" smtClean="0"/>
              <a:t>Revenue is recorded when received</a:t>
            </a:r>
            <a:r>
              <a:rPr lang="en-US" dirty="0"/>
              <a:t>. Example, professional services rendered amount to $5000.  Only $2500 was </a:t>
            </a:r>
            <a:r>
              <a:rPr lang="en-US" dirty="0" smtClean="0"/>
              <a:t>paid.  The amount of $2 500 will be recorded.</a:t>
            </a:r>
          </a:p>
          <a:p>
            <a:pPr marL="630238" lvl="1" indent="-225425"/>
            <a:r>
              <a:rPr lang="en-US" dirty="0" smtClean="0"/>
              <a:t>Used mainly by small firms with limited users of financial information.</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0772289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Accounting Standards</a:t>
            </a:r>
            <a:endParaRPr lang="en-US" dirty="0"/>
          </a:p>
        </p:txBody>
      </p:sp>
      <p:sp>
        <p:nvSpPr>
          <p:cNvPr id="3" name="Content Placeholder 2"/>
          <p:cNvSpPr>
            <a:spLocks noGrp="1"/>
          </p:cNvSpPr>
          <p:nvPr>
            <p:ph idx="1"/>
          </p:nvPr>
        </p:nvSpPr>
        <p:spPr>
          <a:xfrm>
            <a:off x="838200" y="2398425"/>
            <a:ext cx="10515600" cy="3778537"/>
          </a:xfrm>
        </p:spPr>
        <p:txBody>
          <a:bodyPr/>
          <a:lstStyle/>
          <a:p>
            <a:r>
              <a:rPr lang="en-US" dirty="0" smtClean="0"/>
              <a:t>There is a process involved in developing and setting Accounting Standards.  Click on the following link for further details.</a:t>
            </a:r>
          </a:p>
          <a:p>
            <a:pPr marL="0" indent="0">
              <a:buNone/>
            </a:pPr>
            <a:endParaRPr lang="en-US" dirty="0" smtClean="0"/>
          </a:p>
          <a:p>
            <a:pPr marL="457200" lvl="1" indent="0">
              <a:buNone/>
            </a:pPr>
            <a:r>
              <a:rPr lang="en-US" dirty="0">
                <a:hlinkClick r:id="rId2"/>
              </a:rPr>
              <a:t>https://www.ifrs.org/news-and-events/2017/06/standard-setting-process/</a:t>
            </a:r>
            <a:endParaRPr lang="en-US" dirty="0"/>
          </a:p>
          <a:p>
            <a:pPr marL="0" indent="0">
              <a:buNone/>
            </a:pPr>
            <a:endParaRPr lang="en-US" dirty="0" smtClean="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34802397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IFRS for SMEs 2009</a:t>
            </a:r>
            <a:endParaRPr lang="en-US" dirty="0"/>
          </a:p>
        </p:txBody>
      </p:sp>
      <p:sp>
        <p:nvSpPr>
          <p:cNvPr id="3" name="Content Placeholder 2"/>
          <p:cNvSpPr>
            <a:spLocks noGrp="1"/>
          </p:cNvSpPr>
          <p:nvPr>
            <p:ph idx="1"/>
          </p:nvPr>
        </p:nvSpPr>
        <p:spPr>
          <a:xfrm>
            <a:off x="838200" y="1933731"/>
            <a:ext cx="10515600" cy="4243232"/>
          </a:xfrm>
        </p:spPr>
        <p:txBody>
          <a:bodyPr/>
          <a:lstStyle/>
          <a:p>
            <a:r>
              <a:rPr lang="en-US" dirty="0" smtClean="0"/>
              <a:t>The International Financial Reporting Standard (IFRS) for Small and Medium Enterprises (SMEs) was published in 2009.  This standard establishes a practice for all businesses for preparation of financial statements.</a:t>
            </a:r>
          </a:p>
          <a:p>
            <a:endParaRPr lang="en-US" dirty="0" smtClean="0"/>
          </a:p>
          <a:p>
            <a:r>
              <a:rPr lang="en-US" dirty="0" smtClean="0"/>
              <a:t>Click on the following link for the full standard</a:t>
            </a:r>
            <a:endParaRPr lang="en-US" dirty="0"/>
          </a:p>
          <a:p>
            <a:pPr marL="404813" indent="-404813">
              <a:buNone/>
            </a:pPr>
            <a:r>
              <a:rPr lang="en-US" dirty="0"/>
              <a:t>	</a:t>
            </a:r>
            <a:r>
              <a:rPr lang="en-US" dirty="0" smtClean="0">
                <a:hlinkClick r:id="rId2"/>
              </a:rPr>
              <a:t>http</a:t>
            </a:r>
            <a:r>
              <a:rPr lang="en-US" dirty="0">
                <a:hlinkClick r:id="rId2"/>
              </a:rPr>
              <a:t>://www.icagh.com/file/IFRSforSMEs2009[1].pdf</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8162104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99176"/>
          </a:xfrm>
        </p:spPr>
        <p:txBody>
          <a:bodyPr/>
          <a:lstStyle/>
          <a:p>
            <a:r>
              <a:rPr lang="en-US" dirty="0" smtClean="0"/>
              <a:t>Activity 1</a:t>
            </a:r>
            <a:endParaRPr lang="en-US" dirty="0"/>
          </a:p>
        </p:txBody>
      </p:sp>
      <p:sp>
        <p:nvSpPr>
          <p:cNvPr id="3" name="Content Placeholder 2"/>
          <p:cNvSpPr>
            <a:spLocks noGrp="1"/>
          </p:cNvSpPr>
          <p:nvPr>
            <p:ph idx="1"/>
          </p:nvPr>
        </p:nvSpPr>
        <p:spPr>
          <a:xfrm>
            <a:off x="838200" y="1753849"/>
            <a:ext cx="10515600" cy="4692937"/>
          </a:xfrm>
        </p:spPr>
        <p:txBody>
          <a:bodyPr/>
          <a:lstStyle/>
          <a:p>
            <a:r>
              <a:rPr lang="en-US" dirty="0" smtClean="0"/>
              <a:t>Use the link on Slide 5 for IFRS for SMEs and complete the table on Slide 7. </a:t>
            </a:r>
          </a:p>
          <a:p>
            <a:pPr marL="0" indent="0">
              <a:buNone/>
            </a:pP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27653826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457151236"/>
              </p:ext>
            </p:extLst>
          </p:nvPr>
        </p:nvGraphicFramePr>
        <p:xfrm>
          <a:off x="163642" y="119924"/>
          <a:ext cx="11708567" cy="6531588"/>
        </p:xfrm>
        <a:graphic>
          <a:graphicData uri="http://schemas.openxmlformats.org/drawingml/2006/table">
            <a:tbl>
              <a:tblPr firstRow="1" bandRow="1">
                <a:tableStyleId>{5C22544A-7EE6-4342-B048-85BDC9FD1C3A}</a:tableStyleId>
              </a:tblPr>
              <a:tblGrid>
                <a:gridCol w="5427690">
                  <a:extLst>
                    <a:ext uri="{9D8B030D-6E8A-4147-A177-3AD203B41FA5}">
                      <a16:colId xmlns:a16="http://schemas.microsoft.com/office/drawing/2014/main" val="2725206120"/>
                    </a:ext>
                  </a:extLst>
                </a:gridCol>
                <a:gridCol w="6280877">
                  <a:extLst>
                    <a:ext uri="{9D8B030D-6E8A-4147-A177-3AD203B41FA5}">
                      <a16:colId xmlns:a16="http://schemas.microsoft.com/office/drawing/2014/main" val="4075038736"/>
                    </a:ext>
                  </a:extLst>
                </a:gridCol>
              </a:tblGrid>
              <a:tr h="631994">
                <a:tc>
                  <a:txBody>
                    <a:bodyPr/>
                    <a:lstStyle/>
                    <a:p>
                      <a:r>
                        <a:rPr lang="en-US" dirty="0" smtClean="0"/>
                        <a:t>Activity</a:t>
                      </a:r>
                      <a:endParaRPr lang="en-US" dirty="0"/>
                    </a:p>
                  </a:txBody>
                  <a:tcPr/>
                </a:tc>
                <a:tc>
                  <a:txBody>
                    <a:bodyPr/>
                    <a:lstStyle/>
                    <a:p>
                      <a:r>
                        <a:rPr lang="en-US" dirty="0" smtClean="0"/>
                        <a:t>Response (page numbers on standard given as a guide)</a:t>
                      </a:r>
                      <a:endParaRPr lang="en-US" dirty="0"/>
                    </a:p>
                  </a:txBody>
                  <a:tcPr/>
                </a:tc>
                <a:extLst>
                  <a:ext uri="{0D108BD9-81ED-4DB2-BD59-A6C34878D82A}">
                    <a16:rowId xmlns:a16="http://schemas.microsoft.com/office/drawing/2014/main" val="2912132533"/>
                  </a:ext>
                </a:extLst>
              </a:tr>
              <a:tr h="914559">
                <a:tc>
                  <a:txBody>
                    <a:bodyPr/>
                    <a:lstStyle/>
                    <a:p>
                      <a:r>
                        <a:rPr lang="en-US" dirty="0" smtClean="0"/>
                        <a:t>Define ‘small and medium enterprises’</a:t>
                      </a:r>
                      <a:endParaRPr lang="en-US" dirty="0"/>
                    </a:p>
                  </a:txBody>
                  <a:tcPr/>
                </a:tc>
                <a:tc>
                  <a:txBody>
                    <a:bodyPr/>
                    <a:lstStyle/>
                    <a:p>
                      <a:r>
                        <a:rPr lang="en-US" dirty="0" smtClean="0"/>
                        <a:t>a) p.11</a:t>
                      </a:r>
                    </a:p>
                    <a:p>
                      <a:r>
                        <a:rPr lang="en-US" dirty="0" smtClean="0"/>
                        <a:t>b) p.11</a:t>
                      </a:r>
                      <a:endParaRPr lang="en-US" dirty="0"/>
                    </a:p>
                  </a:txBody>
                  <a:tcPr/>
                </a:tc>
                <a:extLst>
                  <a:ext uri="{0D108BD9-81ED-4DB2-BD59-A6C34878D82A}">
                    <a16:rowId xmlns:a16="http://schemas.microsoft.com/office/drawing/2014/main" val="3625951861"/>
                  </a:ext>
                </a:extLst>
              </a:tr>
              <a:tr h="914559">
                <a:tc>
                  <a:txBody>
                    <a:bodyPr/>
                    <a:lstStyle/>
                    <a:p>
                      <a:r>
                        <a:rPr lang="en-US" dirty="0" smtClean="0"/>
                        <a:t>Explain</a:t>
                      </a:r>
                      <a:r>
                        <a:rPr lang="en-US" baseline="0" dirty="0" smtClean="0"/>
                        <a:t> the objectives of financial statements of SMEs</a:t>
                      </a:r>
                      <a:endParaRPr lang="en-US" dirty="0"/>
                    </a:p>
                  </a:txBody>
                  <a:tcPr/>
                </a:tc>
                <a:tc>
                  <a:txBody>
                    <a:bodyPr/>
                    <a:lstStyle/>
                    <a:p>
                      <a:r>
                        <a:rPr lang="en-US" dirty="0" smtClean="0"/>
                        <a:t>a) p.13</a:t>
                      </a:r>
                    </a:p>
                    <a:p>
                      <a:r>
                        <a:rPr lang="en-US" dirty="0" smtClean="0"/>
                        <a:t>b) p.13</a:t>
                      </a:r>
                      <a:endParaRPr lang="en-US" dirty="0"/>
                    </a:p>
                  </a:txBody>
                  <a:tcPr/>
                </a:tc>
                <a:extLst>
                  <a:ext uri="{0D108BD9-81ED-4DB2-BD59-A6C34878D82A}">
                    <a16:rowId xmlns:a16="http://schemas.microsoft.com/office/drawing/2014/main" val="1915900968"/>
                  </a:ext>
                </a:extLst>
              </a:tr>
              <a:tr h="1235836">
                <a:tc>
                  <a:txBody>
                    <a:bodyPr/>
                    <a:lstStyle/>
                    <a:p>
                      <a:r>
                        <a:rPr lang="en-US" dirty="0" smtClean="0"/>
                        <a:t>Define	a) asset</a:t>
                      </a:r>
                    </a:p>
                    <a:p>
                      <a:r>
                        <a:rPr lang="en-US" dirty="0" smtClean="0"/>
                        <a:t>	b) liability</a:t>
                      </a:r>
                    </a:p>
                    <a:p>
                      <a:r>
                        <a:rPr lang="en-US" dirty="0" smtClean="0"/>
                        <a:t>	c) equity</a:t>
                      </a:r>
                      <a:endParaRPr lang="en-US" dirty="0"/>
                    </a:p>
                  </a:txBody>
                  <a:tcPr/>
                </a:tc>
                <a:tc>
                  <a:txBody>
                    <a:bodyPr/>
                    <a:lstStyle/>
                    <a:p>
                      <a:r>
                        <a:rPr lang="en-US" dirty="0" smtClean="0"/>
                        <a:t>a) p.15</a:t>
                      </a:r>
                    </a:p>
                    <a:p>
                      <a:r>
                        <a:rPr lang="en-US" dirty="0" smtClean="0"/>
                        <a:t>b) p.15</a:t>
                      </a:r>
                    </a:p>
                    <a:p>
                      <a:r>
                        <a:rPr lang="en-US" dirty="0" smtClean="0"/>
                        <a:t>c) p.15</a:t>
                      </a:r>
                      <a:endParaRPr lang="en-US" dirty="0"/>
                    </a:p>
                  </a:txBody>
                  <a:tcPr/>
                </a:tc>
                <a:extLst>
                  <a:ext uri="{0D108BD9-81ED-4DB2-BD59-A6C34878D82A}">
                    <a16:rowId xmlns:a16="http://schemas.microsoft.com/office/drawing/2014/main" val="465947878"/>
                  </a:ext>
                </a:extLst>
              </a:tr>
              <a:tr h="2718839">
                <a:tc>
                  <a:txBody>
                    <a:bodyPr/>
                    <a:lstStyle/>
                    <a:p>
                      <a:r>
                        <a:rPr lang="en-US" dirty="0" smtClean="0"/>
                        <a:t>Discuss the </a:t>
                      </a:r>
                      <a:r>
                        <a:rPr lang="en-US" dirty="0" smtClean="0"/>
                        <a:t>following qualitative characteristics</a:t>
                      </a:r>
                    </a:p>
                    <a:p>
                      <a:pPr marL="342900" indent="-342900">
                        <a:buAutoNum type="alphaLcParenR"/>
                      </a:pPr>
                      <a:r>
                        <a:rPr lang="en-US" dirty="0" smtClean="0"/>
                        <a:t>Understandability</a:t>
                      </a:r>
                    </a:p>
                    <a:p>
                      <a:pPr marL="342900" indent="-342900">
                        <a:buAutoNum type="alphaLcParenR"/>
                      </a:pPr>
                      <a:r>
                        <a:rPr lang="en-US" dirty="0" smtClean="0"/>
                        <a:t>Relevance</a:t>
                      </a:r>
                      <a:endParaRPr lang="en-US" dirty="0" smtClean="0"/>
                    </a:p>
                    <a:p>
                      <a:pPr marL="342900" indent="-342900">
                        <a:buAutoNum type="alphaLcParenR"/>
                      </a:pPr>
                      <a:r>
                        <a:rPr lang="en-US" dirty="0" smtClean="0"/>
                        <a:t>Materiality</a:t>
                      </a:r>
                    </a:p>
                    <a:p>
                      <a:pPr marL="342900" indent="-342900">
                        <a:buAutoNum type="alphaLcParenR"/>
                      </a:pPr>
                      <a:r>
                        <a:rPr lang="en-US" dirty="0" smtClean="0"/>
                        <a:t>Reliability</a:t>
                      </a:r>
                    </a:p>
                    <a:p>
                      <a:pPr marL="342900" indent="-342900">
                        <a:buAutoNum type="alphaLcParenR"/>
                      </a:pPr>
                      <a:r>
                        <a:rPr lang="en-US" dirty="0" smtClean="0"/>
                        <a:t>Substance over</a:t>
                      </a:r>
                      <a:r>
                        <a:rPr lang="en-US" baseline="0" dirty="0" smtClean="0"/>
                        <a:t> form</a:t>
                      </a:r>
                    </a:p>
                    <a:p>
                      <a:pPr marL="342900" indent="-342900">
                        <a:buAutoNum type="alphaLcParenR"/>
                      </a:pPr>
                      <a:r>
                        <a:rPr lang="en-US" baseline="0" dirty="0" smtClean="0"/>
                        <a:t>Prudence</a:t>
                      </a:r>
                    </a:p>
                    <a:p>
                      <a:pPr marL="342900" indent="-342900">
                        <a:buAutoNum type="alphaLcParenR"/>
                      </a:pPr>
                      <a:r>
                        <a:rPr lang="en-US" baseline="0" dirty="0" smtClean="0"/>
                        <a:t>Completeness</a:t>
                      </a:r>
                    </a:p>
                    <a:p>
                      <a:pPr marL="342900" indent="-342900">
                        <a:buAutoNum type="alphaLcParenR"/>
                      </a:pPr>
                      <a:r>
                        <a:rPr lang="en-US" baseline="0" dirty="0" smtClean="0"/>
                        <a:t>Comparability</a:t>
                      </a:r>
                    </a:p>
                    <a:p>
                      <a:pPr marL="342900" indent="-342900">
                        <a:buAutoNum type="alphaLcParenR"/>
                      </a:pPr>
                      <a:r>
                        <a:rPr lang="en-US" baseline="0" dirty="0" smtClean="0"/>
                        <a:t>Timeliness</a:t>
                      </a:r>
                      <a:endParaRPr lang="en-US" dirty="0"/>
                    </a:p>
                  </a:txBody>
                  <a:tcPr/>
                </a:tc>
                <a:tc>
                  <a:txBody>
                    <a:bodyPr/>
                    <a:lstStyle/>
                    <a:p>
                      <a:r>
                        <a:rPr lang="en-US" dirty="0" smtClean="0"/>
                        <a:t>pp.</a:t>
                      </a:r>
                      <a:r>
                        <a:rPr lang="en-US" baseline="0" dirty="0" smtClean="0"/>
                        <a:t> 13-15</a:t>
                      </a:r>
                      <a:endParaRPr lang="en-US" dirty="0"/>
                    </a:p>
                  </a:txBody>
                  <a:tcPr/>
                </a:tc>
                <a:extLst>
                  <a:ext uri="{0D108BD9-81ED-4DB2-BD59-A6C34878D82A}">
                    <a16:rowId xmlns:a16="http://schemas.microsoft.com/office/drawing/2014/main" val="2921583507"/>
                  </a:ext>
                </a:extLst>
              </a:tr>
            </a:tbl>
          </a:graphicData>
        </a:graphic>
      </p:graphicFrame>
      <p:sp>
        <p:nvSpPr>
          <p:cNvPr id="2" name="Footer Placeholder 1"/>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957559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IAS</a:t>
            </a:r>
            <a:endParaRPr lang="en-US" dirty="0"/>
          </a:p>
        </p:txBody>
      </p:sp>
      <p:sp>
        <p:nvSpPr>
          <p:cNvPr id="3" name="Content Placeholder 2"/>
          <p:cNvSpPr>
            <a:spLocks noGrp="1"/>
          </p:cNvSpPr>
          <p:nvPr>
            <p:ph idx="1"/>
          </p:nvPr>
        </p:nvSpPr>
        <p:spPr/>
        <p:txBody>
          <a:bodyPr/>
          <a:lstStyle/>
          <a:p>
            <a:pPr marL="0" indent="0">
              <a:buNone/>
            </a:pPr>
            <a:r>
              <a:rPr lang="en-US" dirty="0" smtClean="0"/>
              <a:t>The International Accounting Standards were set by a body in England.  However, in 2001 they were replaced by the IFRS.  Click on the link below for the full list.</a:t>
            </a:r>
            <a:endParaRPr lang="en-US" dirty="0"/>
          </a:p>
          <a:p>
            <a:endParaRPr lang="en-US" dirty="0" smtClean="0"/>
          </a:p>
          <a:p>
            <a:r>
              <a:rPr lang="en-US" dirty="0">
                <a:hlinkClick r:id="rId2"/>
              </a:rPr>
              <a:t>https://www.iasplus.com/en/standards/ias</a:t>
            </a:r>
            <a:endParaRPr lang="en-US" dirty="0"/>
          </a:p>
        </p:txBody>
      </p:sp>
      <p:sp>
        <p:nvSpPr>
          <p:cNvPr id="4" name="Footer Placeholder 3"/>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2674539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 2</a:t>
            </a:r>
            <a:endParaRPr lang="en-US" dirty="0"/>
          </a:p>
        </p:txBody>
      </p:sp>
      <p:sp>
        <p:nvSpPr>
          <p:cNvPr id="3" name="Content Placeholder 2"/>
          <p:cNvSpPr>
            <a:spLocks noGrp="1"/>
          </p:cNvSpPr>
          <p:nvPr>
            <p:ph idx="1"/>
          </p:nvPr>
        </p:nvSpPr>
        <p:spPr/>
        <p:txBody>
          <a:bodyPr>
            <a:normAutofit/>
          </a:bodyPr>
          <a:lstStyle/>
          <a:p>
            <a:pPr marL="509588" indent="-457200">
              <a:buNone/>
            </a:pPr>
            <a:r>
              <a:rPr lang="en-US" dirty="0" err="1" smtClean="0"/>
              <a:t>Utilise</a:t>
            </a:r>
            <a:r>
              <a:rPr lang="en-US" dirty="0" smtClean="0"/>
              <a:t> the IFRS for SMEs to answer the following questions:</a:t>
            </a:r>
          </a:p>
          <a:p>
            <a:pPr marL="509588" indent="-457200">
              <a:buNone/>
            </a:pPr>
            <a:endParaRPr lang="en-US" dirty="0" smtClean="0"/>
          </a:p>
          <a:p>
            <a:pPr marL="509588" indent="-457200">
              <a:buAutoNum type="arabicParenR"/>
            </a:pPr>
            <a:r>
              <a:rPr lang="en-US" dirty="0" smtClean="0"/>
              <a:t>How often should financial statements be prepared for an entity?</a:t>
            </a:r>
          </a:p>
          <a:p>
            <a:pPr marL="509588" lvl="1" indent="-457200">
              <a:buNone/>
            </a:pPr>
            <a:r>
              <a:rPr lang="en-US" sz="2800" dirty="0" smtClean="0"/>
              <a:t>	At least annually.  p.24</a:t>
            </a:r>
          </a:p>
          <a:p>
            <a:pPr marL="509588" indent="-457200">
              <a:buAutoNum type="arabicParenR"/>
            </a:pPr>
            <a:r>
              <a:rPr lang="en-US" dirty="0" smtClean="0"/>
              <a:t>Can an entity change its method of presentation of financial statements?</a:t>
            </a:r>
          </a:p>
          <a:p>
            <a:pPr marL="509588" indent="-457200">
              <a:buNone/>
            </a:pPr>
            <a:r>
              <a:rPr lang="en-US" dirty="0" smtClean="0"/>
              <a:t>	Consistency is important. p.25</a:t>
            </a:r>
          </a:p>
          <a:p>
            <a:pPr marL="509588" indent="-457200">
              <a:buNone/>
            </a:pPr>
            <a:r>
              <a:rPr lang="en-US" dirty="0" smtClean="0"/>
              <a:t>3)	What does a complete set of financial statements include?</a:t>
            </a:r>
          </a:p>
          <a:p>
            <a:pPr marL="509588" lvl="1" indent="-457200">
              <a:buNone/>
            </a:pPr>
            <a:r>
              <a:rPr lang="en-US" sz="2800" dirty="0" smtClean="0"/>
              <a:t>	p.26</a:t>
            </a:r>
            <a:endParaRPr lang="en-US" sz="2800" dirty="0"/>
          </a:p>
        </p:txBody>
      </p:sp>
      <p:sp>
        <p:nvSpPr>
          <p:cNvPr id="5" name="Footer Placeholder 4"/>
          <p:cNvSpPr>
            <a:spLocks noGrp="1"/>
          </p:cNvSpPr>
          <p:nvPr>
            <p:ph type="ftr" sz="quarter" idx="11"/>
          </p:nvPr>
        </p:nvSpPr>
        <p:spPr/>
        <p:txBody>
          <a:bodyPr/>
          <a:lstStyle/>
          <a:p>
            <a:r>
              <a:rPr lang="en-US" smtClean="0"/>
              <a:t>CPDD MOE 2020</a:t>
            </a:r>
            <a:endParaRPr lang="en-US"/>
          </a:p>
        </p:txBody>
      </p:sp>
    </p:spTree>
    <p:extLst>
      <p:ext uri="{BB962C8B-B14F-4D97-AF65-F5344CB8AC3E}">
        <p14:creationId xmlns:p14="http://schemas.microsoft.com/office/powerpoint/2010/main" val="165699294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335</TotalTime>
  <Words>1451</Words>
  <Application>Microsoft Office PowerPoint</Application>
  <PresentationFormat>Widescreen</PresentationFormat>
  <Paragraphs>171</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Calibri</vt:lpstr>
      <vt:lpstr>Calibri Light</vt:lpstr>
      <vt:lpstr>Times New Roman</vt:lpstr>
      <vt:lpstr>Office Theme</vt:lpstr>
      <vt:lpstr>PowerPoint Presentation</vt:lpstr>
      <vt:lpstr>Accounting methods</vt:lpstr>
      <vt:lpstr>Accounting Methods</vt:lpstr>
      <vt:lpstr>Accounting Standards</vt:lpstr>
      <vt:lpstr>IFRS for SMEs 2009</vt:lpstr>
      <vt:lpstr>Activity 1</vt:lpstr>
      <vt:lpstr>PowerPoint Presentation</vt:lpstr>
      <vt:lpstr>IAS</vt:lpstr>
      <vt:lpstr>Activity 2</vt:lpstr>
      <vt:lpstr>ACCOUNTING PRINCIPLES</vt:lpstr>
      <vt:lpstr>Concept vs Convention</vt:lpstr>
      <vt:lpstr>ACCOUNTING CONCEPTS</vt:lpstr>
      <vt:lpstr>Accounting concepts (continued)</vt:lpstr>
      <vt:lpstr>Accounting Concepts (continued)</vt:lpstr>
      <vt:lpstr>Accounting Concepts (continued)</vt:lpstr>
      <vt:lpstr>ACCOUNTING CONVENTIONS</vt:lpstr>
      <vt:lpstr>Accounting conventions (continued)</vt:lpstr>
      <vt:lpstr>Accounting conventions (continued)</vt:lpstr>
      <vt:lpstr>Activity 3</vt:lpstr>
      <vt:lpstr>Answer key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MOECurriculum</dc:creator>
  <cp:lastModifiedBy>MOECurriculum</cp:lastModifiedBy>
  <cp:revision>20</cp:revision>
  <dcterms:created xsi:type="dcterms:W3CDTF">2020-06-04T01:25:09Z</dcterms:created>
  <dcterms:modified xsi:type="dcterms:W3CDTF">2020-06-07T02:59:40Z</dcterms:modified>
</cp:coreProperties>
</file>