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70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B9652D-66AB-41DF-B2D1-5DA90AA136DF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CEB424-3D80-40BF-84AA-7CA8DE53F514}">
      <dgm:prSet phldrT="[Text]"/>
      <dgm:spPr/>
      <dgm:t>
        <a:bodyPr/>
        <a:lstStyle/>
        <a:p>
          <a:r>
            <a:rPr lang="en-US" dirty="0" smtClean="0"/>
            <a:t>Forms of Business </a:t>
          </a:r>
          <a:r>
            <a:rPr lang="en-US" dirty="0" err="1" smtClean="0"/>
            <a:t>Organisations</a:t>
          </a:r>
          <a:endParaRPr lang="en-US" dirty="0"/>
        </a:p>
      </dgm:t>
    </dgm:pt>
    <dgm:pt modelId="{E7792ADF-832E-41B8-9F7A-47E2FEF54129}" type="parTrans" cxnId="{D8A75C87-054B-4B0E-AC79-A8F9CDE44BBE}">
      <dgm:prSet/>
      <dgm:spPr/>
      <dgm:t>
        <a:bodyPr/>
        <a:lstStyle/>
        <a:p>
          <a:endParaRPr lang="en-US"/>
        </a:p>
      </dgm:t>
    </dgm:pt>
    <dgm:pt modelId="{E975AE5A-2DF6-4E91-857A-7D863E005D00}" type="sibTrans" cxnId="{D8A75C87-054B-4B0E-AC79-A8F9CDE44BBE}">
      <dgm:prSet/>
      <dgm:spPr/>
      <dgm:t>
        <a:bodyPr/>
        <a:lstStyle/>
        <a:p>
          <a:endParaRPr lang="en-US"/>
        </a:p>
      </dgm:t>
    </dgm:pt>
    <dgm:pt modelId="{D1B1A2CA-B1B1-453E-AB48-B8287C0EA78E}">
      <dgm:prSet phldrT="[Text]"/>
      <dgm:spPr/>
      <dgm:t>
        <a:bodyPr/>
        <a:lstStyle/>
        <a:p>
          <a:r>
            <a:rPr lang="en-US" dirty="0" smtClean="0"/>
            <a:t>Sole trader</a:t>
          </a:r>
          <a:endParaRPr lang="en-US" dirty="0"/>
        </a:p>
      </dgm:t>
    </dgm:pt>
    <dgm:pt modelId="{3AD96126-A560-4CA3-8D51-B27862489E28}" type="parTrans" cxnId="{A6E339F8-149D-413D-92FF-AD506595338F}">
      <dgm:prSet/>
      <dgm:spPr/>
      <dgm:t>
        <a:bodyPr/>
        <a:lstStyle/>
        <a:p>
          <a:endParaRPr lang="en-US"/>
        </a:p>
      </dgm:t>
    </dgm:pt>
    <dgm:pt modelId="{B877A2A7-EB07-4383-BB13-E2C8E6FAAD31}" type="sibTrans" cxnId="{A6E339F8-149D-413D-92FF-AD506595338F}">
      <dgm:prSet/>
      <dgm:spPr/>
      <dgm:t>
        <a:bodyPr/>
        <a:lstStyle/>
        <a:p>
          <a:endParaRPr lang="en-US"/>
        </a:p>
      </dgm:t>
    </dgm:pt>
    <dgm:pt modelId="{2392A8FD-516F-4391-8A73-513D6EED6227}">
      <dgm:prSet phldrT="[Text]"/>
      <dgm:spPr/>
      <dgm:t>
        <a:bodyPr/>
        <a:lstStyle/>
        <a:p>
          <a:r>
            <a:rPr lang="en-US" dirty="0" smtClean="0"/>
            <a:t>Partnership</a:t>
          </a:r>
          <a:endParaRPr lang="en-US" dirty="0"/>
        </a:p>
      </dgm:t>
    </dgm:pt>
    <dgm:pt modelId="{18854582-8659-4873-A70E-05A2F4D806FB}" type="parTrans" cxnId="{6DCB9623-6FD1-4DD8-AEEE-F238EA38EBB2}">
      <dgm:prSet/>
      <dgm:spPr/>
      <dgm:t>
        <a:bodyPr/>
        <a:lstStyle/>
        <a:p>
          <a:endParaRPr lang="en-US"/>
        </a:p>
      </dgm:t>
    </dgm:pt>
    <dgm:pt modelId="{E84806D0-82BD-4A8E-9E1B-EF84230CB083}" type="sibTrans" cxnId="{6DCB9623-6FD1-4DD8-AEEE-F238EA38EBB2}">
      <dgm:prSet/>
      <dgm:spPr/>
      <dgm:t>
        <a:bodyPr/>
        <a:lstStyle/>
        <a:p>
          <a:endParaRPr lang="en-US"/>
        </a:p>
      </dgm:t>
    </dgm:pt>
    <dgm:pt modelId="{1C882588-A935-4120-94BC-A3DC03CD607E}">
      <dgm:prSet phldrT="[Text]"/>
      <dgm:spPr/>
      <dgm:t>
        <a:bodyPr/>
        <a:lstStyle/>
        <a:p>
          <a:r>
            <a:rPr lang="en-US" dirty="0" smtClean="0"/>
            <a:t>Franchise</a:t>
          </a:r>
          <a:endParaRPr lang="en-US" dirty="0"/>
        </a:p>
      </dgm:t>
    </dgm:pt>
    <dgm:pt modelId="{F0CD5169-0C19-4150-819E-44F3E2201440}" type="parTrans" cxnId="{320F4C56-214C-49D7-93C4-404F3E83BE02}">
      <dgm:prSet/>
      <dgm:spPr/>
      <dgm:t>
        <a:bodyPr/>
        <a:lstStyle/>
        <a:p>
          <a:endParaRPr lang="en-US"/>
        </a:p>
      </dgm:t>
    </dgm:pt>
    <dgm:pt modelId="{DF929A26-6179-4062-8273-FD8C4D1AD446}" type="sibTrans" cxnId="{320F4C56-214C-49D7-93C4-404F3E83BE02}">
      <dgm:prSet/>
      <dgm:spPr/>
      <dgm:t>
        <a:bodyPr/>
        <a:lstStyle/>
        <a:p>
          <a:endParaRPr lang="en-US"/>
        </a:p>
      </dgm:t>
    </dgm:pt>
    <dgm:pt modelId="{1F7A3707-4444-47B7-AF80-8FEE85269B66}">
      <dgm:prSet phldrT="[Text]"/>
      <dgm:spPr/>
      <dgm:t>
        <a:bodyPr/>
        <a:lstStyle/>
        <a:p>
          <a:r>
            <a:rPr lang="en-US" dirty="0" smtClean="0"/>
            <a:t>Limited Liability Company</a:t>
          </a:r>
          <a:endParaRPr lang="en-US" dirty="0"/>
        </a:p>
      </dgm:t>
    </dgm:pt>
    <dgm:pt modelId="{2A205AFF-BCA5-4350-9972-1E662B79B7B9}" type="parTrans" cxnId="{E96056FD-CA69-4ECD-90FE-F7FF90F877A6}">
      <dgm:prSet/>
      <dgm:spPr/>
      <dgm:t>
        <a:bodyPr/>
        <a:lstStyle/>
        <a:p>
          <a:endParaRPr lang="en-US"/>
        </a:p>
      </dgm:t>
    </dgm:pt>
    <dgm:pt modelId="{97293308-11E2-4911-9434-30FA51042D8E}" type="sibTrans" cxnId="{E96056FD-CA69-4ECD-90FE-F7FF90F877A6}">
      <dgm:prSet/>
      <dgm:spPr/>
      <dgm:t>
        <a:bodyPr/>
        <a:lstStyle/>
        <a:p>
          <a:endParaRPr lang="en-US"/>
        </a:p>
      </dgm:t>
    </dgm:pt>
    <dgm:pt modelId="{0B1C986A-B0A1-4851-9A1D-2C7641F2A597}">
      <dgm:prSet phldrT="[Text]"/>
      <dgm:spPr/>
      <dgm:t>
        <a:bodyPr/>
        <a:lstStyle/>
        <a:p>
          <a:r>
            <a:rPr lang="en-US" dirty="0" smtClean="0"/>
            <a:t>Private Company</a:t>
          </a:r>
          <a:endParaRPr lang="en-US" dirty="0"/>
        </a:p>
      </dgm:t>
    </dgm:pt>
    <dgm:pt modelId="{38AA3738-45CE-4ED0-AC51-C1DAA01B0642}" type="parTrans" cxnId="{44EBFDD9-0584-470E-AEA2-9F95BDEDD4F9}">
      <dgm:prSet/>
      <dgm:spPr/>
      <dgm:t>
        <a:bodyPr/>
        <a:lstStyle/>
        <a:p>
          <a:endParaRPr lang="en-US"/>
        </a:p>
      </dgm:t>
    </dgm:pt>
    <dgm:pt modelId="{78C4DC3E-3D5B-4DBE-B445-0ACE7DA5CFBF}" type="sibTrans" cxnId="{44EBFDD9-0584-470E-AEA2-9F95BDEDD4F9}">
      <dgm:prSet/>
      <dgm:spPr/>
      <dgm:t>
        <a:bodyPr/>
        <a:lstStyle/>
        <a:p>
          <a:endParaRPr lang="en-US"/>
        </a:p>
      </dgm:t>
    </dgm:pt>
    <dgm:pt modelId="{A7E9BD47-29BB-4129-B5C4-47693D987CD9}">
      <dgm:prSet phldrT="[Text]"/>
      <dgm:spPr/>
    </dgm:pt>
    <dgm:pt modelId="{C9918439-D2DF-4732-92B3-AE71674576B5}" type="parTrans" cxnId="{6B504AC2-5990-4D54-9E04-AF5467D62532}">
      <dgm:prSet/>
      <dgm:spPr/>
      <dgm:t>
        <a:bodyPr/>
        <a:lstStyle/>
        <a:p>
          <a:endParaRPr lang="en-US"/>
        </a:p>
      </dgm:t>
    </dgm:pt>
    <dgm:pt modelId="{A84B77B4-2324-4565-A056-CF41B05DB7EA}" type="sibTrans" cxnId="{6B504AC2-5990-4D54-9E04-AF5467D62532}">
      <dgm:prSet/>
      <dgm:spPr/>
      <dgm:t>
        <a:bodyPr/>
        <a:lstStyle/>
        <a:p>
          <a:endParaRPr lang="en-US"/>
        </a:p>
      </dgm:t>
    </dgm:pt>
    <dgm:pt modelId="{346ACFAD-FE9D-4F93-B9C8-4B321F5DE015}">
      <dgm:prSet phldrT="[Text]"/>
      <dgm:spPr/>
      <dgm:t>
        <a:bodyPr/>
        <a:lstStyle/>
        <a:p>
          <a:r>
            <a:rPr lang="en-US" dirty="0" smtClean="0"/>
            <a:t>Statutory </a:t>
          </a:r>
          <a:r>
            <a:rPr lang="en-US" dirty="0" err="1" smtClean="0"/>
            <a:t>Organisation</a:t>
          </a:r>
          <a:endParaRPr lang="en-US" dirty="0"/>
        </a:p>
      </dgm:t>
    </dgm:pt>
    <dgm:pt modelId="{9788531A-E0E0-4C4C-ADD3-5A637173BA83}" type="parTrans" cxnId="{574D148B-AD2F-420D-A29E-F66CB4AD0CDF}">
      <dgm:prSet/>
      <dgm:spPr/>
      <dgm:t>
        <a:bodyPr/>
        <a:lstStyle/>
        <a:p>
          <a:endParaRPr lang="en-US"/>
        </a:p>
      </dgm:t>
    </dgm:pt>
    <dgm:pt modelId="{BD252A6D-A9CB-40BE-9290-89D2E876F0BE}" type="sibTrans" cxnId="{574D148B-AD2F-420D-A29E-F66CB4AD0CDF}">
      <dgm:prSet/>
      <dgm:spPr/>
      <dgm:t>
        <a:bodyPr/>
        <a:lstStyle/>
        <a:p>
          <a:endParaRPr lang="en-US"/>
        </a:p>
      </dgm:t>
    </dgm:pt>
    <dgm:pt modelId="{B72DC24A-A30D-4E25-8EBE-72E3DF9A9469}" type="pres">
      <dgm:prSet presAssocID="{B0B9652D-66AB-41DF-B2D1-5DA90AA136D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33EC693F-2831-4FC2-B3C7-0ADB76C11B44}" type="pres">
      <dgm:prSet presAssocID="{ADCEB424-3D80-40BF-84AA-7CA8DE53F514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DB1B4F6D-6D0D-4E81-96CB-0B74D20CD19C}" type="pres">
      <dgm:prSet presAssocID="{D1B1A2CA-B1B1-453E-AB48-B8287C0EA78E}" presName="Accent1" presStyleCnt="0"/>
      <dgm:spPr/>
    </dgm:pt>
    <dgm:pt modelId="{D8C76EBB-2AE3-4BCC-8A0D-F5B79AF2167C}" type="pres">
      <dgm:prSet presAssocID="{D1B1A2CA-B1B1-453E-AB48-B8287C0EA78E}" presName="Accent" presStyleLbl="bgShp" presStyleIdx="0" presStyleCnt="6"/>
      <dgm:spPr/>
    </dgm:pt>
    <dgm:pt modelId="{0B8ED237-B897-4275-B284-9C8808927F97}" type="pres">
      <dgm:prSet presAssocID="{D1B1A2CA-B1B1-453E-AB48-B8287C0EA78E}" presName="Child1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C921A90E-82A5-47B3-BC42-DB9751364769}" type="pres">
      <dgm:prSet presAssocID="{2392A8FD-516F-4391-8A73-513D6EED6227}" presName="Accent2" presStyleCnt="0"/>
      <dgm:spPr/>
    </dgm:pt>
    <dgm:pt modelId="{CCB6F75E-33FB-4200-86E1-C545DA0ABEE5}" type="pres">
      <dgm:prSet presAssocID="{2392A8FD-516F-4391-8A73-513D6EED6227}" presName="Accent" presStyleLbl="bgShp" presStyleIdx="1" presStyleCnt="6"/>
      <dgm:spPr/>
    </dgm:pt>
    <dgm:pt modelId="{FA89F761-2F44-4980-90CE-C311C7D5B12B}" type="pres">
      <dgm:prSet presAssocID="{2392A8FD-516F-4391-8A73-513D6EED6227}" presName="Child2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4E7CC554-68A4-4C21-A3F2-88E03F204D78}" type="pres">
      <dgm:prSet presAssocID="{1C882588-A935-4120-94BC-A3DC03CD607E}" presName="Accent3" presStyleCnt="0"/>
      <dgm:spPr/>
    </dgm:pt>
    <dgm:pt modelId="{59CE9505-2627-4D1F-BDDF-B8AF2C0CEBC9}" type="pres">
      <dgm:prSet presAssocID="{1C882588-A935-4120-94BC-A3DC03CD607E}" presName="Accent" presStyleLbl="bgShp" presStyleIdx="2" presStyleCnt="6"/>
      <dgm:spPr/>
    </dgm:pt>
    <dgm:pt modelId="{E06EADE2-0A4B-448F-9E28-F5EC6C118833}" type="pres">
      <dgm:prSet presAssocID="{1C882588-A935-4120-94BC-A3DC03CD607E}" presName="Child3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8CD65C83-CB75-4029-9518-C6A34E15F66C}" type="pres">
      <dgm:prSet presAssocID="{1F7A3707-4444-47B7-AF80-8FEE85269B66}" presName="Accent4" presStyleCnt="0"/>
      <dgm:spPr/>
    </dgm:pt>
    <dgm:pt modelId="{0CEFCC1C-CE4E-4D71-9D5F-9F35F977C54B}" type="pres">
      <dgm:prSet presAssocID="{1F7A3707-4444-47B7-AF80-8FEE85269B66}" presName="Accent" presStyleLbl="bgShp" presStyleIdx="3" presStyleCnt="6"/>
      <dgm:spPr/>
    </dgm:pt>
    <dgm:pt modelId="{E7D8A04F-E4EE-48A1-A559-20CE1DCB12D0}" type="pres">
      <dgm:prSet presAssocID="{1F7A3707-4444-47B7-AF80-8FEE85269B66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50DAAF-964B-4285-9F94-71E15A51733E}" type="pres">
      <dgm:prSet presAssocID="{0B1C986A-B0A1-4851-9A1D-2C7641F2A597}" presName="Accent5" presStyleCnt="0"/>
      <dgm:spPr/>
    </dgm:pt>
    <dgm:pt modelId="{E619D2A7-15FC-4C3F-BCF7-A027906910FD}" type="pres">
      <dgm:prSet presAssocID="{0B1C986A-B0A1-4851-9A1D-2C7641F2A597}" presName="Accent" presStyleLbl="bgShp" presStyleIdx="4" presStyleCnt="6"/>
      <dgm:spPr/>
    </dgm:pt>
    <dgm:pt modelId="{8BB81871-5D69-4872-9E9E-88E29D1F5882}" type="pres">
      <dgm:prSet presAssocID="{0B1C986A-B0A1-4851-9A1D-2C7641F2A597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C2E229-7285-418F-9E6C-4ADFB3A5A6CC}" type="pres">
      <dgm:prSet presAssocID="{346ACFAD-FE9D-4F93-B9C8-4B321F5DE015}" presName="Accent6" presStyleCnt="0"/>
      <dgm:spPr/>
    </dgm:pt>
    <dgm:pt modelId="{80B9E37D-E6C3-4C7E-B722-E1F79E8EADD0}" type="pres">
      <dgm:prSet presAssocID="{346ACFAD-FE9D-4F93-B9C8-4B321F5DE015}" presName="Accent" presStyleLbl="bgShp" presStyleIdx="5" presStyleCnt="6"/>
      <dgm:spPr/>
    </dgm:pt>
    <dgm:pt modelId="{1ECAC95B-211F-424B-A558-ED23378ECD75}" type="pres">
      <dgm:prSet presAssocID="{346ACFAD-FE9D-4F93-B9C8-4B321F5DE015}" presName="Child6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2C71646A-B7CE-42BE-BC8E-727ED358C273}" type="presOf" srcId="{ADCEB424-3D80-40BF-84AA-7CA8DE53F514}" destId="{33EC693F-2831-4FC2-B3C7-0ADB76C11B44}" srcOrd="0" destOrd="0" presId="urn:microsoft.com/office/officeart/2011/layout/HexagonRadial"/>
    <dgm:cxn modelId="{A42D13E7-321E-4497-8FE1-A80133DB859D}" type="presOf" srcId="{2392A8FD-516F-4391-8A73-513D6EED6227}" destId="{FA89F761-2F44-4980-90CE-C311C7D5B12B}" srcOrd="0" destOrd="0" presId="urn:microsoft.com/office/officeart/2011/layout/HexagonRadial"/>
    <dgm:cxn modelId="{D8A75C87-054B-4B0E-AC79-A8F9CDE44BBE}" srcId="{B0B9652D-66AB-41DF-B2D1-5DA90AA136DF}" destId="{ADCEB424-3D80-40BF-84AA-7CA8DE53F514}" srcOrd="0" destOrd="0" parTransId="{E7792ADF-832E-41B8-9F7A-47E2FEF54129}" sibTransId="{E975AE5A-2DF6-4E91-857A-7D863E005D00}"/>
    <dgm:cxn modelId="{574D148B-AD2F-420D-A29E-F66CB4AD0CDF}" srcId="{ADCEB424-3D80-40BF-84AA-7CA8DE53F514}" destId="{346ACFAD-FE9D-4F93-B9C8-4B321F5DE015}" srcOrd="5" destOrd="0" parTransId="{9788531A-E0E0-4C4C-ADD3-5A637173BA83}" sibTransId="{BD252A6D-A9CB-40BE-9290-89D2E876F0BE}"/>
    <dgm:cxn modelId="{9E73B91C-0981-47B7-B9EC-0FED96DEF586}" type="presOf" srcId="{1F7A3707-4444-47B7-AF80-8FEE85269B66}" destId="{E7D8A04F-E4EE-48A1-A559-20CE1DCB12D0}" srcOrd="0" destOrd="0" presId="urn:microsoft.com/office/officeart/2011/layout/HexagonRadial"/>
    <dgm:cxn modelId="{A6E339F8-149D-413D-92FF-AD506595338F}" srcId="{ADCEB424-3D80-40BF-84AA-7CA8DE53F514}" destId="{D1B1A2CA-B1B1-453E-AB48-B8287C0EA78E}" srcOrd="0" destOrd="0" parTransId="{3AD96126-A560-4CA3-8D51-B27862489E28}" sibTransId="{B877A2A7-EB07-4383-BB13-E2C8E6FAAD31}"/>
    <dgm:cxn modelId="{6DCB9623-6FD1-4DD8-AEEE-F238EA38EBB2}" srcId="{ADCEB424-3D80-40BF-84AA-7CA8DE53F514}" destId="{2392A8FD-516F-4391-8A73-513D6EED6227}" srcOrd="1" destOrd="0" parTransId="{18854582-8659-4873-A70E-05A2F4D806FB}" sibTransId="{E84806D0-82BD-4A8E-9E1B-EF84230CB083}"/>
    <dgm:cxn modelId="{E96056FD-CA69-4ECD-90FE-F7FF90F877A6}" srcId="{ADCEB424-3D80-40BF-84AA-7CA8DE53F514}" destId="{1F7A3707-4444-47B7-AF80-8FEE85269B66}" srcOrd="3" destOrd="0" parTransId="{2A205AFF-BCA5-4350-9972-1E662B79B7B9}" sibTransId="{97293308-11E2-4911-9434-30FA51042D8E}"/>
    <dgm:cxn modelId="{44EBFDD9-0584-470E-AEA2-9F95BDEDD4F9}" srcId="{ADCEB424-3D80-40BF-84AA-7CA8DE53F514}" destId="{0B1C986A-B0A1-4851-9A1D-2C7641F2A597}" srcOrd="4" destOrd="0" parTransId="{38AA3738-45CE-4ED0-AC51-C1DAA01B0642}" sibTransId="{78C4DC3E-3D5B-4DBE-B445-0ACE7DA5CFBF}"/>
    <dgm:cxn modelId="{320F4C56-214C-49D7-93C4-404F3E83BE02}" srcId="{ADCEB424-3D80-40BF-84AA-7CA8DE53F514}" destId="{1C882588-A935-4120-94BC-A3DC03CD607E}" srcOrd="2" destOrd="0" parTransId="{F0CD5169-0C19-4150-819E-44F3E2201440}" sibTransId="{DF929A26-6179-4062-8273-FD8C4D1AD446}"/>
    <dgm:cxn modelId="{6B504AC2-5990-4D54-9E04-AF5467D62532}" srcId="{ADCEB424-3D80-40BF-84AA-7CA8DE53F514}" destId="{A7E9BD47-29BB-4129-B5C4-47693D987CD9}" srcOrd="6" destOrd="0" parTransId="{C9918439-D2DF-4732-92B3-AE71674576B5}" sibTransId="{A84B77B4-2324-4565-A056-CF41B05DB7EA}"/>
    <dgm:cxn modelId="{4B46601A-5D69-4EBC-B71F-535644DDB28E}" type="presOf" srcId="{0B1C986A-B0A1-4851-9A1D-2C7641F2A597}" destId="{8BB81871-5D69-4872-9E9E-88E29D1F5882}" srcOrd="0" destOrd="0" presId="urn:microsoft.com/office/officeart/2011/layout/HexagonRadial"/>
    <dgm:cxn modelId="{1076187B-543C-4041-A45B-C9FE10138B1F}" type="presOf" srcId="{B0B9652D-66AB-41DF-B2D1-5DA90AA136DF}" destId="{B72DC24A-A30D-4E25-8EBE-72E3DF9A9469}" srcOrd="0" destOrd="0" presId="urn:microsoft.com/office/officeart/2011/layout/HexagonRadial"/>
    <dgm:cxn modelId="{B4B0661A-B437-409D-991A-04077AC0FC0E}" type="presOf" srcId="{1C882588-A935-4120-94BC-A3DC03CD607E}" destId="{E06EADE2-0A4B-448F-9E28-F5EC6C118833}" srcOrd="0" destOrd="0" presId="urn:microsoft.com/office/officeart/2011/layout/HexagonRadial"/>
    <dgm:cxn modelId="{D0C54A47-691B-4C34-A3ED-229CB02D458E}" type="presOf" srcId="{346ACFAD-FE9D-4F93-B9C8-4B321F5DE015}" destId="{1ECAC95B-211F-424B-A558-ED23378ECD75}" srcOrd="0" destOrd="0" presId="urn:microsoft.com/office/officeart/2011/layout/HexagonRadial"/>
    <dgm:cxn modelId="{980986EF-5D03-4404-9850-831C78C31DAA}" type="presOf" srcId="{D1B1A2CA-B1B1-453E-AB48-B8287C0EA78E}" destId="{0B8ED237-B897-4275-B284-9C8808927F97}" srcOrd="0" destOrd="0" presId="urn:microsoft.com/office/officeart/2011/layout/HexagonRadial"/>
    <dgm:cxn modelId="{519DFE2C-46E0-444B-AC62-F0DD1E1297B9}" type="presParOf" srcId="{B72DC24A-A30D-4E25-8EBE-72E3DF9A9469}" destId="{33EC693F-2831-4FC2-B3C7-0ADB76C11B44}" srcOrd="0" destOrd="0" presId="urn:microsoft.com/office/officeart/2011/layout/HexagonRadial"/>
    <dgm:cxn modelId="{10A93702-B12B-45E5-8720-44D71F1666FB}" type="presParOf" srcId="{B72DC24A-A30D-4E25-8EBE-72E3DF9A9469}" destId="{DB1B4F6D-6D0D-4E81-96CB-0B74D20CD19C}" srcOrd="1" destOrd="0" presId="urn:microsoft.com/office/officeart/2011/layout/HexagonRadial"/>
    <dgm:cxn modelId="{48F4F3DE-D617-4725-8834-5EB55047287D}" type="presParOf" srcId="{DB1B4F6D-6D0D-4E81-96CB-0B74D20CD19C}" destId="{D8C76EBB-2AE3-4BCC-8A0D-F5B79AF2167C}" srcOrd="0" destOrd="0" presId="urn:microsoft.com/office/officeart/2011/layout/HexagonRadial"/>
    <dgm:cxn modelId="{98FED379-30AB-43B7-BF12-7F11522F987A}" type="presParOf" srcId="{B72DC24A-A30D-4E25-8EBE-72E3DF9A9469}" destId="{0B8ED237-B897-4275-B284-9C8808927F97}" srcOrd="2" destOrd="0" presId="urn:microsoft.com/office/officeart/2011/layout/HexagonRadial"/>
    <dgm:cxn modelId="{A1164609-A42B-4EF2-B526-F9ACE8029267}" type="presParOf" srcId="{B72DC24A-A30D-4E25-8EBE-72E3DF9A9469}" destId="{C921A90E-82A5-47B3-BC42-DB9751364769}" srcOrd="3" destOrd="0" presId="urn:microsoft.com/office/officeart/2011/layout/HexagonRadial"/>
    <dgm:cxn modelId="{C923286A-8515-4A63-9396-D72CA3B843F8}" type="presParOf" srcId="{C921A90E-82A5-47B3-BC42-DB9751364769}" destId="{CCB6F75E-33FB-4200-86E1-C545DA0ABEE5}" srcOrd="0" destOrd="0" presId="urn:microsoft.com/office/officeart/2011/layout/HexagonRadial"/>
    <dgm:cxn modelId="{2635AB70-7C79-4A3B-A822-CC387B65F3A7}" type="presParOf" srcId="{B72DC24A-A30D-4E25-8EBE-72E3DF9A9469}" destId="{FA89F761-2F44-4980-90CE-C311C7D5B12B}" srcOrd="4" destOrd="0" presId="urn:microsoft.com/office/officeart/2011/layout/HexagonRadial"/>
    <dgm:cxn modelId="{EA5B6C94-079C-4DE3-9E99-8D4F7C548F5E}" type="presParOf" srcId="{B72DC24A-A30D-4E25-8EBE-72E3DF9A9469}" destId="{4E7CC554-68A4-4C21-A3F2-88E03F204D78}" srcOrd="5" destOrd="0" presId="urn:microsoft.com/office/officeart/2011/layout/HexagonRadial"/>
    <dgm:cxn modelId="{AD979D1B-1402-4224-B6F8-E8908885B2A1}" type="presParOf" srcId="{4E7CC554-68A4-4C21-A3F2-88E03F204D78}" destId="{59CE9505-2627-4D1F-BDDF-B8AF2C0CEBC9}" srcOrd="0" destOrd="0" presId="urn:microsoft.com/office/officeart/2011/layout/HexagonRadial"/>
    <dgm:cxn modelId="{877C0373-82E2-43C1-88A1-2BAD12C2EA7C}" type="presParOf" srcId="{B72DC24A-A30D-4E25-8EBE-72E3DF9A9469}" destId="{E06EADE2-0A4B-448F-9E28-F5EC6C118833}" srcOrd="6" destOrd="0" presId="urn:microsoft.com/office/officeart/2011/layout/HexagonRadial"/>
    <dgm:cxn modelId="{37DF2112-5BC7-4E46-B8E3-821B762A897E}" type="presParOf" srcId="{B72DC24A-A30D-4E25-8EBE-72E3DF9A9469}" destId="{8CD65C83-CB75-4029-9518-C6A34E15F66C}" srcOrd="7" destOrd="0" presId="urn:microsoft.com/office/officeart/2011/layout/HexagonRadial"/>
    <dgm:cxn modelId="{3B8770AF-EEC6-491A-968D-F8A1294B1D49}" type="presParOf" srcId="{8CD65C83-CB75-4029-9518-C6A34E15F66C}" destId="{0CEFCC1C-CE4E-4D71-9D5F-9F35F977C54B}" srcOrd="0" destOrd="0" presId="urn:microsoft.com/office/officeart/2011/layout/HexagonRadial"/>
    <dgm:cxn modelId="{6F706DAC-5021-4E4B-ABFC-531BAECAA165}" type="presParOf" srcId="{B72DC24A-A30D-4E25-8EBE-72E3DF9A9469}" destId="{E7D8A04F-E4EE-48A1-A559-20CE1DCB12D0}" srcOrd="8" destOrd="0" presId="urn:microsoft.com/office/officeart/2011/layout/HexagonRadial"/>
    <dgm:cxn modelId="{4DD5207A-D7AB-4B94-BF1A-9EF2817784CE}" type="presParOf" srcId="{B72DC24A-A30D-4E25-8EBE-72E3DF9A9469}" destId="{8E50DAAF-964B-4285-9F94-71E15A51733E}" srcOrd="9" destOrd="0" presId="urn:microsoft.com/office/officeart/2011/layout/HexagonRadial"/>
    <dgm:cxn modelId="{472998DD-B776-4B00-9DC5-439AC74E109B}" type="presParOf" srcId="{8E50DAAF-964B-4285-9F94-71E15A51733E}" destId="{E619D2A7-15FC-4C3F-BCF7-A027906910FD}" srcOrd="0" destOrd="0" presId="urn:microsoft.com/office/officeart/2011/layout/HexagonRadial"/>
    <dgm:cxn modelId="{C2723207-D4FF-452B-99B3-3854801CD93F}" type="presParOf" srcId="{B72DC24A-A30D-4E25-8EBE-72E3DF9A9469}" destId="{8BB81871-5D69-4872-9E9E-88E29D1F5882}" srcOrd="10" destOrd="0" presId="urn:microsoft.com/office/officeart/2011/layout/HexagonRadial"/>
    <dgm:cxn modelId="{C7B4E7F5-6DCF-47D1-86B3-B77B20647B7F}" type="presParOf" srcId="{B72DC24A-A30D-4E25-8EBE-72E3DF9A9469}" destId="{E5C2E229-7285-418F-9E6C-4ADFB3A5A6CC}" srcOrd="11" destOrd="0" presId="urn:microsoft.com/office/officeart/2011/layout/HexagonRadial"/>
    <dgm:cxn modelId="{622CA7E9-B210-4972-B268-D21FA627FD52}" type="presParOf" srcId="{E5C2E229-7285-418F-9E6C-4ADFB3A5A6CC}" destId="{80B9E37D-E6C3-4C7E-B722-E1F79E8EADD0}" srcOrd="0" destOrd="0" presId="urn:microsoft.com/office/officeart/2011/layout/HexagonRadial"/>
    <dgm:cxn modelId="{43306131-EF38-4D36-9D05-4EF24A13B5D2}" type="presParOf" srcId="{B72DC24A-A30D-4E25-8EBE-72E3DF9A9469}" destId="{1ECAC95B-211F-424B-A558-ED23378ECD75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EC693F-2831-4FC2-B3C7-0ADB76C11B44}">
      <dsp:nvSpPr>
        <dsp:cNvPr id="0" name=""/>
        <dsp:cNvSpPr/>
      </dsp:nvSpPr>
      <dsp:spPr>
        <a:xfrm>
          <a:off x="4553000" y="2164032"/>
          <a:ext cx="2750578" cy="237936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Forms of Business </a:t>
          </a:r>
          <a:r>
            <a:rPr lang="en-US" sz="1800" kern="1200" dirty="0" err="1" smtClean="0"/>
            <a:t>Organisations</a:t>
          </a:r>
          <a:endParaRPr lang="en-US" sz="1800" kern="1200" dirty="0"/>
        </a:p>
      </dsp:txBody>
      <dsp:txXfrm>
        <a:off x="5008809" y="2558326"/>
        <a:ext cx="1838960" cy="1590774"/>
      </dsp:txXfrm>
    </dsp:sp>
    <dsp:sp modelId="{CCB6F75E-33FB-4200-86E1-C545DA0ABEE5}">
      <dsp:nvSpPr>
        <dsp:cNvPr id="0" name=""/>
        <dsp:cNvSpPr/>
      </dsp:nvSpPr>
      <dsp:spPr>
        <a:xfrm>
          <a:off x="6275391" y="1025668"/>
          <a:ext cx="1037785" cy="89418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8ED237-B897-4275-B284-9C8808927F97}">
      <dsp:nvSpPr>
        <dsp:cNvPr id="0" name=""/>
        <dsp:cNvSpPr/>
      </dsp:nvSpPr>
      <dsp:spPr>
        <a:xfrm>
          <a:off x="4806368" y="0"/>
          <a:ext cx="2254079" cy="1950043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Sole trader</a:t>
          </a:r>
          <a:endParaRPr lang="en-US" sz="1800" kern="1200" dirty="0"/>
        </a:p>
      </dsp:txBody>
      <dsp:txXfrm>
        <a:off x="5179917" y="323164"/>
        <a:ext cx="1506981" cy="1303715"/>
      </dsp:txXfrm>
    </dsp:sp>
    <dsp:sp modelId="{59CE9505-2627-4D1F-BDDF-B8AF2C0CEBC9}">
      <dsp:nvSpPr>
        <dsp:cNvPr id="0" name=""/>
        <dsp:cNvSpPr/>
      </dsp:nvSpPr>
      <dsp:spPr>
        <a:xfrm>
          <a:off x="7486567" y="2697325"/>
          <a:ext cx="1037785" cy="89418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9F761-2F44-4980-90CE-C311C7D5B12B}">
      <dsp:nvSpPr>
        <dsp:cNvPr id="0" name=""/>
        <dsp:cNvSpPr/>
      </dsp:nvSpPr>
      <dsp:spPr>
        <a:xfrm>
          <a:off x="6873621" y="1199407"/>
          <a:ext cx="2254079" cy="1950043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Partnership</a:t>
          </a:r>
          <a:endParaRPr lang="en-US" sz="1800" kern="1200" dirty="0"/>
        </a:p>
      </dsp:txBody>
      <dsp:txXfrm>
        <a:off x="7247170" y="1522571"/>
        <a:ext cx="1506981" cy="1303715"/>
      </dsp:txXfrm>
    </dsp:sp>
    <dsp:sp modelId="{0CEFCC1C-CE4E-4D71-9D5F-9F35F977C54B}">
      <dsp:nvSpPr>
        <dsp:cNvPr id="0" name=""/>
        <dsp:cNvSpPr/>
      </dsp:nvSpPr>
      <dsp:spPr>
        <a:xfrm>
          <a:off x="6645206" y="4584313"/>
          <a:ext cx="1037785" cy="89418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6EADE2-0A4B-448F-9E28-F5EC6C118833}">
      <dsp:nvSpPr>
        <dsp:cNvPr id="0" name=""/>
        <dsp:cNvSpPr/>
      </dsp:nvSpPr>
      <dsp:spPr>
        <a:xfrm>
          <a:off x="6873621" y="3557303"/>
          <a:ext cx="2254079" cy="1950043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Franchise</a:t>
          </a:r>
          <a:endParaRPr lang="en-US" sz="1800" kern="1200" dirty="0"/>
        </a:p>
      </dsp:txBody>
      <dsp:txXfrm>
        <a:off x="7247170" y="3880467"/>
        <a:ext cx="1506981" cy="1303715"/>
      </dsp:txXfrm>
    </dsp:sp>
    <dsp:sp modelId="{E619D2A7-15FC-4C3F-BCF7-A027906910FD}">
      <dsp:nvSpPr>
        <dsp:cNvPr id="0" name=""/>
        <dsp:cNvSpPr/>
      </dsp:nvSpPr>
      <dsp:spPr>
        <a:xfrm>
          <a:off x="4558119" y="4780189"/>
          <a:ext cx="1037785" cy="89418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D8A04F-E4EE-48A1-A559-20CE1DCB12D0}">
      <dsp:nvSpPr>
        <dsp:cNvPr id="0" name=""/>
        <dsp:cNvSpPr/>
      </dsp:nvSpPr>
      <dsp:spPr>
        <a:xfrm>
          <a:off x="4806368" y="4758053"/>
          <a:ext cx="2254079" cy="1950043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Limited Liability Company</a:t>
          </a:r>
          <a:endParaRPr lang="en-US" sz="1800" kern="1200" dirty="0"/>
        </a:p>
      </dsp:txBody>
      <dsp:txXfrm>
        <a:off x="5179917" y="5081217"/>
        <a:ext cx="1506981" cy="1303715"/>
      </dsp:txXfrm>
    </dsp:sp>
    <dsp:sp modelId="{80B9E37D-E6C3-4C7E-B722-E1F79E8EADD0}">
      <dsp:nvSpPr>
        <dsp:cNvPr id="0" name=""/>
        <dsp:cNvSpPr/>
      </dsp:nvSpPr>
      <dsp:spPr>
        <a:xfrm>
          <a:off x="3327108" y="3109202"/>
          <a:ext cx="1037785" cy="89418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B81871-5D69-4872-9E9E-88E29D1F5882}">
      <dsp:nvSpPr>
        <dsp:cNvPr id="0" name=""/>
        <dsp:cNvSpPr/>
      </dsp:nvSpPr>
      <dsp:spPr>
        <a:xfrm>
          <a:off x="2729518" y="3558645"/>
          <a:ext cx="2254079" cy="1950043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Private Company</a:t>
          </a:r>
          <a:endParaRPr lang="en-US" sz="1800" kern="1200" dirty="0"/>
        </a:p>
      </dsp:txBody>
      <dsp:txXfrm>
        <a:off x="3103067" y="3881809"/>
        <a:ext cx="1506981" cy="1303715"/>
      </dsp:txXfrm>
    </dsp:sp>
    <dsp:sp modelId="{1ECAC95B-211F-424B-A558-ED23378ECD75}">
      <dsp:nvSpPr>
        <dsp:cNvPr id="0" name=""/>
        <dsp:cNvSpPr/>
      </dsp:nvSpPr>
      <dsp:spPr>
        <a:xfrm>
          <a:off x="2729518" y="1196724"/>
          <a:ext cx="2254079" cy="1950043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Statutory </a:t>
          </a:r>
          <a:r>
            <a:rPr lang="en-US" sz="1800" kern="1200" dirty="0" err="1" smtClean="0"/>
            <a:t>Organisation</a:t>
          </a:r>
          <a:endParaRPr lang="en-US" sz="1800" kern="1200" dirty="0"/>
        </a:p>
      </dsp:txBody>
      <dsp:txXfrm>
        <a:off x="3103067" y="1519888"/>
        <a:ext cx="1506981" cy="13037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DCCED-B386-4315-9FBF-C96F77BF20C8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E8A3B-99BF-4C2C-B924-767E6090A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8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067F00F5-F5A1-421A-864B-63094C927F1F}" type="datetime1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12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B29B-17D3-4E44-BFBB-72B1CE047F33}" type="datetime1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963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76EEAB6-5A6F-4A43-AA24-B5BC6ED46099}" type="datetime1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028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E716547-4133-4178-B1D8-D6DA5A45238F}" type="datetime1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6253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CEAE5A6-02EF-477B-9B03-C19618FF81C4}" type="datetime1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771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32C6-CD13-465C-BBCF-91EBE25817B0}" type="datetime1">
              <a:rPr lang="en-US" smtClean="0"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62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0ADF-9E3E-4BDB-AF50-3BAFD0E733E7}" type="datetime1">
              <a:rPr lang="en-US" smtClean="0"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09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BBCA-0F64-4AB5-82E5-D7ECEB499616}" type="datetime1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2189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4CFD744-BCCC-43DA-8E38-5772226162BC}" type="datetime1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049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BE304-17A5-4CCE-B5BA-DDDB81522D9E}" type="datetime1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244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7C5F8F4-F013-481A-9405-549E6BD958A3}" type="datetime1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424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88834-0096-444C-AC10-75BF959D863F}" type="datetime1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791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4599-83F2-45F2-8037-ED7CB965BD35}" type="datetime1">
              <a:rPr lang="en-US" smtClean="0"/>
              <a:t>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332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F2D6-8353-4A4F-8FB7-EAD391CB92EB}" type="datetime1">
              <a:rPr lang="en-US" smtClean="0"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8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13483-CAEB-45B8-B25D-15CA162E8AEC}" type="datetime1">
              <a:rPr lang="en-US" smtClean="0"/>
              <a:t>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473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73828-7660-458D-A0B2-55815E829FAC}" type="datetime1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225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2E8D-7CF5-4265-B0B9-944D039984DA}" type="datetime1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6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A0DD6-0716-4F6D-B84C-F27089162358}" type="datetime1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F10CD-7DAB-4C6A-95FC-F257784AC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4051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vestt.co.tt/how-we-help/trinidad-and-tobago-diasp/Trinidad-and-Tobago-Guidelines-for-registering-a-business1.pdf" TargetMode="External"/><Relationship Id="rId2" Type="http://schemas.openxmlformats.org/officeDocument/2006/relationships/hyperlink" Target="http://trinidadlaw.com/choice-of-business-structure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ttconnect.gov.tt/gortt/portal/ttconnect/!ut/p/a1/jdBRD0JQFAfwT-PVOdyp9OahhFbRlO5Lo-nSuAzRxw9P2qTO2zn7_bf_DlDwgHK_jplfxRn3k26ns6tly6gYKkFddSWUHVvbzU2D4EFqwWUI9o6-bsFKkTbWiSDif3n8MtrP_DHkcAY6yboWn2CkZg8mephAWZIF_U8uGg_IggEtwntYhIX4LNpzVFV5uRRQwKZpxCDmTLxlqYBjgSgrK_CGDvLU9V7GQ0nqrfYG4PPbLA!!/dl5/d5/L2dBISEvZ0FBIS9nQSEh/?WCM_GLOBAL_CONTEXT=/gortt/wcm/connect/gortt+web+content/TTConnect/Business/Role/AnNGO/LawsandTaxes/Registering+for+Charitable+Organisation+Status" TargetMode="External"/><Relationship Id="rId4" Type="http://schemas.openxmlformats.org/officeDocument/2006/relationships/hyperlink" Target="https://www.finance.gov.tt/services/licenses/setting-up-a-charitable-organisation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rgd.legalaffairs.gov.tt/Laws2/Alphabetical_List/lawspdfs/82.85.pdf" TargetMode="External"/><Relationship Id="rId2" Type="http://schemas.openxmlformats.org/officeDocument/2006/relationships/hyperlink" Target="http://www.legalaffairs.gov.tt/Forms/CESS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tconnect.gov.tt/gortt/portal/ttconnect/!ut/p/a1/jdBRD0JQFAfwT-PVOdyp9OahhFbRlO5Lo-nSuAzRxw9P2qTO2zn7_bf_DlDwgHK_jplfxRn3k26ns6tly6gYKkFddSWUHVvbzU2D4EFqwWUI9o6-bsFKkTbWiSDif3n8MtrP_DHkcAY6yboWn2CkZg8mephAWZIF_U8uGg_IggEtwntYhIX4LNpzVFV5uRRQwKZpxCDmTLxlqYBjgSgrK_CGDvLU9V7GQ0nqrfYG4PPbLA!!/dl5/d5/L0lDU0lKSWdrbUEhIS9JRFJBQUlpQ2dBek15cXchLzRKQ2hEb01kdEJnY2huQVZHRUEhL1o3X0tRMjA1STkzMEc5VTEwMlJRQU43SkkzT1YxLzA!/?WCM_PORTLET=PC_Z7_KQ205I930G9U102RQAN7JI3OV1029275_WCM&amp;WCM_GLOBAL_CONTEXT=http://www2.ttconnect.gov.tt/gortt/wcm/connect/gortt+web+content/ttconnect/citizen/role/abusinessperson/startingabusiness/co-operative+societies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tconnect.gov.tt/gortt/portal/ttconnect/!ut/p/a1/jdBRD0JQFAfwT-PVOdyp9OahhFbRlO5Lo-nSuAzRxw9P2qTO2zn7_bf_DlDwgHK_jplfxRn3k26ns6tly6gYKkFddSWUHVvbzU2D4EFqwWUI9o6-bsFKkTbWiSDif3n8MtrP_DHkcAY6yboWn2CkZg8mephAWZIF_U8uGg_IggEtwntYhIX4LNpzVFV5uRRQwKZpxCDmTLxlqYBjgSgrK_CGDvLU9V7GQ0nqrfYG4PPbLA!!/dl5/d5/L0lDU0lKSWdrbUEhIS9JRFJBQUlpQ2dBek15cXchLzRKQ2hEb01kdEJnY2huQVZHRUEhL1o3X0tRMjA1STkzMEc5VTEwMlJRQU43SkkzT1YxLzA!/?WCM_PORTLET=PC_Z7_KQ205I930G9U102RQAN7JI3OV1029275_WCM&amp;WCM_GLOBAL_CONTEXT=http://www2.ttconnect.gov.tt/gortt/wcm/connect/gortt+web+content/ttconnect/citizen/role/abusinessperson/startingabusiness/registering+a+busines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rgd.legalaffairs.gov.tt/laws2/alphabetical_list/lawspdfs/81.01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rgd.legalaffairs.gov.tt/laws2/alphabetical_list/lawspdfs/81.01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rgd.legalaffairs.gov.tt/laws2/Alphabetical_List/lawspdfs/24.01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9704" y="1109272"/>
            <a:ext cx="1127260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T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 Area:		</a:t>
            </a:r>
            <a:r>
              <a:rPr lang="en-TT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Accounting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Level: 			</a:t>
            </a:r>
            <a:r>
              <a:rPr lang="en-TT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CAPE 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Curriculum Topic:	</a:t>
            </a:r>
            <a:r>
              <a:rPr lang="en-TT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Forms of business organisations </a:t>
            </a:r>
          </a:p>
          <a:p>
            <a:r>
              <a:rPr lang="en-TT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TT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en-TT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Unit 1 </a:t>
            </a:r>
            <a: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Module </a:t>
            </a:r>
            <a:r>
              <a:rPr lang="en-TT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TT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Objectives 1, 2 &amp; </a:t>
            </a:r>
            <a: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b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TT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TT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Key Teaching Points:</a:t>
            </a:r>
            <a:b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(a)	</a:t>
            </a:r>
            <a:r>
              <a:rPr lang="en-TT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Forms of Business organisation</a:t>
            </a:r>
          </a:p>
          <a:p>
            <a:r>
              <a:rPr lang="en-T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T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(b)	Advantages and disadvantages of each</a:t>
            </a:r>
          </a:p>
          <a:p>
            <a:r>
              <a:rPr lang="en-T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T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(c)		Corporations</a:t>
            </a:r>
            <a:endParaRPr lang="en-US" sz="32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37279" y="6362508"/>
            <a:ext cx="6400800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01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479" y="764373"/>
            <a:ext cx="10711721" cy="974486"/>
          </a:xfrm>
        </p:spPr>
        <p:txBody>
          <a:bodyPr>
            <a:normAutofit/>
          </a:bodyPr>
          <a:lstStyle/>
          <a:p>
            <a:r>
              <a:rPr lang="en-US" dirty="0" smtClean="0"/>
              <a:t>MUST 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58780"/>
            <a:ext cx="10820400" cy="4359905"/>
          </a:xfrm>
        </p:spPr>
        <p:txBody>
          <a:bodyPr>
            <a:normAutofit lnSpcReduction="10000"/>
          </a:bodyPr>
          <a:lstStyle/>
          <a:p>
            <a:r>
              <a:rPr lang="en-US" dirty="0">
                <a:hlinkClick r:id="rId2"/>
              </a:rPr>
              <a:t>http://trinidadlaw.com/choice-of-business-structure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www.investt.co.tt/how-we-help/trinidad-and-tobago-diasp/Trinidad-and-Tobago-Guidelines-for-registering-a-business1.pdf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https://www.finance.gov.tt/services/licenses/setting-up-a-charitable-organisation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r>
              <a:rPr lang="en-US" dirty="0">
                <a:hlinkClick r:id="rId5"/>
              </a:rPr>
              <a:t>https://www.ttconnect.gov.tt/gortt/portal/ttconnect/!ut/p/a1/jdBRD0JQFAfwT-PVOdyp9OahhFbRlO5Lo-nSuAzRxw9P2qTO2zn7_bf_DlDwgHK_jplfxRn3k26ns6tly6gYKkFddSWUHVvbzU2D4EFqwWUI9o6-bsFKkTbWiSDif3n8MtrP_DHkcAY6yboWn2CkZg8mephAWZIF_U8uGg_IggEtwntYhIX4LNpzVFV5uRRQwKZpxCDmTLxlqYBjgSgrK_CGDvLU9V7GQ0nqrfYG4PPbLA!!/dl5/d5/L2dBISEvZ0FBIS9nQSEh/?WCM_GLOBAL_CONTEXT=/gortt/wcm/connect/gortt+web+content/TTConnect/Business/Role/AnNGO/LawsandTaxes/Registering+for+Charitable+Organisation+Status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97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765" y="764373"/>
            <a:ext cx="11146436" cy="1049437"/>
          </a:xfrm>
        </p:spPr>
        <p:txBody>
          <a:bodyPr/>
          <a:lstStyle/>
          <a:p>
            <a:r>
              <a:rPr lang="en-US" dirty="0" smtClean="0"/>
              <a:t>Must 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hlinkClick r:id="rId2"/>
              </a:rPr>
              <a:t>http://www.legalaffairs.gov.tt/Forms/CESS.pdf</a:t>
            </a:r>
            <a:endParaRPr lang="en-US" dirty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rgd.legalaffairs.gov.tt/Laws2/Alphabetical_List/lawspdfs/82.85.pdf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www.ttconnect.gov.tt/gortt/portal/ttconnect/!ut/p/a1/jdBRD0JQFAfwT-PVOdyp9OahhFbRlO5Lo-nSuAzRxw9P2qTO2zn7_bf_DlDwgHK_jplfxRn3k26ns6tly6gYKkFddSWUHVvbzU2D4EFqwWUI9o6-bsFKkTbWiSDif3n8MtrP_DHkcAY6yboWn2CkZg8mephAWZIF_U8uGg_IggEtwntYhIX4LNpzVFV5uRRQwKZpxCDmTLxlqYBjgSgrK_CGDvLU9V7GQ0nqrfYG4PPbLA!!/dl5/d5/L0lDU0lKSWdrbUEhIS9JRFJBQUlpQ2dBek15cXchLzRKQ2hEb01kdEJnY2huQVZHRUEhL1o3X0tRMjA1STkzMEc5VTEwMlJRQU43SkkzT1YxLzA!/?WCM_PORTLET=PC_Z7_KQ205I930G9U102RQAN7JI3OV1029275_WCM&amp;WCM_GLOBAL_CONTEXT=http://www2.ttconnect.gov.tt/gortt/wcm/connect/gortt+web+content/ttconnect/citizen/role/abusinessperson/startingabusiness/co-operative+societies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8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809594"/>
          </a:xfrm>
        </p:spPr>
        <p:txBody>
          <a:bodyPr/>
          <a:lstStyle/>
          <a:p>
            <a:r>
              <a:rPr lang="en-US" dirty="0" smtClean="0"/>
              <a:t>Must 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ttconnect.gov.tt/gortt/portal/ttconnect/!ut/p/a1/jdBRD0JQFAfwT-PVOdyp9OahhFbRlO5Lo-nSuAzRxw9P2qTO2zn7_bf_DlDwgHK_jplfxRn3k26ns6tly6gYKkFddSWUHVvbzU2D4EFqwWUI9o6-bsFKkTbWiSDif3n8MtrP_DHkcAY6yboWn2CkZg8mephAWZIF_U8uGg_IggEtwntYhIX4LNpzVFV5uRRQwKZpxCDmTLxlqYBjgSgrK_CGDvLU9V7GQ0nqrfYG4PPbLA!!/dl5/d5/L0lDU0lKSWdrbUEhIS9JRFJBQUlpQ2dBek15cXchLzRKQ2hEb01kdEJnY2huQVZHRUEhL1o3X0tRMjA1STkzMEc5VTEwMlJRQU43SkkzT1YxLzA!/?WCM_PORTLET=PC_Z7_KQ205I930G9U102RQAN7JI3OV1029275_WCM&amp;WCM_GLOBAL_CONTEXT=http://www2.ttconnect.gov.tt/gortt/wcm/connect/gortt+web+content/ttconnect/citizen/role/abusinessperson/startingabusiness/registering+a+busine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50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276568"/>
            <a:ext cx="8610600" cy="869555"/>
          </a:xfrm>
        </p:spPr>
        <p:txBody>
          <a:bodyPr/>
          <a:lstStyle/>
          <a:p>
            <a:r>
              <a:rPr lang="en-US" dirty="0" smtClean="0"/>
              <a:t>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714" y="1146123"/>
            <a:ext cx="11407515" cy="50298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Marie has just left school and wants to start her own business.  She has limited personal savings so she prefers to start small and operate on her own.  </a:t>
            </a:r>
          </a:p>
          <a:p>
            <a:pPr marL="0" indent="0">
              <a:buNone/>
            </a:pPr>
            <a:r>
              <a:rPr lang="en-US" dirty="0" smtClean="0"/>
              <a:t>Fred has been in business for the past ten years and operates a business based on the brand of an international fast food chain.    </a:t>
            </a:r>
          </a:p>
          <a:p>
            <a:pPr marL="0" indent="0">
              <a:buNone/>
            </a:pPr>
            <a:r>
              <a:rPr lang="en-US" dirty="0" smtClean="0"/>
              <a:t>Fred approaches Marie offering to assist her with her business by investing some of his capital.  He does not wish to be involved in the day-to-day operations of her business though.</a:t>
            </a:r>
          </a:p>
          <a:p>
            <a:pPr marL="0" indent="0">
              <a:buNone/>
            </a:pPr>
            <a:r>
              <a:rPr lang="en-US" dirty="0" smtClean="0"/>
              <a:t>Marie’s dad wants her to protect her personal belongings in case her business is unsuccessful.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AutoNum type="arabicPeriod"/>
            </a:pPr>
            <a:r>
              <a:rPr lang="en-US" dirty="0" smtClean="0"/>
              <a:t>Advise Marie as to the most appropriate form of business </a:t>
            </a:r>
            <a:r>
              <a:rPr lang="en-US" dirty="0" err="1" smtClean="0"/>
              <a:t>organisation</a:t>
            </a:r>
            <a:r>
              <a:rPr lang="en-US" dirty="0" smtClean="0"/>
              <a:t> she should engage in given her desires.</a:t>
            </a:r>
          </a:p>
          <a:p>
            <a:pPr marL="457200" indent="-457200">
              <a:buAutoNum type="arabicPeriod"/>
            </a:pPr>
            <a:r>
              <a:rPr lang="en-US" dirty="0" smtClean="0"/>
              <a:t>Identify the type of business in which Fred is most likely engaged.</a:t>
            </a:r>
          </a:p>
          <a:p>
            <a:pPr marL="457200" indent="-457200">
              <a:buAutoNum type="arabicPeriod"/>
            </a:pPr>
            <a:r>
              <a:rPr lang="en-US" dirty="0" smtClean="0"/>
              <a:t>In the event that Marie accepts Fred’s offer, which business type would be most appropriate for both of them.  Justify your answer.</a:t>
            </a:r>
          </a:p>
          <a:p>
            <a:pPr marL="457200" indent="-457200">
              <a:buAutoNum type="arabicPeriod"/>
            </a:pPr>
            <a:r>
              <a:rPr lang="en-US" dirty="0" smtClean="0"/>
              <a:t>Evaluate the possibilities for Marie if she follows her father’s advice.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9529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659442"/>
            <a:ext cx="8610600" cy="764624"/>
          </a:xfrm>
        </p:spPr>
        <p:txBody>
          <a:bodyPr/>
          <a:lstStyle/>
          <a:p>
            <a:r>
              <a:rPr lang="en-US" dirty="0" smtClean="0"/>
              <a:t>Answer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48524"/>
            <a:ext cx="10820400" cy="3970161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dirty="0" smtClean="0"/>
              <a:t>Marie should form a sole trading establishment.  It is simple, easy and inexpensive to start and there is only one owner.  </a:t>
            </a:r>
          </a:p>
          <a:p>
            <a:pPr marL="457200" indent="-457200">
              <a:buAutoNum type="arabicPeriod"/>
            </a:pPr>
            <a:r>
              <a:rPr lang="en-US" dirty="0" smtClean="0"/>
              <a:t>Fred is most likely a franchisee.  He is operating a fast food chain franchise.</a:t>
            </a:r>
          </a:p>
          <a:p>
            <a:pPr marL="457200" indent="-457200">
              <a:buAutoNum type="arabicPeriod"/>
            </a:pPr>
            <a:r>
              <a:rPr lang="en-US" dirty="0" smtClean="0"/>
              <a:t>Partnership since it will be two owners.  Fred wants to be a silent partner and this business is simple, easy and inexpensive to start.</a:t>
            </a:r>
          </a:p>
          <a:p>
            <a:pPr marL="457200" indent="-457200">
              <a:buAutoNum type="arabicPeriod"/>
            </a:pPr>
            <a:r>
              <a:rPr lang="en-US" dirty="0" smtClean="0"/>
              <a:t>Limited liability company so she will only be liable for her investment in the business.</a:t>
            </a:r>
          </a:p>
          <a:p>
            <a:pPr marL="457200" indent="-457200"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171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2872667"/>
              </p:ext>
            </p:extLst>
          </p:nvPr>
        </p:nvGraphicFramePr>
        <p:xfrm>
          <a:off x="179882" y="149902"/>
          <a:ext cx="11857220" cy="6708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1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299804"/>
            <a:ext cx="8610600" cy="1293028"/>
          </a:xfrm>
        </p:spPr>
        <p:txBody>
          <a:bodyPr/>
          <a:lstStyle/>
          <a:p>
            <a:r>
              <a:rPr lang="en-US" dirty="0" smtClean="0"/>
              <a:t>Sole Trader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8977360"/>
              </p:ext>
            </p:extLst>
          </p:nvPr>
        </p:nvGraphicFramePr>
        <p:xfrm>
          <a:off x="685800" y="1427942"/>
          <a:ext cx="11006528" cy="4790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6888">
                  <a:extLst>
                    <a:ext uri="{9D8B030D-6E8A-4147-A177-3AD203B41FA5}">
                      <a16:colId xmlns:a16="http://schemas.microsoft.com/office/drawing/2014/main" val="465047734"/>
                    </a:ext>
                  </a:extLst>
                </a:gridCol>
                <a:gridCol w="7739640">
                  <a:extLst>
                    <a:ext uri="{9D8B030D-6E8A-4147-A177-3AD203B41FA5}">
                      <a16:colId xmlns:a16="http://schemas.microsoft.com/office/drawing/2014/main" val="1553608590"/>
                    </a:ext>
                  </a:extLst>
                </a:gridCol>
              </a:tblGrid>
              <a:tr h="431387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Details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091647"/>
                  </a:ext>
                </a:extLst>
              </a:tr>
              <a:tr h="431387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owners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One (1) – sole trader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912814"/>
                  </a:ext>
                </a:extLst>
              </a:tr>
              <a:tr h="431387">
                <a:tc>
                  <a:txBody>
                    <a:bodyPr/>
                    <a:lstStyle/>
                    <a:p>
                      <a:r>
                        <a:rPr lang="en-US" dirty="0" smtClean="0"/>
                        <a:t>Liability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Unlimited</a:t>
                      </a:r>
                      <a:r>
                        <a:rPr lang="en-US" baseline="0" dirty="0" smtClean="0"/>
                        <a:t> (can lose personal possessions and business)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003386"/>
                  </a:ext>
                </a:extLst>
              </a:tr>
              <a:tr h="612520">
                <a:tc>
                  <a:txBody>
                    <a:bodyPr/>
                    <a:lstStyle/>
                    <a:p>
                      <a:r>
                        <a:rPr lang="en-US" dirty="0" smtClean="0"/>
                        <a:t>Legal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</a:t>
                      </a:r>
                      <a:r>
                        <a:rPr lang="en-US" baseline="0" dirty="0" smtClean="0"/>
                        <a:t> use an assumed name there must be registration.  Must register with the Companies Registry ($220).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7038"/>
                  </a:ext>
                </a:extLst>
              </a:tr>
              <a:tr h="929866">
                <a:tc>
                  <a:txBody>
                    <a:bodyPr/>
                    <a:lstStyle/>
                    <a:p>
                      <a:r>
                        <a:rPr lang="en-US" dirty="0" smtClean="0"/>
                        <a:t>Source of funding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Difficult to obtain</a:t>
                      </a:r>
                      <a:r>
                        <a:rPr lang="en-US" baseline="0" dirty="0" smtClean="0"/>
                        <a:t> especially where there is no collateral.  Restricted to personal savings, family and friends, government loans,  Financial institutions may be difficult.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613484"/>
                  </a:ext>
                </a:extLst>
              </a:tr>
              <a:tr h="431387">
                <a:tc>
                  <a:txBody>
                    <a:bodyPr/>
                    <a:lstStyle/>
                    <a:p>
                      <a:r>
                        <a:rPr lang="en-US" dirty="0" smtClean="0"/>
                        <a:t>Profits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Enjoys</a:t>
                      </a:r>
                      <a:r>
                        <a:rPr lang="en-US" baseline="0" dirty="0" smtClean="0"/>
                        <a:t> all profits, liable for all losses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88987"/>
                  </a:ext>
                </a:extLst>
              </a:tr>
              <a:tr h="431387"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r>
                        <a:rPr lang="en-US" baseline="0" dirty="0" smtClean="0"/>
                        <a:t> of difficulty in starting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Simple, easy and inexpensive</a:t>
                      </a:r>
                      <a:r>
                        <a:rPr lang="en-US" baseline="0" dirty="0" smtClean="0"/>
                        <a:t> to start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034633"/>
                  </a:ext>
                </a:extLst>
              </a:tr>
              <a:tr h="1063693"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Only the sole trader operates the business.  Does not need approval from anyone</a:t>
                      </a:r>
                      <a:r>
                        <a:rPr lang="en-US" baseline="0" dirty="0" smtClean="0"/>
                        <a:t> else.  Has no one to assist in day-to-day operations.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743502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09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299805"/>
            <a:ext cx="8610600" cy="918274"/>
          </a:xfrm>
        </p:spPr>
        <p:txBody>
          <a:bodyPr/>
          <a:lstStyle/>
          <a:p>
            <a:r>
              <a:rPr lang="en-US" dirty="0" smtClean="0"/>
              <a:t>Partnership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2007232"/>
              </p:ext>
            </p:extLst>
          </p:nvPr>
        </p:nvGraphicFramePr>
        <p:xfrm>
          <a:off x="269823" y="1155217"/>
          <a:ext cx="11707317" cy="5565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436">
                  <a:extLst>
                    <a:ext uri="{9D8B030D-6E8A-4147-A177-3AD203B41FA5}">
                      <a16:colId xmlns:a16="http://schemas.microsoft.com/office/drawing/2014/main" val="465047734"/>
                    </a:ext>
                  </a:extLst>
                </a:gridCol>
                <a:gridCol w="9323881">
                  <a:extLst>
                    <a:ext uri="{9D8B030D-6E8A-4147-A177-3AD203B41FA5}">
                      <a16:colId xmlns:a16="http://schemas.microsoft.com/office/drawing/2014/main" val="1553608590"/>
                    </a:ext>
                  </a:extLst>
                </a:gridCol>
              </a:tblGrid>
              <a:tr h="450797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Details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091647"/>
                  </a:ext>
                </a:extLst>
              </a:tr>
              <a:tr h="450797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owners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Arrangement</a:t>
                      </a:r>
                      <a:r>
                        <a:rPr lang="en-US" baseline="0" dirty="0" smtClean="0"/>
                        <a:t> between two (2) or more persons.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912814"/>
                  </a:ext>
                </a:extLst>
              </a:tr>
              <a:tr h="450797">
                <a:tc>
                  <a:txBody>
                    <a:bodyPr/>
                    <a:lstStyle/>
                    <a:p>
                      <a:r>
                        <a:rPr lang="en-US" dirty="0" smtClean="0"/>
                        <a:t>Liability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Unlimited</a:t>
                      </a:r>
                      <a:r>
                        <a:rPr lang="en-US" baseline="0" dirty="0" smtClean="0"/>
                        <a:t> – general partner can lose personal possessions and </a:t>
                      </a:r>
                      <a:r>
                        <a:rPr lang="en-US" baseline="0" dirty="0" smtClean="0"/>
                        <a:t>business</a:t>
                      </a:r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Limited – silent partner (not involved in day-to-day operations)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003386"/>
                  </a:ext>
                </a:extLst>
              </a:tr>
              <a:tr h="450797">
                <a:tc>
                  <a:txBody>
                    <a:bodyPr/>
                    <a:lstStyle/>
                    <a:p>
                      <a:r>
                        <a:rPr lang="en-US" dirty="0" smtClean="0"/>
                        <a:t>Legal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</a:t>
                      </a:r>
                      <a:r>
                        <a:rPr lang="en-US" baseline="0" dirty="0" smtClean="0"/>
                        <a:t> use an assumed name there must be registration. </a:t>
                      </a:r>
                    </a:p>
                    <a:p>
                      <a:r>
                        <a:rPr lang="en-US" baseline="0" dirty="0" smtClean="0"/>
                        <a:t>May (not legally required) draw up a Partnership Act to legally enforce profit sharing arrangements.  Must register with Companies Registry ($220).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7038"/>
                  </a:ext>
                </a:extLst>
              </a:tr>
              <a:tr h="717965">
                <a:tc>
                  <a:txBody>
                    <a:bodyPr/>
                    <a:lstStyle/>
                    <a:p>
                      <a:r>
                        <a:rPr lang="en-US" dirty="0" smtClean="0"/>
                        <a:t>Source of funding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Since there are more owners there is more capital invested than with a sole trader.  With less partners, funding will be restricted.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613484"/>
                  </a:ext>
                </a:extLst>
              </a:tr>
              <a:tr h="450797">
                <a:tc>
                  <a:txBody>
                    <a:bodyPr/>
                    <a:lstStyle/>
                    <a:p>
                      <a:r>
                        <a:rPr lang="en-US" dirty="0" smtClean="0"/>
                        <a:t>Profits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Enjoys</a:t>
                      </a:r>
                      <a:r>
                        <a:rPr lang="en-US" baseline="0" dirty="0" smtClean="0"/>
                        <a:t> all profits.  General partners are liable for all losses</a:t>
                      </a:r>
                      <a:r>
                        <a:rPr lang="en-US" baseline="0" dirty="0" smtClean="0"/>
                        <a:t>.  Limited partners have limited liability.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88987"/>
                  </a:ext>
                </a:extLst>
              </a:tr>
              <a:tr h="450797"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r>
                        <a:rPr lang="en-US" baseline="0" dirty="0" smtClean="0"/>
                        <a:t> of difficulty in starting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Simple, easy and inexpensive</a:t>
                      </a:r>
                      <a:r>
                        <a:rPr lang="en-US" baseline="0" dirty="0" smtClean="0"/>
                        <a:t> to start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034633"/>
                  </a:ext>
                </a:extLst>
              </a:tr>
              <a:tr h="1111554"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There are more persons to assist in operating the business. If there</a:t>
                      </a:r>
                      <a:r>
                        <a:rPr lang="en-US" baseline="0" dirty="0" smtClean="0"/>
                        <a:t> is disagreement then there can be dissolution unless a Partnership Agreement was drawn up so partners know their entitlements.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743502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4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0413" y="239717"/>
            <a:ext cx="8571876" cy="764624"/>
          </a:xfrm>
        </p:spPr>
        <p:txBody>
          <a:bodyPr>
            <a:normAutofit/>
          </a:bodyPr>
          <a:lstStyle/>
          <a:p>
            <a:r>
              <a:rPr lang="en-US" dirty="0" smtClean="0"/>
              <a:t>Franchise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1432947"/>
              </p:ext>
            </p:extLst>
          </p:nvPr>
        </p:nvGraphicFramePr>
        <p:xfrm>
          <a:off x="0" y="1205016"/>
          <a:ext cx="12192000" cy="5479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560">
                  <a:extLst>
                    <a:ext uri="{9D8B030D-6E8A-4147-A177-3AD203B41FA5}">
                      <a16:colId xmlns:a16="http://schemas.microsoft.com/office/drawing/2014/main" val="465047734"/>
                    </a:ext>
                  </a:extLst>
                </a:gridCol>
                <a:gridCol w="9928440">
                  <a:extLst>
                    <a:ext uri="{9D8B030D-6E8A-4147-A177-3AD203B41FA5}">
                      <a16:colId xmlns:a16="http://schemas.microsoft.com/office/drawing/2014/main" val="1553608590"/>
                    </a:ext>
                  </a:extLst>
                </a:gridCol>
              </a:tblGrid>
              <a:tr h="308369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Details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091647"/>
                  </a:ext>
                </a:extLst>
              </a:tr>
              <a:tr h="1233476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owners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business owner allows another the right to operate a business (license)</a:t>
                      </a:r>
                      <a:r>
                        <a:rPr lang="en-US" baseline="0" dirty="0" smtClean="0"/>
                        <a:t> in the same way that he does by granting the use of the same brand, intellectual property, trademark or trade secret.  This agreement comes at a cost to the person wishing to use the brand.  Examples include McDonald’s, Subway and Burger King which are American fast food chains and franchises are opened at numerous locations globally.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912814"/>
                  </a:ext>
                </a:extLst>
              </a:tr>
              <a:tr h="308369">
                <a:tc>
                  <a:txBody>
                    <a:bodyPr/>
                    <a:lstStyle/>
                    <a:p>
                      <a:r>
                        <a:rPr lang="en-US" dirty="0" smtClean="0"/>
                        <a:t>Liability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Depends on</a:t>
                      </a:r>
                      <a:r>
                        <a:rPr lang="en-US" baseline="0" dirty="0" smtClean="0"/>
                        <a:t> form of business organization.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003386"/>
                  </a:ext>
                </a:extLst>
              </a:tr>
              <a:tr h="539646">
                <a:tc>
                  <a:txBody>
                    <a:bodyPr/>
                    <a:lstStyle/>
                    <a:p>
                      <a:r>
                        <a:rPr lang="en-US" dirty="0" smtClean="0"/>
                        <a:t>Legal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franchise agreement is normally drawn up.  Must register with Registrar of Companies.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7038"/>
                  </a:ext>
                </a:extLst>
              </a:tr>
              <a:tr h="308369">
                <a:tc>
                  <a:txBody>
                    <a:bodyPr/>
                    <a:lstStyle/>
                    <a:p>
                      <a:r>
                        <a:rPr lang="en-US" dirty="0" smtClean="0"/>
                        <a:t>Source of funding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Funding can come from personal savings, financial institutions. 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613484"/>
                  </a:ext>
                </a:extLst>
              </a:tr>
              <a:tr h="770923">
                <a:tc>
                  <a:txBody>
                    <a:bodyPr/>
                    <a:lstStyle/>
                    <a:p>
                      <a:r>
                        <a:rPr lang="en-US" dirty="0" smtClean="0"/>
                        <a:t>Profits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There are initial start-up</a:t>
                      </a:r>
                      <a:r>
                        <a:rPr lang="en-US" baseline="0" dirty="0" smtClean="0"/>
                        <a:t> costs and regular license fees which can be expensive. The franchise markets itself and so marketing costs to the firm are relatively low.  A percentage of profits goes to the franchisor.</a:t>
                      </a: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88987"/>
                  </a:ext>
                </a:extLst>
              </a:tr>
              <a:tr h="539646"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r>
                        <a:rPr lang="en-US" baseline="0" dirty="0" smtClean="0"/>
                        <a:t> of difficulty in starting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Training, equipment and advisory</a:t>
                      </a:r>
                      <a:r>
                        <a:rPr lang="en-US" baseline="0" dirty="0" smtClean="0"/>
                        <a:t> services are often provided by the franchisor.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034633"/>
                  </a:ext>
                </a:extLst>
              </a:tr>
              <a:tr h="724218"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This is a ready made business so there are less demands on managers.  The franchisee cannot apply any innovation to the business.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743502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88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607" y="0"/>
            <a:ext cx="11266357" cy="62971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Limited liability company/Corporation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9600845"/>
              </p:ext>
            </p:extLst>
          </p:nvPr>
        </p:nvGraphicFramePr>
        <p:xfrm>
          <a:off x="0" y="584615"/>
          <a:ext cx="12191999" cy="6264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7229">
                  <a:extLst>
                    <a:ext uri="{9D8B030D-6E8A-4147-A177-3AD203B41FA5}">
                      <a16:colId xmlns:a16="http://schemas.microsoft.com/office/drawing/2014/main" val="465047734"/>
                    </a:ext>
                  </a:extLst>
                </a:gridCol>
                <a:gridCol w="9824770">
                  <a:extLst>
                    <a:ext uri="{9D8B030D-6E8A-4147-A177-3AD203B41FA5}">
                      <a16:colId xmlns:a16="http://schemas.microsoft.com/office/drawing/2014/main" val="1553608590"/>
                    </a:ext>
                  </a:extLst>
                </a:gridCol>
              </a:tblGrid>
              <a:tr h="446067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Details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091647"/>
                  </a:ext>
                </a:extLst>
              </a:tr>
              <a:tr h="415474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owners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Shareholders or members (at least</a:t>
                      </a:r>
                      <a:r>
                        <a:rPr lang="en-US" baseline="0" dirty="0" smtClean="0"/>
                        <a:t> 1)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912814"/>
                  </a:ext>
                </a:extLst>
              </a:tr>
              <a:tr h="1434131">
                <a:tc>
                  <a:txBody>
                    <a:bodyPr/>
                    <a:lstStyle/>
                    <a:p>
                      <a:r>
                        <a:rPr lang="en-US" dirty="0" smtClean="0"/>
                        <a:t>Liability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Liability of its members can be limited or unlimited </a:t>
                      </a:r>
                    </a:p>
                    <a:p>
                      <a:r>
                        <a:rPr lang="en-US" dirty="0" smtClean="0"/>
                        <a:t>Where liability of its members is limited, it is limited by shares or by guarantee or by both shares and guarantee.</a:t>
                      </a:r>
                    </a:p>
                    <a:p>
                      <a:r>
                        <a:rPr lang="en-US" dirty="0" smtClean="0"/>
                        <a:t>Company limited by guarantee means a company with or without a share capital</a:t>
                      </a:r>
                    </a:p>
                    <a:p>
                      <a:r>
                        <a:rPr lang="en-US" dirty="0" smtClean="0">
                          <a:hlinkClick r:id="rId2"/>
                        </a:rPr>
                        <a:t>https://rgd.legalaffairs.gov.tt/laws2/alphabetical_list/lawspdfs/81.01.pdf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003386"/>
                  </a:ext>
                </a:extLst>
              </a:tr>
              <a:tr h="1971931">
                <a:tc>
                  <a:txBody>
                    <a:bodyPr/>
                    <a:lstStyle/>
                    <a:p>
                      <a:r>
                        <a:rPr lang="en-US" dirty="0" smtClean="0"/>
                        <a:t>Legal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</a:t>
                      </a:r>
                      <a:r>
                        <a:rPr lang="en-US" baseline="0" dirty="0" smtClean="0"/>
                        <a:t> use an assumed name there must be registration.  Articles of Incorporation, Declaration of Compliance, Notice of Directors, Notice of Secretary, Notice of Registered Office. </a:t>
                      </a:r>
                      <a:endParaRPr lang="en-US" baseline="0" dirty="0" smtClean="0"/>
                    </a:p>
                    <a:p>
                      <a:r>
                        <a:rPr lang="en-US" dirty="0" smtClean="0"/>
                        <a:t>The word “Limited” or “Ltd.” is the last word of the name of every limited liability company; and the word “unlimited” or “</a:t>
                      </a:r>
                      <a:r>
                        <a:rPr lang="en-US" dirty="0" err="1" smtClean="0"/>
                        <a:t>Unltd</a:t>
                      </a:r>
                      <a:r>
                        <a:rPr lang="en-US" dirty="0" smtClean="0"/>
                        <a:t>.” is the last word of the name of every unlimited liability company,</a:t>
                      </a:r>
                    </a:p>
                    <a:p>
                      <a:r>
                        <a:rPr lang="en-US" dirty="0" smtClean="0">
                          <a:hlinkClick r:id="rId2"/>
                        </a:rPr>
                        <a:t>https://rgd.legalaffairs.gov.tt/laws2/alphabetical_list/lawspdfs/81.01.pdf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7038"/>
                  </a:ext>
                </a:extLst>
              </a:tr>
              <a:tr h="427429">
                <a:tc>
                  <a:txBody>
                    <a:bodyPr/>
                    <a:lstStyle/>
                    <a:p>
                      <a:r>
                        <a:rPr lang="en-US" dirty="0" smtClean="0"/>
                        <a:t>Source of funding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Shares, financial institutions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613484"/>
                  </a:ext>
                </a:extLst>
              </a:tr>
              <a:tr h="415474">
                <a:tc>
                  <a:txBody>
                    <a:bodyPr/>
                    <a:lstStyle/>
                    <a:p>
                      <a:r>
                        <a:rPr lang="en-US" dirty="0" smtClean="0"/>
                        <a:t>Profits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Shareholders</a:t>
                      </a:r>
                      <a:r>
                        <a:rPr lang="en-US" baseline="0" dirty="0" smtClean="0"/>
                        <a:t> receive dividends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88987"/>
                  </a:ext>
                </a:extLst>
              </a:tr>
              <a:tr h="627432"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r>
                        <a:rPr lang="en-US" baseline="0" dirty="0" smtClean="0"/>
                        <a:t> of difficulty in starting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</a:t>
                      </a:r>
                      <a:r>
                        <a:rPr lang="en-US" baseline="0" dirty="0" smtClean="0"/>
                        <a:t> meet all legal requirements.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034633"/>
                  </a:ext>
                </a:extLst>
              </a:tr>
              <a:tr h="445200"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 least three directors, two of whom cannot be employees.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743502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404423" y="6385810"/>
            <a:ext cx="1647669" cy="38194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92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531" y="0"/>
            <a:ext cx="8610600" cy="6062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Private companies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7630211"/>
              </p:ext>
            </p:extLst>
          </p:nvPr>
        </p:nvGraphicFramePr>
        <p:xfrm>
          <a:off x="134912" y="517814"/>
          <a:ext cx="11932171" cy="6271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2689">
                  <a:extLst>
                    <a:ext uri="{9D8B030D-6E8A-4147-A177-3AD203B41FA5}">
                      <a16:colId xmlns:a16="http://schemas.microsoft.com/office/drawing/2014/main" val="465047734"/>
                    </a:ext>
                  </a:extLst>
                </a:gridCol>
                <a:gridCol w="8409482">
                  <a:extLst>
                    <a:ext uri="{9D8B030D-6E8A-4147-A177-3AD203B41FA5}">
                      <a16:colId xmlns:a16="http://schemas.microsoft.com/office/drawing/2014/main" val="1553608590"/>
                    </a:ext>
                  </a:extLst>
                </a:gridCol>
              </a:tblGrid>
              <a:tr h="468640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Details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091647"/>
                  </a:ext>
                </a:extLst>
              </a:tr>
              <a:tr h="415778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owners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Shareholders or </a:t>
                      </a:r>
                      <a:r>
                        <a:rPr lang="en-US" dirty="0" smtClean="0"/>
                        <a:t>members (at least</a:t>
                      </a:r>
                      <a:r>
                        <a:rPr lang="en-US" baseline="0" dirty="0" smtClean="0"/>
                        <a:t> 1)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912814"/>
                  </a:ext>
                </a:extLst>
              </a:tr>
              <a:tr h="665415">
                <a:tc>
                  <a:txBody>
                    <a:bodyPr/>
                    <a:lstStyle/>
                    <a:p>
                      <a:r>
                        <a:rPr lang="en-US" dirty="0" smtClean="0"/>
                        <a:t>Liability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Liability of its members can be limited or unlimited </a:t>
                      </a:r>
                    </a:p>
                    <a:p>
                      <a:r>
                        <a:rPr lang="en-US" dirty="0" smtClean="0"/>
                        <a:t>Where liability of its members is limited, it is limited by shares or by guarantee or by both shares and guarantee.</a:t>
                      </a:r>
                    </a:p>
                    <a:p>
                      <a:r>
                        <a:rPr lang="en-US" dirty="0" smtClean="0"/>
                        <a:t>Company limited by guarantee means a company with or without a share capital</a:t>
                      </a:r>
                    </a:p>
                    <a:p>
                      <a:r>
                        <a:rPr lang="en-US" dirty="0" smtClean="0">
                          <a:hlinkClick r:id="rId2"/>
                        </a:rPr>
                        <a:t>https://rgd.legalaffairs.gov.tt/laws2/alphabetical_list/lawspdfs/81.01.pdf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003386"/>
                  </a:ext>
                </a:extLst>
              </a:tr>
              <a:tr h="950593">
                <a:tc>
                  <a:txBody>
                    <a:bodyPr/>
                    <a:lstStyle/>
                    <a:p>
                      <a:r>
                        <a:rPr lang="en-US" dirty="0" smtClean="0"/>
                        <a:t>Legal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</a:t>
                      </a:r>
                      <a:r>
                        <a:rPr lang="en-US" baseline="0" dirty="0" smtClean="0"/>
                        <a:t> use an assumed name there must be registration.  Articles of Incorporation, Declaration of Compliance, Notice of Directors, Notice of Secretary, Notice of Registered Office. </a:t>
                      </a:r>
                    </a:p>
                    <a:p>
                      <a:r>
                        <a:rPr lang="en-US" dirty="0" smtClean="0"/>
                        <a:t>The word “Limited” or “Ltd.” shall </a:t>
                      </a:r>
                      <a:r>
                        <a:rPr lang="en-US" dirty="0" smtClean="0"/>
                        <a:t>is the </a:t>
                      </a:r>
                      <a:r>
                        <a:rPr lang="en-US" dirty="0" smtClean="0"/>
                        <a:t>last word of the name of every limited liability company; and the word “unlimited” or “</a:t>
                      </a:r>
                      <a:r>
                        <a:rPr lang="en-US" dirty="0" err="1" smtClean="0"/>
                        <a:t>Unltd</a:t>
                      </a:r>
                      <a:r>
                        <a:rPr lang="en-US" dirty="0" smtClean="0"/>
                        <a:t>.” </a:t>
                      </a:r>
                      <a:r>
                        <a:rPr lang="en-US" dirty="0" smtClean="0"/>
                        <a:t>is </a:t>
                      </a:r>
                      <a:r>
                        <a:rPr lang="en-US" dirty="0" smtClean="0"/>
                        <a:t>the last word of the name of every unlimited liability company,</a:t>
                      </a:r>
                    </a:p>
                    <a:p>
                      <a:r>
                        <a:rPr lang="en-US" dirty="0" smtClean="0">
                          <a:hlinkClick r:id="rId2"/>
                        </a:rPr>
                        <a:t>https://rgd.legalaffairs.gov.tt/laws2/alphabetical_list/lawspdfs/81.01.pdf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7038"/>
                  </a:ext>
                </a:extLst>
              </a:tr>
              <a:tr h="385045">
                <a:tc>
                  <a:txBody>
                    <a:bodyPr/>
                    <a:lstStyle/>
                    <a:p>
                      <a:r>
                        <a:rPr lang="en-US" dirty="0" smtClean="0"/>
                        <a:t>Source of funding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Shares, private funds, financial institutions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613484"/>
                  </a:ext>
                </a:extLst>
              </a:tr>
              <a:tr h="404735">
                <a:tc>
                  <a:txBody>
                    <a:bodyPr/>
                    <a:lstStyle/>
                    <a:p>
                      <a:r>
                        <a:rPr lang="en-US" dirty="0" smtClean="0"/>
                        <a:t>Profits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Shareholders</a:t>
                      </a:r>
                      <a:r>
                        <a:rPr lang="en-US" baseline="0" dirty="0" smtClean="0"/>
                        <a:t> receive dividends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88987"/>
                  </a:ext>
                </a:extLst>
              </a:tr>
              <a:tr h="4686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r>
                        <a:rPr lang="en-US" baseline="0" dirty="0" smtClean="0"/>
                        <a:t> of difficulty in starting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</a:t>
                      </a:r>
                      <a:r>
                        <a:rPr lang="en-US" baseline="0" dirty="0" smtClean="0"/>
                        <a:t> meet legal requirements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034633"/>
                  </a:ext>
                </a:extLst>
              </a:tr>
              <a:tr h="379251"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 least two directors.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743502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448143" y="6355845"/>
            <a:ext cx="1412823" cy="433098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28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715" y="284688"/>
            <a:ext cx="11071485" cy="1293028"/>
          </a:xfrm>
        </p:spPr>
        <p:txBody>
          <a:bodyPr/>
          <a:lstStyle/>
          <a:p>
            <a:r>
              <a:rPr lang="en-US" dirty="0" smtClean="0"/>
              <a:t>Non-governmental </a:t>
            </a:r>
            <a:r>
              <a:rPr lang="en-US" dirty="0" err="1" smtClean="0"/>
              <a:t>organisations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2714996"/>
              </p:ext>
            </p:extLst>
          </p:nvPr>
        </p:nvGraphicFramePr>
        <p:xfrm>
          <a:off x="299802" y="1439085"/>
          <a:ext cx="11677338" cy="4661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2925">
                  <a:extLst>
                    <a:ext uri="{9D8B030D-6E8A-4147-A177-3AD203B41FA5}">
                      <a16:colId xmlns:a16="http://schemas.microsoft.com/office/drawing/2014/main" val="465047734"/>
                    </a:ext>
                  </a:extLst>
                </a:gridCol>
                <a:gridCol w="8514413">
                  <a:extLst>
                    <a:ext uri="{9D8B030D-6E8A-4147-A177-3AD203B41FA5}">
                      <a16:colId xmlns:a16="http://schemas.microsoft.com/office/drawing/2014/main" val="1553608590"/>
                    </a:ext>
                  </a:extLst>
                </a:gridCol>
              </a:tblGrid>
              <a:tr h="431731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Details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091647"/>
                  </a:ext>
                </a:extLst>
              </a:tr>
              <a:tr h="851167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owners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Private individuals or groups.  Includes Community based </a:t>
                      </a:r>
                      <a:r>
                        <a:rPr lang="en-US" dirty="0" err="1" smtClean="0"/>
                        <a:t>organisations</a:t>
                      </a:r>
                      <a:r>
                        <a:rPr lang="en-US" dirty="0" smtClean="0"/>
                        <a:t>, Social Enterprises, Charities and </a:t>
                      </a:r>
                      <a:r>
                        <a:rPr lang="en-US" dirty="0" err="1" smtClean="0"/>
                        <a:t>Endownments</a:t>
                      </a:r>
                      <a:r>
                        <a:rPr lang="en-US" dirty="0" smtClean="0"/>
                        <a:t>/Foundations, Cooperative </a:t>
                      </a:r>
                      <a:r>
                        <a:rPr lang="en-US" dirty="0" smtClean="0"/>
                        <a:t>Societies.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912814"/>
                  </a:ext>
                </a:extLst>
              </a:tr>
              <a:tr h="431731">
                <a:tc>
                  <a:txBody>
                    <a:bodyPr/>
                    <a:lstStyle/>
                    <a:p>
                      <a:r>
                        <a:rPr lang="en-US" dirty="0" smtClean="0"/>
                        <a:t>Liability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Depends on form of business</a:t>
                      </a:r>
                      <a:r>
                        <a:rPr lang="en-US" baseline="0" dirty="0" smtClean="0"/>
                        <a:t> structure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003386"/>
                  </a:ext>
                </a:extLst>
              </a:tr>
              <a:tr h="851167">
                <a:tc>
                  <a:txBody>
                    <a:bodyPr/>
                    <a:lstStyle/>
                    <a:p>
                      <a:r>
                        <a:rPr lang="en-US" dirty="0" smtClean="0"/>
                        <a:t>Legal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Registration</a:t>
                      </a:r>
                      <a:r>
                        <a:rPr lang="en-US" baseline="0" dirty="0" smtClean="0"/>
                        <a:t> is voluntary.  Must </a:t>
                      </a:r>
                      <a:r>
                        <a:rPr lang="en-US" baseline="0" dirty="0" smtClean="0"/>
                        <a:t>be in </a:t>
                      </a:r>
                      <a:r>
                        <a:rPr lang="en-US" baseline="0" dirty="0" smtClean="0"/>
                        <a:t>operation for at least a year.  Certificate of Incorporation, constitution and bye laws, audited financial statements.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7038"/>
                  </a:ext>
                </a:extLst>
              </a:tr>
              <a:tr h="371444">
                <a:tc>
                  <a:txBody>
                    <a:bodyPr/>
                    <a:lstStyle/>
                    <a:p>
                      <a:r>
                        <a:rPr lang="en-US" dirty="0" smtClean="0"/>
                        <a:t>Source of funding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Private donors, government grants, membership dues, fund raising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613484"/>
                  </a:ext>
                </a:extLst>
              </a:tr>
              <a:tr h="431731">
                <a:tc>
                  <a:txBody>
                    <a:bodyPr/>
                    <a:lstStyle/>
                    <a:p>
                      <a:r>
                        <a:rPr lang="en-US" dirty="0" smtClean="0"/>
                        <a:t>Profits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Non-profit making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88987"/>
                  </a:ext>
                </a:extLst>
              </a:tr>
              <a:tr h="431731"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r>
                        <a:rPr lang="en-US" baseline="0" dirty="0" smtClean="0"/>
                        <a:t> of difficulty in starting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Simple, easy and inexpensive</a:t>
                      </a:r>
                      <a:r>
                        <a:rPr lang="en-US" baseline="0" dirty="0" smtClean="0"/>
                        <a:t> to start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034633"/>
                  </a:ext>
                </a:extLst>
              </a:tr>
              <a:tr h="734744"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Serves a social,</a:t>
                      </a:r>
                      <a:r>
                        <a:rPr lang="en-US" baseline="0" dirty="0" smtClean="0"/>
                        <a:t> community, cooperative or political purpose.  Run by volunteers or paid staff.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743502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57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852" y="314668"/>
            <a:ext cx="11617378" cy="129302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State owned enterprises (statutory </a:t>
            </a:r>
            <a:r>
              <a:rPr lang="en-US" sz="3200" dirty="0" err="1" smtClean="0"/>
              <a:t>organisations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8441669"/>
              </p:ext>
            </p:extLst>
          </p:nvPr>
        </p:nvGraphicFramePr>
        <p:xfrm>
          <a:off x="359764" y="1607696"/>
          <a:ext cx="11482466" cy="4520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8153">
                  <a:extLst>
                    <a:ext uri="{9D8B030D-6E8A-4147-A177-3AD203B41FA5}">
                      <a16:colId xmlns:a16="http://schemas.microsoft.com/office/drawing/2014/main" val="465047734"/>
                    </a:ext>
                  </a:extLst>
                </a:gridCol>
                <a:gridCol w="8074313">
                  <a:extLst>
                    <a:ext uri="{9D8B030D-6E8A-4147-A177-3AD203B41FA5}">
                      <a16:colId xmlns:a16="http://schemas.microsoft.com/office/drawing/2014/main" val="1553608590"/>
                    </a:ext>
                  </a:extLst>
                </a:gridCol>
              </a:tblGrid>
              <a:tr h="437201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Details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091647"/>
                  </a:ext>
                </a:extLst>
              </a:tr>
              <a:tr h="437201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owners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Legal entity where</a:t>
                      </a:r>
                      <a:r>
                        <a:rPr lang="en-US" baseline="0" dirty="0" smtClean="0"/>
                        <a:t> majority shareholding is owned by government.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912814"/>
                  </a:ext>
                </a:extLst>
              </a:tr>
              <a:tr h="765103">
                <a:tc>
                  <a:txBody>
                    <a:bodyPr/>
                    <a:lstStyle/>
                    <a:p>
                      <a:r>
                        <a:rPr lang="en-US" dirty="0" smtClean="0"/>
                        <a:t>Liability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2"/>
                        </a:rPr>
                        <a:t>https://rgd.legalaffairs.gov.tt/laws2/Alphabetical_List/lawspdfs/24.01.pdf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003386"/>
                  </a:ext>
                </a:extLst>
              </a:tr>
              <a:tr h="437201">
                <a:tc>
                  <a:txBody>
                    <a:bodyPr/>
                    <a:lstStyle/>
                    <a:p>
                      <a:r>
                        <a:rPr lang="en-US" dirty="0" smtClean="0"/>
                        <a:t>Legal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2"/>
                        </a:rPr>
                        <a:t>https://rgd.legalaffairs.gov.tt/laws2/Alphabetical_List/lawspdfs/24.01.pdf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7038"/>
                  </a:ext>
                </a:extLst>
              </a:tr>
              <a:tr h="518561">
                <a:tc>
                  <a:txBody>
                    <a:bodyPr/>
                    <a:lstStyle/>
                    <a:p>
                      <a:r>
                        <a:rPr lang="en-US" dirty="0" smtClean="0"/>
                        <a:t>Source of funding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Government financing, financial institutions, international institutions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613484"/>
                  </a:ext>
                </a:extLst>
              </a:tr>
              <a:tr h="765103">
                <a:tc>
                  <a:txBody>
                    <a:bodyPr/>
                    <a:lstStyle/>
                    <a:p>
                      <a:r>
                        <a:rPr lang="en-US" dirty="0" smtClean="0"/>
                        <a:t>Profits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</a:t>
                      </a:r>
                      <a:r>
                        <a:rPr lang="en-US" baseline="0" dirty="0" smtClean="0"/>
                        <a:t> main aim is to provide a service and not profit making.  Examples include public utilities (WASA, T&amp;TEC).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88987"/>
                  </a:ext>
                </a:extLst>
              </a:tr>
              <a:tr h="437201"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r>
                        <a:rPr lang="en-US" baseline="0" dirty="0" smtClean="0"/>
                        <a:t> of difficulty in starting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Large</a:t>
                      </a:r>
                      <a:r>
                        <a:rPr lang="en-US" baseline="0" dirty="0" smtClean="0"/>
                        <a:t> capital outlay required as most are large </a:t>
                      </a:r>
                      <a:r>
                        <a:rPr lang="en-US" baseline="0" dirty="0" smtClean="0"/>
                        <a:t>businesses.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034633"/>
                  </a:ext>
                </a:extLst>
              </a:tr>
              <a:tr h="519584"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r>
                        <a:rPr lang="en-US" baseline="0" dirty="0" smtClean="0"/>
                        <a:t> management structure is required to run these businesses.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743502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70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635</TotalTime>
  <Words>1503</Words>
  <Application>Microsoft Office PowerPoint</Application>
  <PresentationFormat>Widescreen</PresentationFormat>
  <Paragraphs>184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Vapor Trail</vt:lpstr>
      <vt:lpstr>PowerPoint Presentation</vt:lpstr>
      <vt:lpstr>PowerPoint Presentation</vt:lpstr>
      <vt:lpstr>Sole Trader</vt:lpstr>
      <vt:lpstr>Partnership</vt:lpstr>
      <vt:lpstr>Franchise</vt:lpstr>
      <vt:lpstr>Limited liability company/Corporation</vt:lpstr>
      <vt:lpstr>Private companies</vt:lpstr>
      <vt:lpstr>Non-governmental organisations</vt:lpstr>
      <vt:lpstr>State owned enterprises (statutory organisations)</vt:lpstr>
      <vt:lpstr>MUST READ</vt:lpstr>
      <vt:lpstr>Must read</vt:lpstr>
      <vt:lpstr>Must read</vt:lpstr>
      <vt:lpstr>Case Study</vt:lpstr>
      <vt:lpstr>Answer key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MOECurriculum</dc:creator>
  <cp:lastModifiedBy>MOECurriculum</cp:lastModifiedBy>
  <cp:revision>41</cp:revision>
  <dcterms:created xsi:type="dcterms:W3CDTF">2020-06-05T21:04:06Z</dcterms:created>
  <dcterms:modified xsi:type="dcterms:W3CDTF">2020-06-09T00:24:14Z</dcterms:modified>
</cp:coreProperties>
</file>