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256" r:id="rId2"/>
    <p:sldId id="269" r:id="rId3"/>
    <p:sldId id="257" r:id="rId4"/>
    <p:sldId id="261" r:id="rId5"/>
    <p:sldId id="262" r:id="rId6"/>
    <p:sldId id="259" r:id="rId7"/>
    <p:sldId id="263" r:id="rId8"/>
    <p:sldId id="260" r:id="rId9"/>
    <p:sldId id="268" r:id="rId10"/>
    <p:sldId id="264" r:id="rId11"/>
    <p:sldId id="265" r:id="rId12"/>
    <p:sldId id="266" r:id="rId13"/>
    <p:sldId id="267"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3" d="100"/>
          <a:sy n="73" d="100"/>
        </p:scale>
        <p:origin x="61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391221-6148-49AB-8E78-11FD2BE0642E}" type="datetimeFigureOut">
              <a:rPr lang="en-US" smtClean="0"/>
              <a:t>1/11/2021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3BD3EBA-63B5-4E05-8B3F-3DE86C1A930A}" type="slidenum">
              <a:rPr lang="en-US" smtClean="0"/>
              <a:t>‹#›</a:t>
            </a:fld>
            <a:endParaRPr lang="en-US"/>
          </a:p>
        </p:txBody>
      </p:sp>
    </p:spTree>
    <p:extLst>
      <p:ext uri="{BB962C8B-B14F-4D97-AF65-F5344CB8AC3E}">
        <p14:creationId xmlns:p14="http://schemas.microsoft.com/office/powerpoint/2010/main" val="23372955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DDD9AF3F-C0EA-45DE-A17B-06F7FB00A953}" type="datetime1">
              <a:rPr lang="en-US" smtClean="0"/>
              <a:t>1/11/2021</a:t>
            </a:fld>
            <a:endParaRPr lang="en-US"/>
          </a:p>
        </p:txBody>
      </p:sp>
      <p:sp>
        <p:nvSpPr>
          <p:cNvPr id="5" name="Footer Placeholder 4"/>
          <p:cNvSpPr>
            <a:spLocks noGrp="1"/>
          </p:cNvSpPr>
          <p:nvPr>
            <p:ph type="ftr" sz="quarter" idx="11"/>
          </p:nvPr>
        </p:nvSpPr>
        <p:spPr/>
        <p:txBody>
          <a:bodyPr/>
          <a:lstStyle/>
          <a:p>
            <a:r>
              <a:rPr lang="en-US" smtClean="0"/>
              <a:t>CPDD MOE 2020</a:t>
            </a:r>
            <a:endParaRPr lang="en-US"/>
          </a:p>
        </p:txBody>
      </p:sp>
      <p:sp>
        <p:nvSpPr>
          <p:cNvPr id="6" name="Slide Number Placeholder 5"/>
          <p:cNvSpPr>
            <a:spLocks noGrp="1"/>
          </p:cNvSpPr>
          <p:nvPr>
            <p:ph type="sldNum" sz="quarter" idx="12"/>
          </p:nvPr>
        </p:nvSpPr>
        <p:spPr/>
        <p:txBody>
          <a:bodyPr/>
          <a:lstStyle/>
          <a:p>
            <a:fld id="{DB8C9B22-B6F4-40A5-810F-2B88AE2C1611}" type="slidenum">
              <a:rPr lang="en-US" smtClean="0"/>
              <a:t>‹#›</a:t>
            </a:fld>
            <a:endParaRPr lang="en-US"/>
          </a:p>
        </p:txBody>
      </p:sp>
    </p:spTree>
    <p:extLst>
      <p:ext uri="{BB962C8B-B14F-4D97-AF65-F5344CB8AC3E}">
        <p14:creationId xmlns:p14="http://schemas.microsoft.com/office/powerpoint/2010/main" val="13811853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fld id="{D59F0A50-0FFF-44D7-8F26-6A5E15D83BF9}" type="datetime1">
              <a:rPr lang="en-US" smtClean="0"/>
              <a:t>1/11/2021</a:t>
            </a:fld>
            <a:endParaRPr lang="en-US"/>
          </a:p>
        </p:txBody>
      </p:sp>
      <p:sp>
        <p:nvSpPr>
          <p:cNvPr id="5" name="Footer Placeholder 4"/>
          <p:cNvSpPr>
            <a:spLocks noGrp="1"/>
          </p:cNvSpPr>
          <p:nvPr>
            <p:ph type="ftr" sz="quarter" idx="11"/>
          </p:nvPr>
        </p:nvSpPr>
        <p:spPr/>
        <p:txBody>
          <a:bodyPr/>
          <a:lstStyle/>
          <a:p>
            <a:r>
              <a:rPr lang="en-US" smtClean="0"/>
              <a:t>CPDD MOE 2020</a:t>
            </a:r>
            <a:endParaRPr lang="en-US"/>
          </a:p>
        </p:txBody>
      </p:sp>
      <p:sp>
        <p:nvSpPr>
          <p:cNvPr id="6" name="Slide Number Placeholder 5"/>
          <p:cNvSpPr>
            <a:spLocks noGrp="1"/>
          </p:cNvSpPr>
          <p:nvPr>
            <p:ph type="sldNum" sz="quarter" idx="12"/>
          </p:nvPr>
        </p:nvSpPr>
        <p:spPr/>
        <p:txBody>
          <a:bodyPr/>
          <a:lstStyle/>
          <a:p>
            <a:fld id="{DB8C9B22-B6F4-40A5-810F-2B88AE2C1611}" type="slidenum">
              <a:rPr lang="en-US" smtClean="0"/>
              <a:t>‹#›</a:t>
            </a:fld>
            <a:endParaRPr lang="en-US"/>
          </a:p>
        </p:txBody>
      </p:sp>
    </p:spTree>
    <p:extLst>
      <p:ext uri="{BB962C8B-B14F-4D97-AF65-F5344CB8AC3E}">
        <p14:creationId xmlns:p14="http://schemas.microsoft.com/office/powerpoint/2010/main" val="32105807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65DC409-B79D-491C-AFFB-C9461C25FAF5}" type="datetime1">
              <a:rPr lang="en-US" smtClean="0"/>
              <a:t>1/11/2021</a:t>
            </a:fld>
            <a:endParaRPr lang="en-US"/>
          </a:p>
        </p:txBody>
      </p:sp>
      <p:sp>
        <p:nvSpPr>
          <p:cNvPr id="5" name="Footer Placeholder 4"/>
          <p:cNvSpPr>
            <a:spLocks noGrp="1"/>
          </p:cNvSpPr>
          <p:nvPr>
            <p:ph type="ftr" sz="quarter" idx="11"/>
          </p:nvPr>
        </p:nvSpPr>
        <p:spPr/>
        <p:txBody>
          <a:bodyPr/>
          <a:lstStyle/>
          <a:p>
            <a:r>
              <a:rPr lang="en-US" smtClean="0"/>
              <a:t>CPDD MOE 2020</a:t>
            </a:r>
            <a:endParaRPr lang="en-US"/>
          </a:p>
        </p:txBody>
      </p:sp>
      <p:sp>
        <p:nvSpPr>
          <p:cNvPr id="6" name="Slide Number Placeholder 5"/>
          <p:cNvSpPr>
            <a:spLocks noGrp="1"/>
          </p:cNvSpPr>
          <p:nvPr>
            <p:ph type="sldNum" sz="quarter" idx="12"/>
          </p:nvPr>
        </p:nvSpPr>
        <p:spPr/>
        <p:txBody>
          <a:bodyPr/>
          <a:lstStyle/>
          <a:p>
            <a:fld id="{DB8C9B22-B6F4-40A5-810F-2B88AE2C1611}" type="slidenum">
              <a:rPr lang="en-US" smtClean="0"/>
              <a:t>‹#›</a:t>
            </a:fld>
            <a:endParaRPr lang="en-US"/>
          </a:p>
        </p:txBody>
      </p:sp>
    </p:spTree>
    <p:extLst>
      <p:ext uri="{BB962C8B-B14F-4D97-AF65-F5344CB8AC3E}">
        <p14:creationId xmlns:p14="http://schemas.microsoft.com/office/powerpoint/2010/main" val="5659512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E1F8602-336C-4A6B-8E01-B1ABB792F619}" type="datetime1">
              <a:rPr lang="en-US" smtClean="0"/>
              <a:t>1/11/2021</a:t>
            </a:fld>
            <a:endParaRPr lang="en-US"/>
          </a:p>
        </p:txBody>
      </p:sp>
      <p:sp>
        <p:nvSpPr>
          <p:cNvPr id="6" name="Footer Placeholder 5"/>
          <p:cNvSpPr>
            <a:spLocks noGrp="1"/>
          </p:cNvSpPr>
          <p:nvPr>
            <p:ph type="ftr" sz="quarter" idx="11"/>
          </p:nvPr>
        </p:nvSpPr>
        <p:spPr/>
        <p:txBody>
          <a:bodyPr/>
          <a:lstStyle/>
          <a:p>
            <a:r>
              <a:rPr lang="en-US" smtClean="0"/>
              <a:t>CPDD MOE 2020</a:t>
            </a:r>
            <a:endParaRPr lang="en-US"/>
          </a:p>
        </p:txBody>
      </p:sp>
      <p:sp>
        <p:nvSpPr>
          <p:cNvPr id="7" name="Slide Number Placeholder 6"/>
          <p:cNvSpPr>
            <a:spLocks noGrp="1"/>
          </p:cNvSpPr>
          <p:nvPr>
            <p:ph type="sldNum" sz="quarter" idx="12"/>
          </p:nvPr>
        </p:nvSpPr>
        <p:spPr/>
        <p:txBody>
          <a:bodyPr/>
          <a:lstStyle/>
          <a:p>
            <a:fld id="{DB8C9B22-B6F4-40A5-810F-2B88AE2C1611}" type="slidenum">
              <a:rPr lang="en-US" smtClean="0"/>
              <a:t>‹#›</a:t>
            </a:fld>
            <a:endParaRPr lang="en-US"/>
          </a:p>
        </p:txBody>
      </p:sp>
    </p:spTree>
    <p:extLst>
      <p:ext uri="{BB962C8B-B14F-4D97-AF65-F5344CB8AC3E}">
        <p14:creationId xmlns:p14="http://schemas.microsoft.com/office/powerpoint/2010/main" val="28771930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5A4AA349-C16F-463E-A776-CAF7197A0E2C}" type="datetime1">
              <a:rPr lang="en-US" smtClean="0"/>
              <a:t>1/11/2021</a:t>
            </a:fld>
            <a:endParaRPr lang="en-US"/>
          </a:p>
        </p:txBody>
      </p:sp>
      <p:sp>
        <p:nvSpPr>
          <p:cNvPr id="8" name="Footer Placeholder 7"/>
          <p:cNvSpPr>
            <a:spLocks noGrp="1"/>
          </p:cNvSpPr>
          <p:nvPr>
            <p:ph type="ftr" sz="quarter" idx="11"/>
          </p:nvPr>
        </p:nvSpPr>
        <p:spPr/>
        <p:txBody>
          <a:bodyPr/>
          <a:lstStyle/>
          <a:p>
            <a:r>
              <a:rPr lang="en-US" smtClean="0"/>
              <a:t>CPDD MOE 2020</a:t>
            </a:r>
            <a:endParaRPr lang="en-US"/>
          </a:p>
        </p:txBody>
      </p:sp>
      <p:sp>
        <p:nvSpPr>
          <p:cNvPr id="9" name="Slide Number Placeholder 8"/>
          <p:cNvSpPr>
            <a:spLocks noGrp="1"/>
          </p:cNvSpPr>
          <p:nvPr>
            <p:ph type="sldNum" sz="quarter" idx="12"/>
          </p:nvPr>
        </p:nvSpPr>
        <p:spPr/>
        <p:txBody>
          <a:bodyPr/>
          <a:lstStyle/>
          <a:p>
            <a:fld id="{DB8C9B22-B6F4-40A5-810F-2B88AE2C1611}" type="slidenum">
              <a:rPr lang="en-US" smtClean="0"/>
              <a:t>‹#›</a:t>
            </a:fld>
            <a:endParaRPr lang="en-US"/>
          </a:p>
        </p:txBody>
      </p:sp>
    </p:spTree>
    <p:extLst>
      <p:ext uri="{BB962C8B-B14F-4D97-AF65-F5344CB8AC3E}">
        <p14:creationId xmlns:p14="http://schemas.microsoft.com/office/powerpoint/2010/main" val="7232090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C3A2D613-FDA5-4D7C-AEA1-1865AC6B83E5}" type="datetime1">
              <a:rPr lang="en-US" smtClean="0"/>
              <a:t>1/11/2021</a:t>
            </a:fld>
            <a:endParaRPr lang="en-US"/>
          </a:p>
        </p:txBody>
      </p:sp>
      <p:sp>
        <p:nvSpPr>
          <p:cNvPr id="5" name="Footer Placeholder 3"/>
          <p:cNvSpPr>
            <a:spLocks noGrp="1"/>
          </p:cNvSpPr>
          <p:nvPr>
            <p:ph type="ftr" sz="quarter" idx="11"/>
          </p:nvPr>
        </p:nvSpPr>
        <p:spPr/>
        <p:txBody>
          <a:bodyPr/>
          <a:lstStyle/>
          <a:p>
            <a:r>
              <a:rPr lang="en-US" smtClean="0"/>
              <a:t>CPDD MOE 2020</a:t>
            </a:r>
            <a:endParaRPr lang="en-US"/>
          </a:p>
        </p:txBody>
      </p:sp>
      <p:sp>
        <p:nvSpPr>
          <p:cNvPr id="6" name="Slide Number Placeholder 4"/>
          <p:cNvSpPr>
            <a:spLocks noGrp="1"/>
          </p:cNvSpPr>
          <p:nvPr>
            <p:ph type="sldNum" sz="quarter" idx="12"/>
          </p:nvPr>
        </p:nvSpPr>
        <p:spPr/>
        <p:txBody>
          <a:bodyPr/>
          <a:lstStyle/>
          <a:p>
            <a:fld id="{DB8C9B22-B6F4-40A5-810F-2B88AE2C1611}" type="slidenum">
              <a:rPr lang="en-US" smtClean="0"/>
              <a:t>‹#›</a:t>
            </a:fld>
            <a:endParaRPr lang="en-US"/>
          </a:p>
        </p:txBody>
      </p:sp>
    </p:spTree>
    <p:extLst>
      <p:ext uri="{BB962C8B-B14F-4D97-AF65-F5344CB8AC3E}">
        <p14:creationId xmlns:p14="http://schemas.microsoft.com/office/powerpoint/2010/main" val="30424957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6B1DE5F5-8235-4AE1-90E6-C2CCD33F8C30}" type="datetime1">
              <a:rPr lang="en-US" smtClean="0"/>
              <a:t>1/11/2021</a:t>
            </a:fld>
            <a:endParaRPr lang="en-US"/>
          </a:p>
        </p:txBody>
      </p:sp>
      <p:sp>
        <p:nvSpPr>
          <p:cNvPr id="5" name="Footer Placeholder 2"/>
          <p:cNvSpPr>
            <a:spLocks noGrp="1"/>
          </p:cNvSpPr>
          <p:nvPr>
            <p:ph type="ftr" sz="quarter" idx="11"/>
          </p:nvPr>
        </p:nvSpPr>
        <p:spPr/>
        <p:txBody>
          <a:bodyPr/>
          <a:lstStyle/>
          <a:p>
            <a:r>
              <a:rPr lang="en-US" smtClean="0"/>
              <a:t>CPDD MOE 2020</a:t>
            </a:r>
            <a:endParaRPr lang="en-US"/>
          </a:p>
        </p:txBody>
      </p:sp>
      <p:sp>
        <p:nvSpPr>
          <p:cNvPr id="6" name="Slide Number Placeholder 3"/>
          <p:cNvSpPr>
            <a:spLocks noGrp="1"/>
          </p:cNvSpPr>
          <p:nvPr>
            <p:ph type="sldNum" sz="quarter" idx="12"/>
          </p:nvPr>
        </p:nvSpPr>
        <p:spPr/>
        <p:txBody>
          <a:bodyPr/>
          <a:lstStyle/>
          <a:p>
            <a:fld id="{DB8C9B22-B6F4-40A5-810F-2B88AE2C1611}" type="slidenum">
              <a:rPr lang="en-US" smtClean="0"/>
              <a:t>‹#›</a:t>
            </a:fld>
            <a:endParaRPr lang="en-US"/>
          </a:p>
        </p:txBody>
      </p:sp>
    </p:spTree>
    <p:extLst>
      <p:ext uri="{BB962C8B-B14F-4D97-AF65-F5344CB8AC3E}">
        <p14:creationId xmlns:p14="http://schemas.microsoft.com/office/powerpoint/2010/main" val="30545047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7" name="Date Placeholder 4"/>
          <p:cNvSpPr>
            <a:spLocks noGrp="1"/>
          </p:cNvSpPr>
          <p:nvPr>
            <p:ph type="dt" sz="half" idx="10"/>
          </p:nvPr>
        </p:nvSpPr>
        <p:spPr/>
        <p:txBody>
          <a:bodyPr/>
          <a:lstStyle/>
          <a:p>
            <a:fld id="{9D61C915-ABEA-49CF-B78B-CFB88622B67F}" type="datetime1">
              <a:rPr lang="en-US" smtClean="0"/>
              <a:t>1/11/2021</a:t>
            </a:fld>
            <a:endParaRPr lang="en-US"/>
          </a:p>
        </p:txBody>
      </p:sp>
      <p:sp>
        <p:nvSpPr>
          <p:cNvPr id="5" name="Footer Placeholder 5"/>
          <p:cNvSpPr>
            <a:spLocks noGrp="1"/>
          </p:cNvSpPr>
          <p:nvPr>
            <p:ph type="ftr" sz="quarter" idx="11"/>
          </p:nvPr>
        </p:nvSpPr>
        <p:spPr/>
        <p:txBody>
          <a:bodyPr/>
          <a:lstStyle/>
          <a:p>
            <a:r>
              <a:rPr lang="en-US" smtClean="0"/>
              <a:t>CPDD MOE 2020</a:t>
            </a:r>
            <a:endParaRPr lang="en-US"/>
          </a:p>
        </p:txBody>
      </p:sp>
      <p:sp>
        <p:nvSpPr>
          <p:cNvPr id="6" name="Slide Number Placeholder 6"/>
          <p:cNvSpPr>
            <a:spLocks noGrp="1"/>
          </p:cNvSpPr>
          <p:nvPr>
            <p:ph type="sldNum" sz="quarter" idx="12"/>
          </p:nvPr>
        </p:nvSpPr>
        <p:spPr/>
        <p:txBody>
          <a:bodyPr/>
          <a:lstStyle/>
          <a:p>
            <a:fld id="{DB8C9B22-B6F4-40A5-810F-2B88AE2C1611}" type="slidenum">
              <a:rPr lang="en-US" smtClean="0"/>
              <a:t>‹#›</a:t>
            </a:fld>
            <a:endParaRPr lang="en-US"/>
          </a:p>
        </p:txBody>
      </p:sp>
    </p:spTree>
    <p:extLst>
      <p:ext uri="{BB962C8B-B14F-4D97-AF65-F5344CB8AC3E}">
        <p14:creationId xmlns:p14="http://schemas.microsoft.com/office/powerpoint/2010/main" val="36734148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1081B72E-D89E-489F-BF30-7BAE721C27B5}" type="datetime1">
              <a:rPr lang="en-US" smtClean="0"/>
              <a:t>1/11/2021</a:t>
            </a:fld>
            <a:endParaRPr lang="en-US"/>
          </a:p>
        </p:txBody>
      </p:sp>
      <p:sp>
        <p:nvSpPr>
          <p:cNvPr id="6" name="Footer Placeholder 5"/>
          <p:cNvSpPr>
            <a:spLocks noGrp="1"/>
          </p:cNvSpPr>
          <p:nvPr>
            <p:ph type="ftr" sz="quarter" idx="11"/>
          </p:nvPr>
        </p:nvSpPr>
        <p:spPr/>
        <p:txBody>
          <a:bodyPr/>
          <a:lstStyle/>
          <a:p>
            <a:r>
              <a:rPr lang="en-US" smtClean="0"/>
              <a:t>CPDD MOE 2020</a:t>
            </a:r>
            <a:endParaRPr lang="en-US"/>
          </a:p>
        </p:txBody>
      </p:sp>
      <p:sp>
        <p:nvSpPr>
          <p:cNvPr id="7" name="Slide Number Placeholder 6"/>
          <p:cNvSpPr>
            <a:spLocks noGrp="1"/>
          </p:cNvSpPr>
          <p:nvPr>
            <p:ph type="sldNum" sz="quarter" idx="12"/>
          </p:nvPr>
        </p:nvSpPr>
        <p:spPr/>
        <p:txBody>
          <a:bodyPr/>
          <a:lstStyle/>
          <a:p>
            <a:fld id="{DB8C9B22-B6F4-40A5-810F-2B88AE2C1611}" type="slidenum">
              <a:rPr lang="en-US" smtClean="0"/>
              <a:t>‹#›</a:t>
            </a:fld>
            <a:endParaRPr lang="en-US"/>
          </a:p>
        </p:txBody>
      </p:sp>
    </p:spTree>
    <p:extLst>
      <p:ext uri="{BB962C8B-B14F-4D97-AF65-F5344CB8AC3E}">
        <p14:creationId xmlns:p14="http://schemas.microsoft.com/office/powerpoint/2010/main" val="24231186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E3E11C78-9DF6-41EF-81C3-828CB093F133}" type="datetime1">
              <a:rPr lang="en-US" smtClean="0"/>
              <a:t>1/11/2021</a:t>
            </a:fld>
            <a:endParaRPr lang="en-US"/>
          </a:p>
        </p:txBody>
      </p:sp>
      <p:sp>
        <p:nvSpPr>
          <p:cNvPr id="6" name="Footer Placeholder 5"/>
          <p:cNvSpPr>
            <a:spLocks noGrp="1"/>
          </p:cNvSpPr>
          <p:nvPr>
            <p:ph type="ftr" sz="quarter" idx="11"/>
          </p:nvPr>
        </p:nvSpPr>
        <p:spPr/>
        <p:txBody>
          <a:bodyPr/>
          <a:lstStyle/>
          <a:p>
            <a:r>
              <a:rPr lang="en-US" smtClean="0"/>
              <a:t>CPDD MOE 2020</a:t>
            </a:r>
            <a:endParaRPr lang="en-US"/>
          </a:p>
        </p:txBody>
      </p:sp>
      <p:sp>
        <p:nvSpPr>
          <p:cNvPr id="7" name="Slide Number Placeholder 6"/>
          <p:cNvSpPr>
            <a:spLocks noGrp="1"/>
          </p:cNvSpPr>
          <p:nvPr>
            <p:ph type="sldNum" sz="quarter" idx="12"/>
          </p:nvPr>
        </p:nvSpPr>
        <p:spPr/>
        <p:txBody>
          <a:bodyPr/>
          <a:lstStyle/>
          <a:p>
            <a:fld id="{DB8C9B22-B6F4-40A5-810F-2B88AE2C1611}" type="slidenum">
              <a:rPr lang="en-US" smtClean="0"/>
              <a:t>‹#›</a:t>
            </a:fld>
            <a:endParaRPr lang="en-US"/>
          </a:p>
        </p:txBody>
      </p:sp>
    </p:spTree>
    <p:extLst>
      <p:ext uri="{BB962C8B-B14F-4D97-AF65-F5344CB8AC3E}">
        <p14:creationId xmlns:p14="http://schemas.microsoft.com/office/powerpoint/2010/main" val="14400183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147BA793-65BF-4D9A-BD4F-5A360905737E}" type="datetime1">
              <a:rPr lang="en-US" smtClean="0"/>
              <a:t>1/11/2021</a:t>
            </a:fld>
            <a:endParaRPr lang="en-US"/>
          </a:p>
        </p:txBody>
      </p:sp>
      <p:sp>
        <p:nvSpPr>
          <p:cNvPr id="5" name="Footer Placeholder 4"/>
          <p:cNvSpPr>
            <a:spLocks noGrp="1"/>
          </p:cNvSpPr>
          <p:nvPr>
            <p:ph type="ftr" sz="quarter" idx="11"/>
          </p:nvPr>
        </p:nvSpPr>
        <p:spPr/>
        <p:txBody>
          <a:bodyPr/>
          <a:lstStyle/>
          <a:p>
            <a:r>
              <a:rPr lang="en-US" smtClean="0"/>
              <a:t>CPDD MOE 2020</a:t>
            </a:r>
            <a:endParaRPr lang="en-US"/>
          </a:p>
        </p:txBody>
      </p:sp>
      <p:sp>
        <p:nvSpPr>
          <p:cNvPr id="6" name="Slide Number Placeholder 5"/>
          <p:cNvSpPr>
            <a:spLocks noGrp="1"/>
          </p:cNvSpPr>
          <p:nvPr>
            <p:ph type="sldNum" sz="quarter" idx="12"/>
          </p:nvPr>
        </p:nvSpPr>
        <p:spPr/>
        <p:txBody>
          <a:bodyPr/>
          <a:lstStyle/>
          <a:p>
            <a:fld id="{DB8C9B22-B6F4-40A5-810F-2B88AE2C1611}" type="slidenum">
              <a:rPr lang="en-US" smtClean="0"/>
              <a:t>‹#›</a:t>
            </a:fld>
            <a:endParaRPr lang="en-US"/>
          </a:p>
        </p:txBody>
      </p:sp>
    </p:spTree>
    <p:extLst>
      <p:ext uri="{BB962C8B-B14F-4D97-AF65-F5344CB8AC3E}">
        <p14:creationId xmlns:p14="http://schemas.microsoft.com/office/powerpoint/2010/main" val="294083003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smtClean="0"/>
              <a:t>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9F284238-840B-4C7C-9928-D63C4FB4343E}" type="datetime1">
              <a:rPr lang="en-US" smtClean="0"/>
              <a:t>1/11/2021</a:t>
            </a:fld>
            <a:endParaRPr lang="en-US"/>
          </a:p>
        </p:txBody>
      </p:sp>
      <p:sp>
        <p:nvSpPr>
          <p:cNvPr id="5" name="Footer Placeholder 4"/>
          <p:cNvSpPr>
            <a:spLocks noGrp="1"/>
          </p:cNvSpPr>
          <p:nvPr>
            <p:ph type="ftr" sz="quarter" idx="11"/>
          </p:nvPr>
        </p:nvSpPr>
        <p:spPr/>
        <p:txBody>
          <a:bodyPr/>
          <a:lstStyle/>
          <a:p>
            <a:r>
              <a:rPr lang="en-US" smtClean="0"/>
              <a:t>CPDD MOE 2020</a:t>
            </a:r>
            <a:endParaRPr lang="en-US"/>
          </a:p>
        </p:txBody>
      </p:sp>
      <p:sp>
        <p:nvSpPr>
          <p:cNvPr id="6" name="Slide Number Placeholder 5"/>
          <p:cNvSpPr>
            <a:spLocks noGrp="1"/>
          </p:cNvSpPr>
          <p:nvPr>
            <p:ph type="sldNum" sz="quarter" idx="12"/>
          </p:nvPr>
        </p:nvSpPr>
        <p:spPr/>
        <p:txBody>
          <a:bodyPr/>
          <a:lstStyle/>
          <a:p>
            <a:fld id="{DB8C9B22-B6F4-40A5-810F-2B88AE2C1611}" type="slidenum">
              <a:rPr lang="en-US" smtClean="0"/>
              <a:t>‹#›</a:t>
            </a:fld>
            <a:endParaRPr lang="en-US"/>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234341167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538AA3C-3672-472D-AD1D-E7943BF08823}" type="datetime1">
              <a:rPr lang="en-US" smtClean="0"/>
              <a:t>1/11/2021</a:t>
            </a:fld>
            <a:endParaRPr lang="en-US"/>
          </a:p>
        </p:txBody>
      </p:sp>
      <p:sp>
        <p:nvSpPr>
          <p:cNvPr id="5" name="Footer Placeholder 4"/>
          <p:cNvSpPr>
            <a:spLocks noGrp="1"/>
          </p:cNvSpPr>
          <p:nvPr>
            <p:ph type="ftr" sz="quarter" idx="11"/>
          </p:nvPr>
        </p:nvSpPr>
        <p:spPr/>
        <p:txBody>
          <a:bodyPr/>
          <a:lstStyle/>
          <a:p>
            <a:r>
              <a:rPr lang="en-US" smtClean="0"/>
              <a:t>CPDD MOE 2020</a:t>
            </a:r>
            <a:endParaRPr lang="en-US"/>
          </a:p>
        </p:txBody>
      </p:sp>
      <p:sp>
        <p:nvSpPr>
          <p:cNvPr id="6" name="Slide Number Placeholder 5"/>
          <p:cNvSpPr>
            <a:spLocks noGrp="1"/>
          </p:cNvSpPr>
          <p:nvPr>
            <p:ph type="sldNum" sz="quarter" idx="12"/>
          </p:nvPr>
        </p:nvSpPr>
        <p:spPr/>
        <p:txBody>
          <a:bodyPr/>
          <a:lstStyle/>
          <a:p>
            <a:fld id="{DB8C9B22-B6F4-40A5-810F-2B88AE2C1611}" type="slidenum">
              <a:rPr lang="en-US" smtClean="0"/>
              <a:t>‹#›</a:t>
            </a:fld>
            <a:endParaRPr lang="en-US"/>
          </a:p>
        </p:txBody>
      </p:sp>
    </p:spTree>
    <p:extLst>
      <p:ext uri="{BB962C8B-B14F-4D97-AF65-F5344CB8AC3E}">
        <p14:creationId xmlns:p14="http://schemas.microsoft.com/office/powerpoint/2010/main" val="355876283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7CC491C-8D07-4E00-8207-29CC6A016078}" type="datetime1">
              <a:rPr lang="en-US" smtClean="0"/>
              <a:t>1/11/2021</a:t>
            </a:fld>
            <a:endParaRPr lang="en-US"/>
          </a:p>
        </p:txBody>
      </p:sp>
      <p:sp>
        <p:nvSpPr>
          <p:cNvPr id="4" name="Footer Placeholder 4"/>
          <p:cNvSpPr>
            <a:spLocks noGrp="1"/>
          </p:cNvSpPr>
          <p:nvPr>
            <p:ph type="ftr" sz="quarter" idx="11"/>
          </p:nvPr>
        </p:nvSpPr>
        <p:spPr/>
        <p:txBody>
          <a:bodyPr/>
          <a:lstStyle/>
          <a:p>
            <a:r>
              <a:rPr lang="en-US" smtClean="0"/>
              <a:t>CPDD MOE 2020</a:t>
            </a:r>
            <a:endParaRPr lang="en-US"/>
          </a:p>
        </p:txBody>
      </p:sp>
      <p:sp>
        <p:nvSpPr>
          <p:cNvPr id="6" name="Slide Number Placeholder 5"/>
          <p:cNvSpPr>
            <a:spLocks noGrp="1"/>
          </p:cNvSpPr>
          <p:nvPr>
            <p:ph type="sldNum" sz="quarter" idx="12"/>
          </p:nvPr>
        </p:nvSpPr>
        <p:spPr/>
        <p:txBody>
          <a:bodyPr/>
          <a:lstStyle/>
          <a:p>
            <a:fld id="{DB8C9B22-B6F4-40A5-810F-2B88AE2C1611}" type="slidenum">
              <a:rPr lang="en-US" smtClean="0"/>
              <a:t>‹#›</a:t>
            </a:fld>
            <a:endParaRPr lang="en-US"/>
          </a:p>
        </p:txBody>
      </p:sp>
    </p:spTree>
    <p:extLst>
      <p:ext uri="{BB962C8B-B14F-4D97-AF65-F5344CB8AC3E}">
        <p14:creationId xmlns:p14="http://schemas.microsoft.com/office/powerpoint/2010/main" val="130585513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862AFDA9-E159-47EB-9F26-64698EAEE4B3}" type="datetime1">
              <a:rPr lang="en-US" smtClean="0"/>
              <a:t>1/11/2021</a:t>
            </a:fld>
            <a:endParaRPr lang="en-US"/>
          </a:p>
        </p:txBody>
      </p:sp>
      <p:sp>
        <p:nvSpPr>
          <p:cNvPr id="4" name="Footer Placeholder 4"/>
          <p:cNvSpPr>
            <a:spLocks noGrp="1"/>
          </p:cNvSpPr>
          <p:nvPr>
            <p:ph type="ftr" sz="quarter" idx="11"/>
          </p:nvPr>
        </p:nvSpPr>
        <p:spPr/>
        <p:txBody>
          <a:bodyPr/>
          <a:lstStyle/>
          <a:p>
            <a:r>
              <a:rPr lang="en-US" smtClean="0"/>
              <a:t>CPDD MOE 2020</a:t>
            </a:r>
            <a:endParaRPr lang="en-US"/>
          </a:p>
        </p:txBody>
      </p:sp>
      <p:sp>
        <p:nvSpPr>
          <p:cNvPr id="6" name="Slide Number Placeholder 5"/>
          <p:cNvSpPr>
            <a:spLocks noGrp="1"/>
          </p:cNvSpPr>
          <p:nvPr>
            <p:ph type="sldNum" sz="quarter" idx="12"/>
          </p:nvPr>
        </p:nvSpPr>
        <p:spPr/>
        <p:txBody>
          <a:bodyPr/>
          <a:lstStyle/>
          <a:p>
            <a:fld id="{DB8C9B22-B6F4-40A5-810F-2B88AE2C1611}" type="slidenum">
              <a:rPr lang="en-US" smtClean="0"/>
              <a:t>‹#›</a:t>
            </a:fld>
            <a:endParaRPr lang="en-US"/>
          </a:p>
        </p:txBody>
      </p:sp>
    </p:spTree>
    <p:extLst>
      <p:ext uri="{BB962C8B-B14F-4D97-AF65-F5344CB8AC3E}">
        <p14:creationId xmlns:p14="http://schemas.microsoft.com/office/powerpoint/2010/main" val="162339412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BAEDD12-B94C-4CAB-A847-34E20DEF5B61}" type="datetime1">
              <a:rPr lang="en-US" smtClean="0"/>
              <a:t>1/11/2021</a:t>
            </a:fld>
            <a:endParaRPr lang="en-US"/>
          </a:p>
        </p:txBody>
      </p:sp>
      <p:sp>
        <p:nvSpPr>
          <p:cNvPr id="5" name="Footer Placeholder 4"/>
          <p:cNvSpPr>
            <a:spLocks noGrp="1"/>
          </p:cNvSpPr>
          <p:nvPr>
            <p:ph type="ftr" sz="quarter" idx="11"/>
          </p:nvPr>
        </p:nvSpPr>
        <p:spPr/>
        <p:txBody>
          <a:bodyPr/>
          <a:lstStyle/>
          <a:p>
            <a:r>
              <a:rPr lang="en-US" smtClean="0"/>
              <a:t>CPDD MOE 2020</a:t>
            </a:r>
            <a:endParaRPr lang="en-US"/>
          </a:p>
        </p:txBody>
      </p:sp>
      <p:sp>
        <p:nvSpPr>
          <p:cNvPr id="6" name="Slide Number Placeholder 5"/>
          <p:cNvSpPr>
            <a:spLocks noGrp="1"/>
          </p:cNvSpPr>
          <p:nvPr>
            <p:ph type="sldNum" sz="quarter" idx="12"/>
          </p:nvPr>
        </p:nvSpPr>
        <p:spPr/>
        <p:txBody>
          <a:bodyPr/>
          <a:lstStyle/>
          <a:p>
            <a:fld id="{DB8C9B22-B6F4-40A5-810F-2B88AE2C1611}" type="slidenum">
              <a:rPr lang="en-US" smtClean="0"/>
              <a:t>‹#›</a:t>
            </a:fld>
            <a:endParaRPr lang="en-US"/>
          </a:p>
        </p:txBody>
      </p:sp>
    </p:spTree>
    <p:extLst>
      <p:ext uri="{BB962C8B-B14F-4D97-AF65-F5344CB8AC3E}">
        <p14:creationId xmlns:p14="http://schemas.microsoft.com/office/powerpoint/2010/main" val="418501334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9C723BE-BE17-41D5-BDC3-EE70A2620A6D}" type="datetime1">
              <a:rPr lang="en-US" smtClean="0"/>
              <a:t>1/11/2021</a:t>
            </a:fld>
            <a:endParaRPr lang="en-US"/>
          </a:p>
        </p:txBody>
      </p:sp>
      <p:sp>
        <p:nvSpPr>
          <p:cNvPr id="5" name="Footer Placeholder 4"/>
          <p:cNvSpPr>
            <a:spLocks noGrp="1"/>
          </p:cNvSpPr>
          <p:nvPr>
            <p:ph type="ftr" sz="quarter" idx="11"/>
          </p:nvPr>
        </p:nvSpPr>
        <p:spPr/>
        <p:txBody>
          <a:bodyPr/>
          <a:lstStyle/>
          <a:p>
            <a:r>
              <a:rPr lang="en-US" smtClean="0"/>
              <a:t>CPDD MOE 2020</a:t>
            </a:r>
            <a:endParaRPr lang="en-US"/>
          </a:p>
        </p:txBody>
      </p:sp>
      <p:sp>
        <p:nvSpPr>
          <p:cNvPr id="6" name="Slide Number Placeholder 5"/>
          <p:cNvSpPr>
            <a:spLocks noGrp="1"/>
          </p:cNvSpPr>
          <p:nvPr>
            <p:ph type="sldNum" sz="quarter" idx="12"/>
          </p:nvPr>
        </p:nvSpPr>
        <p:spPr/>
        <p:txBody>
          <a:bodyPr/>
          <a:lstStyle/>
          <a:p>
            <a:fld id="{DB8C9B22-B6F4-40A5-810F-2B88AE2C1611}" type="slidenum">
              <a:rPr lang="en-US" smtClean="0"/>
              <a:t>‹#›</a:t>
            </a:fld>
            <a:endParaRPr lang="en-US"/>
          </a:p>
        </p:txBody>
      </p:sp>
    </p:spTree>
    <p:extLst>
      <p:ext uri="{BB962C8B-B14F-4D97-AF65-F5344CB8AC3E}">
        <p14:creationId xmlns:p14="http://schemas.microsoft.com/office/powerpoint/2010/main" val="13418110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D5B5EA39-9362-4C2A-BCEA-8BB7D07A499C}" type="datetime1">
              <a:rPr lang="en-US" smtClean="0"/>
              <a:t>1/11/2021</a:t>
            </a:fld>
            <a:endParaRPr lang="en-US"/>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r>
              <a:rPr lang="en-US" smtClean="0"/>
              <a:t>CPDD MOE 2020</a:t>
            </a:r>
            <a:endParaRPr lang="en-US"/>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B8C9B22-B6F4-40A5-810F-2B88AE2C1611}" type="slidenum">
              <a:rPr lang="en-US" smtClean="0"/>
              <a:t>‹#›</a:t>
            </a:fld>
            <a:endParaRPr lang="en-US"/>
          </a:p>
        </p:txBody>
      </p:sp>
    </p:spTree>
    <p:extLst>
      <p:ext uri="{BB962C8B-B14F-4D97-AF65-F5344CB8AC3E}">
        <p14:creationId xmlns:p14="http://schemas.microsoft.com/office/powerpoint/2010/main" val="582499749"/>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hf sldNum="0" hd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bing.com/videos/search?q=abba+money+video&amp;docid=608020468028738107&amp;mid=A588D82C7F23B340F5B9A588D82C7F23B340F5B9&amp;view=detail&amp;FORM=VIRE" TargetMode="External"/><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https://youtu.be/kHVe9BHrHps"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hyperlink" Target="https://youtu.be/AjTwcQYgISA"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https://www.tutor2u.net/economics/reference/characteristics-and-functions-of-money"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slide" Target="slide10.xml"/><Relationship Id="rId2" Type="http://schemas.openxmlformats.org/officeDocument/2006/relationships/slide" Target="slide1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www.bing.com/videos/search?q=abba+money+video&amp;docid=608020468028738107&amp;mid=A588D82C7F23B340F5B9A588D82C7F23B340F5B9&amp;view=detail&amp;FORM=VIRE" TargetMode="External"/><Relationship Id="rId2" Type="http://schemas.openxmlformats.org/officeDocument/2006/relationships/image" Target="../media/image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00120" y="503239"/>
            <a:ext cx="10702265" cy="1419584"/>
          </a:xfrm>
        </p:spPr>
        <p:txBody>
          <a:bodyPr/>
          <a:lstStyle/>
          <a:p>
            <a:r>
              <a:rPr lang="en-US" dirty="0" smtClean="0"/>
              <a:t>The Financial Sector</a:t>
            </a:r>
            <a:endParaRPr lang="en-US" dirty="0"/>
          </a:p>
        </p:txBody>
      </p:sp>
      <p:sp>
        <p:nvSpPr>
          <p:cNvPr id="3" name="Subtitle 2"/>
          <p:cNvSpPr>
            <a:spLocks noGrp="1"/>
          </p:cNvSpPr>
          <p:nvPr>
            <p:ph type="subTitle" idx="1"/>
          </p:nvPr>
        </p:nvSpPr>
        <p:spPr>
          <a:xfrm>
            <a:off x="1154954" y="2753709"/>
            <a:ext cx="10192599" cy="3392258"/>
          </a:xfrm>
        </p:spPr>
        <p:txBody>
          <a:bodyPr>
            <a:normAutofit fontScale="92500" lnSpcReduction="20000"/>
          </a:bodyPr>
          <a:lstStyle/>
          <a:p>
            <a:pPr fontAlgn="base"/>
            <a:r>
              <a:rPr lang="en-TT" b="1" dirty="0" smtClean="0"/>
              <a:t>Subject </a:t>
            </a:r>
            <a:r>
              <a:rPr lang="en-TT" b="1" dirty="0"/>
              <a:t>Area:</a:t>
            </a:r>
            <a:r>
              <a:rPr lang="en-TT" dirty="0"/>
              <a:t> Economics</a:t>
            </a:r>
            <a:endParaRPr lang="en-US" dirty="0"/>
          </a:p>
          <a:p>
            <a:pPr fontAlgn="base"/>
            <a:r>
              <a:rPr lang="en-TT" b="1" dirty="0"/>
              <a:t>Level:</a:t>
            </a:r>
            <a:r>
              <a:rPr lang="en-TT" dirty="0"/>
              <a:t> CSEC </a:t>
            </a:r>
            <a:endParaRPr lang="en-US" dirty="0"/>
          </a:p>
          <a:p>
            <a:pPr fontAlgn="base"/>
            <a:r>
              <a:rPr lang="en-TT" b="1" dirty="0"/>
              <a:t>Curriculum Topic:	Financial Sector</a:t>
            </a:r>
            <a:endParaRPr lang="en-US" dirty="0"/>
          </a:p>
          <a:p>
            <a:r>
              <a:rPr lang="en-TT" dirty="0"/>
              <a:t>			</a:t>
            </a:r>
            <a:r>
              <a:rPr lang="en-TT" dirty="0" smtClean="0"/>
              <a:t> </a:t>
            </a:r>
            <a:r>
              <a:rPr lang="en-TT" dirty="0"/>
              <a:t>		Section 5 </a:t>
            </a:r>
            <a:r>
              <a:rPr lang="en-TT" dirty="0" smtClean="0"/>
              <a:t>Objectives 1-3</a:t>
            </a:r>
            <a:endParaRPr lang="en-US" dirty="0"/>
          </a:p>
          <a:p>
            <a:pPr fontAlgn="base"/>
            <a:endParaRPr lang="en-TT" b="1" dirty="0" smtClean="0"/>
          </a:p>
          <a:p>
            <a:pPr fontAlgn="base"/>
            <a:r>
              <a:rPr lang="en-TT" b="1" dirty="0" smtClean="0"/>
              <a:t>Key </a:t>
            </a:r>
            <a:r>
              <a:rPr lang="en-TT" b="1" dirty="0"/>
              <a:t>teaching points: </a:t>
            </a:r>
            <a:endParaRPr lang="en-US" dirty="0"/>
          </a:p>
          <a:p>
            <a:pPr lvl="0" fontAlgn="base"/>
            <a:r>
              <a:rPr lang="en-TT" dirty="0"/>
              <a:t>Explain the concept of the financial sector</a:t>
            </a:r>
            <a:endParaRPr lang="en-US" dirty="0"/>
          </a:p>
          <a:p>
            <a:pPr lvl="0" fontAlgn="base"/>
            <a:r>
              <a:rPr lang="en-TT" dirty="0"/>
              <a:t>Discuss the role of the financial sector</a:t>
            </a:r>
            <a:endParaRPr lang="en-US" dirty="0"/>
          </a:p>
          <a:p>
            <a:pPr lvl="0" fontAlgn="base"/>
            <a:r>
              <a:rPr lang="en-TT" dirty="0"/>
              <a:t>Discuss the concept of </a:t>
            </a:r>
            <a:r>
              <a:rPr lang="en-TT" dirty="0" smtClean="0"/>
              <a:t>money</a:t>
            </a:r>
            <a:endParaRPr lang="en-US" dirty="0"/>
          </a:p>
        </p:txBody>
      </p:sp>
      <p:sp>
        <p:nvSpPr>
          <p:cNvPr id="8" name="Footer Placeholder 7"/>
          <p:cNvSpPr>
            <a:spLocks noGrp="1"/>
          </p:cNvSpPr>
          <p:nvPr>
            <p:ph type="ftr" sz="quarter" idx="11"/>
          </p:nvPr>
        </p:nvSpPr>
        <p:spPr>
          <a:xfrm rot="5400000">
            <a:off x="9804505" y="2078825"/>
            <a:ext cx="3859795" cy="304801"/>
          </a:xfrm>
        </p:spPr>
        <p:txBody>
          <a:bodyPr/>
          <a:lstStyle/>
          <a:p>
            <a:r>
              <a:rPr lang="en-US" dirty="0" smtClean="0"/>
              <a:t>CPDD MOE 2020</a:t>
            </a:r>
            <a:endParaRPr lang="en-US" dirty="0"/>
          </a:p>
        </p:txBody>
      </p:sp>
    </p:spTree>
    <p:extLst>
      <p:ext uri="{BB962C8B-B14F-4D97-AF65-F5344CB8AC3E}">
        <p14:creationId xmlns:p14="http://schemas.microsoft.com/office/powerpoint/2010/main" val="35223891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US" smtClean="0"/>
              <a:t>CPDD MOE 2020</a:t>
            </a:r>
            <a:endParaRPr lang="en-US"/>
          </a:p>
        </p:txBody>
      </p:sp>
      <p:pic>
        <p:nvPicPr>
          <p:cNvPr id="5" name="Picture 2" descr="See the source image"/>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8133" t="22837" r="20713" b="22511"/>
          <a:stretch/>
        </p:blipFill>
        <p:spPr bwMode="auto">
          <a:xfrm rot="15484728">
            <a:off x="7856552" y="2069042"/>
            <a:ext cx="1236503" cy="1166513"/>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3312826" y="3217330"/>
            <a:ext cx="4763393" cy="1477328"/>
          </a:xfrm>
          <a:prstGeom prst="rect">
            <a:avLst/>
          </a:prstGeom>
        </p:spPr>
        <p:txBody>
          <a:bodyPr wrap="square">
            <a:spAutoFit/>
          </a:bodyPr>
          <a:lstStyle/>
          <a:p>
            <a:r>
              <a:rPr lang="en-US" dirty="0">
                <a:hlinkClick r:id="rId3"/>
              </a:rPr>
              <a:t>https://www.bing.com/videos/search?q=abba+money+video&amp;docid=608020468028738107&amp;mid=A588D82C7F23B340F5B9A588D82C7F23B340F5B9&amp;view=detail&amp;FORM=VIRE</a:t>
            </a:r>
            <a:endParaRPr lang="en-US" dirty="0"/>
          </a:p>
        </p:txBody>
      </p:sp>
    </p:spTree>
    <p:extLst>
      <p:ext uri="{BB962C8B-B14F-4D97-AF65-F5344CB8AC3E}">
        <p14:creationId xmlns:p14="http://schemas.microsoft.com/office/powerpoint/2010/main" val="249970754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Activity 1</a:t>
            </a:r>
            <a:endParaRPr lang="en-US" dirty="0"/>
          </a:p>
        </p:txBody>
      </p:sp>
      <p:sp>
        <p:nvSpPr>
          <p:cNvPr id="3" name="Content Placeholder 2"/>
          <p:cNvSpPr>
            <a:spLocks noGrp="1"/>
          </p:cNvSpPr>
          <p:nvPr>
            <p:ph idx="1"/>
          </p:nvPr>
        </p:nvSpPr>
        <p:spPr>
          <a:xfrm>
            <a:off x="1103312" y="2052918"/>
            <a:ext cx="8946541" cy="2084367"/>
          </a:xfrm>
        </p:spPr>
        <p:txBody>
          <a:bodyPr/>
          <a:lstStyle/>
          <a:p>
            <a:pPr marL="0" indent="0">
              <a:buNone/>
            </a:pPr>
            <a:r>
              <a:rPr lang="en-US" dirty="0" smtClean="0"/>
              <a:t>Attempt the Activity named </a:t>
            </a:r>
          </a:p>
          <a:p>
            <a:pPr marL="0" indent="0">
              <a:buNone/>
            </a:pPr>
            <a:r>
              <a:rPr lang="en-US" dirty="0" smtClean="0"/>
              <a:t>CSEC Economics S5 </a:t>
            </a:r>
            <a:r>
              <a:rPr lang="en-US" dirty="0" err="1" smtClean="0"/>
              <a:t>Obj</a:t>
            </a:r>
            <a:r>
              <a:rPr lang="en-US" dirty="0" smtClean="0"/>
              <a:t> 1-3 The Financial Sector Activity 1 on the LMS</a:t>
            </a:r>
            <a:endParaRPr lang="en-US" dirty="0"/>
          </a:p>
        </p:txBody>
      </p:sp>
      <p:sp>
        <p:nvSpPr>
          <p:cNvPr id="4" name="Footer Placeholder 3"/>
          <p:cNvSpPr>
            <a:spLocks noGrp="1"/>
          </p:cNvSpPr>
          <p:nvPr>
            <p:ph type="ftr" sz="quarter" idx="11"/>
          </p:nvPr>
        </p:nvSpPr>
        <p:spPr/>
        <p:txBody>
          <a:bodyPr/>
          <a:lstStyle/>
          <a:p>
            <a:r>
              <a:rPr lang="en-US" smtClean="0"/>
              <a:t>CPDD MOE 2020</a:t>
            </a:r>
            <a:endParaRPr lang="en-US"/>
          </a:p>
        </p:txBody>
      </p:sp>
    </p:spTree>
    <p:extLst>
      <p:ext uri="{BB962C8B-B14F-4D97-AF65-F5344CB8AC3E}">
        <p14:creationId xmlns:p14="http://schemas.microsoft.com/office/powerpoint/2010/main" val="197441938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16183" y="3447735"/>
            <a:ext cx="8098971" cy="1019332"/>
          </a:xfrm>
        </p:spPr>
        <p:txBody>
          <a:bodyPr/>
          <a:lstStyle/>
          <a:p>
            <a:r>
              <a:rPr lang="en-US" dirty="0">
                <a:hlinkClick r:id="rId2"/>
              </a:rPr>
              <a:t>https://</a:t>
            </a:r>
            <a:r>
              <a:rPr lang="en-US" dirty="0" smtClean="0">
                <a:hlinkClick r:id="rId2"/>
              </a:rPr>
              <a:t>youtu.be/kHVe9BHrHps</a:t>
            </a:r>
            <a:r>
              <a:rPr lang="en-US" dirty="0" smtClean="0"/>
              <a:t/>
            </a:r>
            <a:br>
              <a:rPr lang="en-US" dirty="0" smtClean="0"/>
            </a:br>
            <a:endParaRPr lang="en-US" dirty="0"/>
          </a:p>
        </p:txBody>
      </p:sp>
      <p:sp>
        <p:nvSpPr>
          <p:cNvPr id="5" name="Title 1"/>
          <p:cNvSpPr txBox="1">
            <a:spLocks/>
          </p:cNvSpPr>
          <p:nvPr/>
        </p:nvSpPr>
        <p:spPr>
          <a:xfrm>
            <a:off x="4012366" y="584614"/>
            <a:ext cx="4302178" cy="3372787"/>
          </a:xfrm>
          <a:prstGeom prst="rect">
            <a:avLst/>
          </a:prstGeom>
        </p:spPr>
        <p:txBody>
          <a:bodyPr vert="horz" lIns="91440" tIns="45720" rIns="91440" bIns="45720" rtlCol="0" anchor="t">
            <a:noAutofit/>
          </a:bodyPr>
          <a:lst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dirty="0" smtClean="0"/>
              <a:t>Activity 2</a:t>
            </a:r>
          </a:p>
          <a:p>
            <a:pPr algn="ctr"/>
            <a:endParaRPr lang="en-US" dirty="0"/>
          </a:p>
          <a:p>
            <a:pPr algn="ctr"/>
            <a:r>
              <a:rPr lang="en-US" dirty="0" smtClean="0"/>
              <a:t>View this video</a:t>
            </a:r>
            <a:endParaRPr lang="en-US" dirty="0"/>
          </a:p>
        </p:txBody>
      </p:sp>
      <p:sp>
        <p:nvSpPr>
          <p:cNvPr id="6" name="Footer Placeholder 5"/>
          <p:cNvSpPr>
            <a:spLocks noGrp="1"/>
          </p:cNvSpPr>
          <p:nvPr>
            <p:ph type="ftr" sz="quarter" idx="11"/>
          </p:nvPr>
        </p:nvSpPr>
        <p:spPr/>
        <p:txBody>
          <a:bodyPr/>
          <a:lstStyle/>
          <a:p>
            <a:r>
              <a:rPr lang="en-US" smtClean="0"/>
              <a:t>CPDD MOE 2020</a:t>
            </a:r>
            <a:endParaRPr lang="en-US"/>
          </a:p>
        </p:txBody>
      </p:sp>
    </p:spTree>
    <p:extLst>
      <p:ext uri="{BB962C8B-B14F-4D97-AF65-F5344CB8AC3E}">
        <p14:creationId xmlns:p14="http://schemas.microsoft.com/office/powerpoint/2010/main" val="179230868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Activity 3</a:t>
            </a:r>
            <a:endParaRPr lang="en-US" dirty="0"/>
          </a:p>
        </p:txBody>
      </p:sp>
      <p:sp>
        <p:nvSpPr>
          <p:cNvPr id="3" name="Content Placeholder 2"/>
          <p:cNvSpPr>
            <a:spLocks noGrp="1"/>
          </p:cNvSpPr>
          <p:nvPr>
            <p:ph idx="1"/>
          </p:nvPr>
        </p:nvSpPr>
        <p:spPr>
          <a:xfrm>
            <a:off x="646112" y="2052918"/>
            <a:ext cx="10236748" cy="4195481"/>
          </a:xfrm>
        </p:spPr>
        <p:txBody>
          <a:bodyPr/>
          <a:lstStyle/>
          <a:p>
            <a:r>
              <a:rPr lang="en-US" dirty="0" smtClean="0"/>
              <a:t>Quickly recall some key points about the development of money from barter to present day.</a:t>
            </a:r>
          </a:p>
          <a:p>
            <a:pPr marL="0" indent="0">
              <a:buNone/>
            </a:pPr>
            <a:endParaRPr lang="en-US" dirty="0" smtClean="0"/>
          </a:p>
          <a:p>
            <a:r>
              <a:rPr lang="en-US" dirty="0" smtClean="0"/>
              <a:t>You can view the video on Slide 3 a few times to ensure you capture the salient points.</a:t>
            </a:r>
            <a:endParaRPr lang="en-US" dirty="0"/>
          </a:p>
        </p:txBody>
      </p:sp>
      <p:sp>
        <p:nvSpPr>
          <p:cNvPr id="4" name="Footer Placeholder 3"/>
          <p:cNvSpPr>
            <a:spLocks noGrp="1"/>
          </p:cNvSpPr>
          <p:nvPr>
            <p:ph type="ftr" sz="quarter" idx="11"/>
          </p:nvPr>
        </p:nvSpPr>
        <p:spPr/>
        <p:txBody>
          <a:bodyPr/>
          <a:lstStyle/>
          <a:p>
            <a:r>
              <a:rPr lang="en-US" smtClean="0"/>
              <a:t>CPDD MOE 2020</a:t>
            </a:r>
            <a:endParaRPr lang="en-US"/>
          </a:p>
        </p:txBody>
      </p:sp>
    </p:spTree>
    <p:extLst>
      <p:ext uri="{BB962C8B-B14F-4D97-AF65-F5344CB8AC3E}">
        <p14:creationId xmlns:p14="http://schemas.microsoft.com/office/powerpoint/2010/main" val="249601452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1" y="452718"/>
            <a:ext cx="9404723" cy="821446"/>
          </a:xfrm>
        </p:spPr>
        <p:txBody>
          <a:bodyPr/>
          <a:lstStyle/>
          <a:p>
            <a:r>
              <a:rPr lang="en-US" dirty="0" smtClean="0"/>
              <a:t>Activity 4</a:t>
            </a:r>
            <a:endParaRPr lang="en-US" dirty="0"/>
          </a:p>
        </p:txBody>
      </p:sp>
      <p:sp>
        <p:nvSpPr>
          <p:cNvPr id="3" name="Content Placeholder 2"/>
          <p:cNvSpPr>
            <a:spLocks noGrp="1"/>
          </p:cNvSpPr>
          <p:nvPr>
            <p:ph idx="1"/>
          </p:nvPr>
        </p:nvSpPr>
        <p:spPr>
          <a:xfrm>
            <a:off x="224851" y="1768839"/>
            <a:ext cx="5894465" cy="4542020"/>
          </a:xfrm>
        </p:spPr>
        <p:txBody>
          <a:bodyPr>
            <a:normAutofit/>
          </a:bodyPr>
          <a:lstStyle/>
          <a:p>
            <a:r>
              <a:rPr lang="en-TT" dirty="0" smtClean="0"/>
              <a:t>The </a:t>
            </a:r>
            <a:r>
              <a:rPr lang="en-TT" dirty="0"/>
              <a:t>functions of money refer to uses of anything accepted as money.  These uses include medium of exchange, measure of value or unit of account, store of value and standard of deferred payment.  </a:t>
            </a:r>
            <a:r>
              <a:rPr lang="en-TT" sz="1400" dirty="0" smtClean="0"/>
              <a:t>(CSEC Economics syllabus 2017)</a:t>
            </a:r>
          </a:p>
          <a:p>
            <a:pPr marL="0" indent="0">
              <a:buNone/>
            </a:pPr>
            <a:endParaRPr lang="en-TT" dirty="0" smtClean="0"/>
          </a:p>
          <a:p>
            <a:r>
              <a:rPr lang="en-TT" dirty="0" smtClean="0"/>
              <a:t>Forms </a:t>
            </a:r>
            <a:r>
              <a:rPr lang="en-TT" dirty="0"/>
              <a:t>of money which a creditor is legally obliged to accept in settlement of a debt is known as legal tender.  A money substitute is a temporary medium of exchange but not a store of value, for example a credit card</a:t>
            </a:r>
            <a:r>
              <a:rPr lang="en-TT" dirty="0" smtClean="0"/>
              <a:t>. </a:t>
            </a:r>
            <a:r>
              <a:rPr lang="en-TT" sz="1400" dirty="0"/>
              <a:t>(CSEC Economics </a:t>
            </a:r>
            <a:r>
              <a:rPr lang="en-TT" sz="1400" dirty="0" smtClean="0"/>
              <a:t>syllabus 2017)</a:t>
            </a:r>
            <a:endParaRPr lang="en-US" sz="1400" dirty="0"/>
          </a:p>
          <a:p>
            <a:pPr marL="0" indent="0">
              <a:buNone/>
            </a:pPr>
            <a:endParaRPr lang="en-US" dirty="0"/>
          </a:p>
          <a:p>
            <a:endParaRPr lang="en-US" dirty="0"/>
          </a:p>
        </p:txBody>
      </p:sp>
      <p:sp>
        <p:nvSpPr>
          <p:cNvPr id="6" name="Title 1"/>
          <p:cNvSpPr txBox="1">
            <a:spLocks/>
          </p:cNvSpPr>
          <p:nvPr/>
        </p:nvSpPr>
        <p:spPr>
          <a:xfrm>
            <a:off x="6119317" y="2853753"/>
            <a:ext cx="5812853" cy="1103650"/>
          </a:xfrm>
          <a:prstGeom prst="rect">
            <a:avLst/>
          </a:prstGeom>
        </p:spPr>
        <p:txBody>
          <a:bodyPr vert="horz" lIns="91440" tIns="45720" rIns="91440" bIns="45720" rtlCol="0" anchor="t">
            <a:noAutofit/>
          </a:bodyPr>
          <a:lst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sz="2800" dirty="0" smtClean="0"/>
              <a:t>Click on this video</a:t>
            </a:r>
          </a:p>
          <a:p>
            <a:r>
              <a:rPr lang="en-US" sz="2800" dirty="0"/>
              <a:t> </a:t>
            </a:r>
            <a:r>
              <a:rPr lang="en-US" sz="2800" dirty="0">
                <a:hlinkClick r:id="rId2"/>
              </a:rPr>
              <a:t>https://</a:t>
            </a:r>
            <a:r>
              <a:rPr lang="en-US" sz="2800" dirty="0" smtClean="0">
                <a:hlinkClick r:id="rId2"/>
              </a:rPr>
              <a:t>youtu.be/AjTwcQYgISA</a:t>
            </a:r>
            <a:endParaRPr lang="en-US" sz="2800" dirty="0" smtClean="0"/>
          </a:p>
          <a:p>
            <a:endParaRPr lang="en-US" sz="2800" dirty="0"/>
          </a:p>
        </p:txBody>
      </p:sp>
      <p:sp>
        <p:nvSpPr>
          <p:cNvPr id="5" name="Footer Placeholder 4"/>
          <p:cNvSpPr>
            <a:spLocks noGrp="1"/>
          </p:cNvSpPr>
          <p:nvPr>
            <p:ph type="ftr" sz="quarter" idx="11"/>
          </p:nvPr>
        </p:nvSpPr>
        <p:spPr/>
        <p:txBody>
          <a:bodyPr/>
          <a:lstStyle/>
          <a:p>
            <a:r>
              <a:rPr lang="en-US" smtClean="0"/>
              <a:t>CPDD MOE 2020</a:t>
            </a:r>
            <a:endParaRPr lang="en-US"/>
          </a:p>
        </p:txBody>
      </p:sp>
    </p:spTree>
    <p:extLst>
      <p:ext uri="{BB962C8B-B14F-4D97-AF65-F5344CB8AC3E}">
        <p14:creationId xmlns:p14="http://schemas.microsoft.com/office/powerpoint/2010/main" val="229817215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Key Functions of Money</a:t>
            </a:r>
            <a:endParaRPr lang="en-US" dirty="0"/>
          </a:p>
        </p:txBody>
      </p:sp>
      <p:sp>
        <p:nvSpPr>
          <p:cNvPr id="3" name="Content Placeholder 2"/>
          <p:cNvSpPr>
            <a:spLocks noGrp="1"/>
          </p:cNvSpPr>
          <p:nvPr>
            <p:ph idx="1"/>
          </p:nvPr>
        </p:nvSpPr>
        <p:spPr>
          <a:xfrm>
            <a:off x="646111" y="3193982"/>
            <a:ext cx="10941285" cy="2113613"/>
          </a:xfrm>
        </p:spPr>
        <p:txBody>
          <a:bodyPr>
            <a:normAutofit/>
          </a:bodyPr>
          <a:lstStyle/>
          <a:p>
            <a:pPr marL="0" indent="0">
              <a:buNone/>
            </a:pPr>
            <a:r>
              <a:rPr lang="en-US" dirty="0" smtClean="0">
                <a:hlinkClick r:id="rId2"/>
              </a:rPr>
              <a:t>https</a:t>
            </a:r>
            <a:r>
              <a:rPr lang="en-US" dirty="0">
                <a:hlinkClick r:id="rId2"/>
              </a:rPr>
              <a:t>://www.tutor2u.net/economics/reference/characteristics-and-functions-of-money</a:t>
            </a:r>
            <a:endParaRPr lang="en-US" dirty="0"/>
          </a:p>
        </p:txBody>
      </p:sp>
      <p:sp>
        <p:nvSpPr>
          <p:cNvPr id="4" name="Footer Placeholder 3"/>
          <p:cNvSpPr>
            <a:spLocks noGrp="1"/>
          </p:cNvSpPr>
          <p:nvPr>
            <p:ph type="ftr" sz="quarter" idx="11"/>
          </p:nvPr>
        </p:nvSpPr>
        <p:spPr/>
        <p:txBody>
          <a:bodyPr/>
          <a:lstStyle/>
          <a:p>
            <a:r>
              <a:rPr lang="en-US" smtClean="0"/>
              <a:t>CPDD MOE 2020</a:t>
            </a:r>
            <a:endParaRPr lang="en-US"/>
          </a:p>
        </p:txBody>
      </p:sp>
    </p:spTree>
    <p:extLst>
      <p:ext uri="{BB962C8B-B14F-4D97-AF65-F5344CB8AC3E}">
        <p14:creationId xmlns:p14="http://schemas.microsoft.com/office/powerpoint/2010/main" val="283812069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Test Yourself</a:t>
            </a:r>
            <a:endParaRPr lang="en-US" dirty="0"/>
          </a:p>
        </p:txBody>
      </p:sp>
      <p:sp>
        <p:nvSpPr>
          <p:cNvPr id="3" name="Content Placeholder 2"/>
          <p:cNvSpPr>
            <a:spLocks noGrp="1"/>
          </p:cNvSpPr>
          <p:nvPr>
            <p:ph idx="1"/>
          </p:nvPr>
        </p:nvSpPr>
        <p:spPr>
          <a:xfrm>
            <a:off x="511434" y="1853248"/>
            <a:ext cx="9878518" cy="4195481"/>
          </a:xfrm>
        </p:spPr>
        <p:txBody>
          <a:bodyPr/>
          <a:lstStyle/>
          <a:p>
            <a:pPr marL="0" indent="0">
              <a:buNone/>
            </a:pPr>
            <a:r>
              <a:rPr lang="en-US" dirty="0" smtClean="0"/>
              <a:t>Lauren is excited about saving $1000 every month in a special account at her commercial bank.  She is longing to take a European tour of nine countries in two years.  What function is her money serving here? </a:t>
            </a:r>
            <a:endParaRPr lang="en-US" dirty="0"/>
          </a:p>
          <a:p>
            <a:pPr lvl="0"/>
            <a:r>
              <a:rPr lang="en-TT" dirty="0"/>
              <a:t>A store of value</a:t>
            </a:r>
            <a:endParaRPr lang="en-US" dirty="0"/>
          </a:p>
          <a:p>
            <a:pPr lvl="0"/>
            <a:r>
              <a:rPr lang="en-TT" dirty="0"/>
              <a:t>A medium of exchange</a:t>
            </a:r>
            <a:endParaRPr lang="en-US" dirty="0"/>
          </a:p>
          <a:p>
            <a:pPr lvl="0"/>
            <a:r>
              <a:rPr lang="en-TT" dirty="0"/>
              <a:t>A standard of deferred payment</a:t>
            </a:r>
            <a:endParaRPr lang="en-US" dirty="0"/>
          </a:p>
          <a:p>
            <a:pPr lvl="0"/>
            <a:r>
              <a:rPr lang="en-TT" dirty="0"/>
              <a:t>A standard of deferred exchange</a:t>
            </a:r>
            <a:endParaRPr lang="en-US" dirty="0"/>
          </a:p>
          <a:p>
            <a:pPr marL="0" indent="0">
              <a:buNone/>
            </a:pPr>
            <a:endParaRPr lang="en-US" dirty="0"/>
          </a:p>
          <a:p>
            <a:endParaRPr lang="en-US" dirty="0"/>
          </a:p>
        </p:txBody>
      </p:sp>
      <p:sp>
        <p:nvSpPr>
          <p:cNvPr id="4" name="Footer Placeholder 3"/>
          <p:cNvSpPr>
            <a:spLocks noGrp="1"/>
          </p:cNvSpPr>
          <p:nvPr>
            <p:ph type="ftr" sz="quarter" idx="11"/>
          </p:nvPr>
        </p:nvSpPr>
        <p:spPr/>
        <p:txBody>
          <a:bodyPr/>
          <a:lstStyle/>
          <a:p>
            <a:r>
              <a:rPr lang="en-US" smtClean="0"/>
              <a:t>CPDD MOE 2020</a:t>
            </a:r>
            <a:endParaRPr lang="en-US"/>
          </a:p>
        </p:txBody>
      </p:sp>
    </p:spTree>
    <p:extLst>
      <p:ext uri="{BB962C8B-B14F-4D97-AF65-F5344CB8AC3E}">
        <p14:creationId xmlns:p14="http://schemas.microsoft.com/office/powerpoint/2010/main" val="2373245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3">
                                            <p:txEl>
                                              <p:pRg st="1" end="1"/>
                                            </p:txEl>
                                          </p:spTgt>
                                        </p:tgtEl>
                                        <p:attrNameLst>
                                          <p:attrName>r</p:attrName>
                                        </p:attrNameLst>
                                      </p:cBhvr>
                                    </p:animRot>
                                  </p:childTnLst>
                                </p:cTn>
                              </p:par>
                            </p:childTnLst>
                          </p:cTn>
                        </p:par>
                      </p:childTnLst>
                    </p:cTn>
                  </p:par>
                  <p:par>
                    <p:cTn id="7" fill="hold">
                      <p:stCondLst>
                        <p:cond delay="indefinite"/>
                      </p:stCondLst>
                      <p:childTnLst>
                        <p:par>
                          <p:cTn id="8" fill="hold">
                            <p:stCondLst>
                              <p:cond delay="0"/>
                            </p:stCondLst>
                            <p:childTnLst>
                              <p:par>
                                <p:cTn id="9" presetID="8" presetClass="emph" presetSubtype="0" fill="hold" nodeType="clickEffect">
                                  <p:stCondLst>
                                    <p:cond delay="0"/>
                                  </p:stCondLst>
                                  <p:childTnLst>
                                    <p:animRot by="21600000">
                                      <p:cBhvr>
                                        <p:cTn id="10" dur="2000" fill="hold"/>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Test yourself</a:t>
            </a:r>
            <a:endParaRPr lang="en-US" dirty="0"/>
          </a:p>
        </p:txBody>
      </p:sp>
      <p:sp>
        <p:nvSpPr>
          <p:cNvPr id="3" name="Content Placeholder 2"/>
          <p:cNvSpPr>
            <a:spLocks noGrp="1"/>
          </p:cNvSpPr>
          <p:nvPr>
            <p:ph idx="1"/>
          </p:nvPr>
        </p:nvSpPr>
        <p:spPr>
          <a:xfrm>
            <a:off x="1103312" y="2052918"/>
            <a:ext cx="9164950" cy="4195481"/>
          </a:xfrm>
        </p:spPr>
        <p:txBody>
          <a:bodyPr/>
          <a:lstStyle/>
          <a:p>
            <a:pPr marL="0" indent="0">
              <a:buNone/>
            </a:pPr>
            <a:r>
              <a:rPr lang="en-US" dirty="0" smtClean="0"/>
              <a:t>Marlon is an engineer who has just developed a printing machine that can print counterfeit money.  Which quality of money is his actions defying?</a:t>
            </a:r>
          </a:p>
          <a:p>
            <a:pPr marL="0" indent="0">
              <a:buNone/>
            </a:pPr>
            <a:endParaRPr lang="en-US" dirty="0"/>
          </a:p>
          <a:p>
            <a:r>
              <a:rPr lang="en-US" dirty="0" smtClean="0"/>
              <a:t>Durability </a:t>
            </a:r>
          </a:p>
          <a:p>
            <a:r>
              <a:rPr lang="en-US" dirty="0" smtClean="0"/>
              <a:t>Portability</a:t>
            </a:r>
          </a:p>
          <a:p>
            <a:r>
              <a:rPr lang="en-US" dirty="0" smtClean="0"/>
              <a:t>Authenticity</a:t>
            </a:r>
          </a:p>
          <a:p>
            <a:r>
              <a:rPr lang="en-US" dirty="0" smtClean="0"/>
              <a:t>Acceptability</a:t>
            </a:r>
          </a:p>
          <a:p>
            <a:pPr marL="0" indent="0">
              <a:buNone/>
            </a:pPr>
            <a:endParaRPr lang="en-US" dirty="0"/>
          </a:p>
        </p:txBody>
      </p:sp>
      <p:sp>
        <p:nvSpPr>
          <p:cNvPr id="4" name="Footer Placeholder 3"/>
          <p:cNvSpPr>
            <a:spLocks noGrp="1"/>
          </p:cNvSpPr>
          <p:nvPr>
            <p:ph type="ftr" sz="quarter" idx="11"/>
          </p:nvPr>
        </p:nvSpPr>
        <p:spPr/>
        <p:txBody>
          <a:bodyPr/>
          <a:lstStyle/>
          <a:p>
            <a:r>
              <a:rPr lang="en-US" smtClean="0"/>
              <a:t>CPDD MOE 2020</a:t>
            </a:r>
            <a:endParaRPr lang="en-US"/>
          </a:p>
        </p:txBody>
      </p:sp>
    </p:spTree>
    <p:extLst>
      <p:ext uri="{BB962C8B-B14F-4D97-AF65-F5344CB8AC3E}">
        <p14:creationId xmlns:p14="http://schemas.microsoft.com/office/powerpoint/2010/main" val="314751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3">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1279" y="377767"/>
            <a:ext cx="10896315" cy="1400530"/>
          </a:xfrm>
        </p:spPr>
        <p:txBody>
          <a:bodyPr/>
          <a:lstStyle/>
          <a:p>
            <a:r>
              <a:rPr lang="en-US" dirty="0" smtClean="0"/>
              <a:t>Recall – Key qualities of money</a:t>
            </a:r>
            <a:endParaRPr lang="en-US" dirty="0"/>
          </a:p>
        </p:txBody>
      </p:sp>
      <p:sp>
        <p:nvSpPr>
          <p:cNvPr id="3" name="Content Placeholder 2"/>
          <p:cNvSpPr>
            <a:spLocks noGrp="1"/>
          </p:cNvSpPr>
          <p:nvPr>
            <p:ph idx="1"/>
          </p:nvPr>
        </p:nvSpPr>
        <p:spPr>
          <a:xfrm>
            <a:off x="391279" y="1394086"/>
            <a:ext cx="11390990" cy="5036694"/>
          </a:xfrm>
        </p:spPr>
        <p:txBody>
          <a:bodyPr/>
          <a:lstStyle/>
          <a:p>
            <a:r>
              <a:rPr lang="en-US" dirty="0" smtClean="0"/>
              <a:t>Acceptability – everyone must be able to use for transactions</a:t>
            </a:r>
          </a:p>
          <a:p>
            <a:pPr marL="0" indent="0">
              <a:buNone/>
            </a:pPr>
            <a:endParaRPr lang="en-US" dirty="0" smtClean="0"/>
          </a:p>
          <a:p>
            <a:r>
              <a:rPr lang="en-US" dirty="0" smtClean="0"/>
              <a:t>Limited in supply/scarce – must be able to maintain value over time</a:t>
            </a:r>
          </a:p>
          <a:p>
            <a:pPr marL="0" indent="0">
              <a:buNone/>
            </a:pPr>
            <a:endParaRPr lang="en-US" dirty="0" smtClean="0"/>
          </a:p>
          <a:p>
            <a:r>
              <a:rPr lang="en-US" dirty="0" smtClean="0"/>
              <a:t>Homogeneity – one monetary unit is the same as any monetary unit of the same value – size, shape</a:t>
            </a:r>
          </a:p>
          <a:p>
            <a:pPr marL="0" indent="0">
              <a:buNone/>
            </a:pPr>
            <a:endParaRPr lang="en-US" dirty="0" smtClean="0"/>
          </a:p>
          <a:p>
            <a:r>
              <a:rPr lang="en-US" dirty="0" smtClean="0"/>
              <a:t>Divisibility – can be broken down into smaller units</a:t>
            </a:r>
          </a:p>
          <a:p>
            <a:pPr marL="0" indent="0">
              <a:buNone/>
            </a:pPr>
            <a:endParaRPr lang="en-US" dirty="0" smtClean="0"/>
          </a:p>
          <a:p>
            <a:r>
              <a:rPr lang="en-US" dirty="0" smtClean="0"/>
              <a:t>Portability – easy to carry around</a:t>
            </a:r>
          </a:p>
          <a:p>
            <a:pPr marL="0" indent="0">
              <a:buNone/>
            </a:pPr>
            <a:endParaRPr lang="en-US" dirty="0" smtClean="0"/>
          </a:p>
          <a:p>
            <a:r>
              <a:rPr lang="en-US" dirty="0" smtClean="0"/>
              <a:t>Durability – it needs to last</a:t>
            </a:r>
            <a:endParaRPr lang="en-US" dirty="0"/>
          </a:p>
        </p:txBody>
      </p:sp>
      <p:sp>
        <p:nvSpPr>
          <p:cNvPr id="4" name="Footer Placeholder 3"/>
          <p:cNvSpPr>
            <a:spLocks noGrp="1"/>
          </p:cNvSpPr>
          <p:nvPr>
            <p:ph type="ftr" sz="quarter" idx="11"/>
          </p:nvPr>
        </p:nvSpPr>
        <p:spPr/>
        <p:txBody>
          <a:bodyPr/>
          <a:lstStyle/>
          <a:p>
            <a:r>
              <a:rPr lang="en-US" smtClean="0"/>
              <a:t>CPDD MOE 2020</a:t>
            </a:r>
            <a:endParaRPr lang="en-US"/>
          </a:p>
        </p:txBody>
      </p:sp>
    </p:spTree>
    <p:extLst>
      <p:ext uri="{BB962C8B-B14F-4D97-AF65-F5344CB8AC3E}">
        <p14:creationId xmlns:p14="http://schemas.microsoft.com/office/powerpoint/2010/main" val="97883023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Test Yourself</a:t>
            </a:r>
            <a:endParaRPr lang="en-US" dirty="0"/>
          </a:p>
        </p:txBody>
      </p:sp>
      <p:sp>
        <p:nvSpPr>
          <p:cNvPr id="3" name="Content Placeholder 2"/>
          <p:cNvSpPr>
            <a:spLocks noGrp="1"/>
          </p:cNvSpPr>
          <p:nvPr>
            <p:ph idx="1"/>
          </p:nvPr>
        </p:nvSpPr>
        <p:spPr>
          <a:xfrm>
            <a:off x="646111" y="1274164"/>
            <a:ext cx="10896315" cy="5276538"/>
          </a:xfrm>
        </p:spPr>
        <p:txBody>
          <a:bodyPr>
            <a:normAutofit lnSpcReduction="10000"/>
          </a:bodyPr>
          <a:lstStyle/>
          <a:p>
            <a:r>
              <a:rPr lang="en-US" dirty="0" smtClean="0"/>
              <a:t>To what does the financial sector of a country refer?</a:t>
            </a:r>
          </a:p>
          <a:p>
            <a:pPr marL="0" indent="0">
              <a:buNone/>
            </a:pPr>
            <a:r>
              <a:rPr lang="en-TT" dirty="0" smtClean="0"/>
              <a:t>	The </a:t>
            </a:r>
            <a:r>
              <a:rPr lang="en-TT" dirty="0"/>
              <a:t>financial sector is the complex mix or network of markets, households, </a:t>
            </a:r>
            <a:r>
              <a:rPr lang="en-TT" dirty="0" smtClean="0"/>
              <a:t>	businesses</a:t>
            </a:r>
            <a:r>
              <a:rPr lang="en-TT" dirty="0"/>
              <a:t>, governments, laws and institutions interacting with one </a:t>
            </a:r>
            <a:r>
              <a:rPr lang="en-TT" dirty="0" smtClean="0"/>
              <a:t>another.</a:t>
            </a:r>
          </a:p>
          <a:p>
            <a:pPr marL="0" indent="0">
              <a:buNone/>
            </a:pPr>
            <a:endParaRPr lang="en-US" dirty="0" smtClean="0"/>
          </a:p>
          <a:p>
            <a:r>
              <a:rPr lang="en-US" dirty="0" smtClean="0"/>
              <a:t>Discuss the role of the financial sector.</a:t>
            </a:r>
          </a:p>
          <a:p>
            <a:pPr marL="0" indent="0">
              <a:buNone/>
            </a:pPr>
            <a:r>
              <a:rPr lang="en-US" dirty="0" smtClean="0"/>
              <a:t>	</a:t>
            </a:r>
            <a:r>
              <a:rPr lang="en-TT" dirty="0" smtClean="0"/>
              <a:t>The </a:t>
            </a:r>
            <a:r>
              <a:rPr lang="en-TT" dirty="0"/>
              <a:t>financial sector mobilises and makes loanable funds available from savers to </a:t>
            </a:r>
            <a:r>
              <a:rPr lang="en-TT" dirty="0" smtClean="0"/>
              <a:t>	spenders </a:t>
            </a:r>
            <a:r>
              <a:rPr lang="en-TT" dirty="0"/>
              <a:t>for consumption and investment </a:t>
            </a:r>
            <a:r>
              <a:rPr lang="en-TT" dirty="0" smtClean="0"/>
              <a:t>purposes.</a:t>
            </a:r>
          </a:p>
          <a:p>
            <a:pPr marL="0" indent="0">
              <a:buNone/>
            </a:pPr>
            <a:endParaRPr lang="en-US" dirty="0"/>
          </a:p>
          <a:p>
            <a:r>
              <a:rPr lang="en-US" dirty="0" smtClean="0"/>
              <a:t>Critically assess the problems associated with barter.</a:t>
            </a:r>
          </a:p>
          <a:p>
            <a:pPr marL="0" indent="0">
              <a:buNone/>
            </a:pPr>
            <a:r>
              <a:rPr lang="en-US" dirty="0" smtClean="0"/>
              <a:t>	</a:t>
            </a:r>
            <a:r>
              <a:rPr lang="en-US" dirty="0" smtClean="0">
                <a:hlinkClick r:id="rId2" action="ppaction://hlinksldjump"/>
              </a:rPr>
              <a:t>Refer to Slide 10</a:t>
            </a:r>
            <a:endParaRPr lang="en-US" dirty="0" smtClean="0"/>
          </a:p>
          <a:p>
            <a:pPr marL="0" indent="0">
              <a:buNone/>
            </a:pPr>
            <a:endParaRPr lang="en-US" dirty="0" smtClean="0"/>
          </a:p>
          <a:p>
            <a:r>
              <a:rPr lang="en-US" dirty="0" smtClean="0"/>
              <a:t>Identify five qualities of money and provide a short description of each.</a:t>
            </a:r>
          </a:p>
          <a:p>
            <a:pPr marL="0" indent="0">
              <a:buNone/>
            </a:pPr>
            <a:r>
              <a:rPr lang="en-US" dirty="0"/>
              <a:t>	</a:t>
            </a:r>
            <a:r>
              <a:rPr lang="en-US" dirty="0" smtClean="0">
                <a:hlinkClick r:id="rId3" action="ppaction://hlinksldjump"/>
              </a:rPr>
              <a:t>Refer to Slide 8</a:t>
            </a:r>
            <a:endParaRPr lang="en-US" dirty="0"/>
          </a:p>
        </p:txBody>
      </p:sp>
      <p:sp>
        <p:nvSpPr>
          <p:cNvPr id="4" name="Footer Placeholder 3"/>
          <p:cNvSpPr>
            <a:spLocks noGrp="1"/>
          </p:cNvSpPr>
          <p:nvPr>
            <p:ph type="ftr" sz="quarter" idx="11"/>
          </p:nvPr>
        </p:nvSpPr>
        <p:spPr/>
        <p:txBody>
          <a:bodyPr/>
          <a:lstStyle/>
          <a:p>
            <a:r>
              <a:rPr lang="en-US" smtClean="0"/>
              <a:t>CPDD MOE 2020</a:t>
            </a:r>
            <a:endParaRPr lang="en-US"/>
          </a:p>
        </p:txBody>
      </p:sp>
    </p:spTree>
    <p:extLst>
      <p:ext uri="{BB962C8B-B14F-4D97-AF65-F5344CB8AC3E}">
        <p14:creationId xmlns:p14="http://schemas.microsoft.com/office/powerpoint/2010/main" val="19877691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4" end="4"/>
                                            </p:txEl>
                                          </p:spTgt>
                                        </p:tgtEl>
                                        <p:attrNameLst>
                                          <p:attrName>style.visibility</p:attrName>
                                        </p:attrNameLst>
                                      </p:cBhvr>
                                      <p:to>
                                        <p:strVal val="visible"/>
                                      </p:to>
                                    </p:set>
                                    <p:animEffect transition="in" filter="fade">
                                      <p:cBhvr>
                                        <p:cTn id="14" dur="1000"/>
                                        <p:tgtEl>
                                          <p:spTgt spid="3">
                                            <p:txEl>
                                              <p:pRg st="4" end="4"/>
                                            </p:txEl>
                                          </p:spTgt>
                                        </p:tgtEl>
                                      </p:cBhvr>
                                    </p:animEffect>
                                    <p:anim calcmode="lin" valueType="num">
                                      <p:cBhvr>
                                        <p:cTn id="15"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7" end="7"/>
                                            </p:txEl>
                                          </p:spTgt>
                                        </p:tgtEl>
                                        <p:attrNameLst>
                                          <p:attrName>style.visibility</p:attrName>
                                        </p:attrNameLst>
                                      </p:cBhvr>
                                      <p:to>
                                        <p:strVal val="visible"/>
                                      </p:to>
                                    </p:set>
                                    <p:animEffect transition="in" filter="fade">
                                      <p:cBhvr>
                                        <p:cTn id="21" dur="1000"/>
                                        <p:tgtEl>
                                          <p:spTgt spid="3">
                                            <p:txEl>
                                              <p:pRg st="7" end="7"/>
                                            </p:txEl>
                                          </p:spTgt>
                                        </p:tgtEl>
                                      </p:cBhvr>
                                    </p:animEffect>
                                    <p:anim calcmode="lin" valueType="num">
                                      <p:cBhvr>
                                        <p:cTn id="22"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10" end="10"/>
                                            </p:txEl>
                                          </p:spTgt>
                                        </p:tgtEl>
                                        <p:attrNameLst>
                                          <p:attrName>style.visibility</p:attrName>
                                        </p:attrNameLst>
                                      </p:cBhvr>
                                      <p:to>
                                        <p:strVal val="visible"/>
                                      </p:to>
                                    </p:set>
                                    <p:animEffect transition="in" filter="fade">
                                      <p:cBhvr>
                                        <p:cTn id="28" dur="1000"/>
                                        <p:tgtEl>
                                          <p:spTgt spid="3">
                                            <p:txEl>
                                              <p:pRg st="10" end="10"/>
                                            </p:txEl>
                                          </p:spTgt>
                                        </p:tgtEl>
                                      </p:cBhvr>
                                    </p:animEffect>
                                    <p:anim calcmode="lin" valueType="num">
                                      <p:cBhvr>
                                        <p:cTn id="29" dur="1000" fill="hold"/>
                                        <p:tgtEl>
                                          <p:spTgt spid="3">
                                            <p:txEl>
                                              <p:pRg st="10" end="10"/>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10" end="1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894322979"/>
              </p:ext>
            </p:extLst>
          </p:nvPr>
        </p:nvGraphicFramePr>
        <p:xfrm>
          <a:off x="434714" y="884419"/>
          <a:ext cx="11257613" cy="5531373"/>
        </p:xfrm>
        <a:graphic>
          <a:graphicData uri="http://schemas.openxmlformats.org/drawingml/2006/table">
            <a:tbl>
              <a:tblPr firstRow="1" firstCol="1" bandRow="1">
                <a:tableStyleId>{5C22544A-7EE6-4342-B048-85BDC9FD1C3A}</a:tableStyleId>
              </a:tblPr>
              <a:tblGrid>
                <a:gridCol w="6486400">
                  <a:extLst>
                    <a:ext uri="{9D8B030D-6E8A-4147-A177-3AD203B41FA5}">
                      <a16:colId xmlns:a16="http://schemas.microsoft.com/office/drawing/2014/main" val="2566482559"/>
                    </a:ext>
                  </a:extLst>
                </a:gridCol>
                <a:gridCol w="4771213">
                  <a:extLst>
                    <a:ext uri="{9D8B030D-6E8A-4147-A177-3AD203B41FA5}">
                      <a16:colId xmlns:a16="http://schemas.microsoft.com/office/drawing/2014/main" val="2668206235"/>
                    </a:ext>
                  </a:extLst>
                </a:gridCol>
              </a:tblGrid>
              <a:tr h="267097">
                <a:tc>
                  <a:txBody>
                    <a:bodyPr/>
                    <a:lstStyle/>
                    <a:p>
                      <a:pPr marL="0" marR="0">
                        <a:lnSpc>
                          <a:spcPct val="115000"/>
                        </a:lnSpc>
                        <a:spcBef>
                          <a:spcPts val="0"/>
                        </a:spcBef>
                        <a:spcAft>
                          <a:spcPts val="0"/>
                        </a:spcAft>
                      </a:pPr>
                      <a:r>
                        <a:rPr lang="en-TT" sz="2000">
                          <a:effectLst/>
                          <a:latin typeface="Times New Roman" panose="02020603050405020304" pitchFamily="18" charset="0"/>
                          <a:cs typeface="Times New Roman" panose="02020603050405020304" pitchFamily="18" charset="0"/>
                        </a:rPr>
                        <a:t>Deficiencies in Barter System</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15000"/>
                        </a:lnSpc>
                        <a:spcBef>
                          <a:spcPts val="0"/>
                        </a:spcBef>
                        <a:spcAft>
                          <a:spcPts val="0"/>
                        </a:spcAft>
                      </a:pPr>
                      <a:r>
                        <a:rPr lang="en-TT" sz="2000">
                          <a:effectLst/>
                          <a:latin typeface="Times New Roman" panose="02020603050405020304" pitchFamily="18" charset="0"/>
                          <a:cs typeface="Times New Roman" panose="02020603050405020304" pitchFamily="18" charset="0"/>
                        </a:rPr>
                        <a:t>Money System</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731348076"/>
                  </a:ext>
                </a:extLst>
              </a:tr>
              <a:tr h="1068390">
                <a:tc>
                  <a:txBody>
                    <a:bodyPr/>
                    <a:lstStyle/>
                    <a:p>
                      <a:pPr marL="0" marR="0">
                        <a:lnSpc>
                          <a:spcPct val="115000"/>
                        </a:lnSpc>
                        <a:spcBef>
                          <a:spcPts val="0"/>
                        </a:spcBef>
                        <a:spcAft>
                          <a:spcPts val="0"/>
                        </a:spcAft>
                      </a:pPr>
                      <a:r>
                        <a:rPr lang="en-TT" sz="2000" dirty="0">
                          <a:effectLst/>
                          <a:latin typeface="Times New Roman" panose="02020603050405020304" pitchFamily="18" charset="0"/>
                          <a:cs typeface="Times New Roman" panose="02020603050405020304" pitchFamily="18" charset="0"/>
                        </a:rPr>
                        <a:t>Lack of 'double coincidence of wants'.  For barter to occur between two parties, both parties need to have what the other wants.</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15000"/>
                        </a:lnSpc>
                        <a:spcBef>
                          <a:spcPts val="0"/>
                        </a:spcBef>
                        <a:spcAft>
                          <a:spcPts val="0"/>
                        </a:spcAft>
                      </a:pPr>
                      <a:r>
                        <a:rPr lang="en-TT" sz="2000">
                          <a:effectLst/>
                          <a:latin typeface="Times New Roman" panose="02020603050405020304" pitchFamily="18" charset="0"/>
                          <a:cs typeface="Times New Roman" panose="02020603050405020304" pitchFamily="18" charset="0"/>
                        </a:rPr>
                        <a:t>Money can be used to pay each person regardless of what each wants.</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636367544"/>
                  </a:ext>
                </a:extLst>
              </a:tr>
              <a:tr h="1174390">
                <a:tc>
                  <a:txBody>
                    <a:bodyPr/>
                    <a:lstStyle/>
                    <a:p>
                      <a:pPr marL="0" marR="0">
                        <a:lnSpc>
                          <a:spcPct val="115000"/>
                        </a:lnSpc>
                        <a:spcBef>
                          <a:spcPts val="0"/>
                        </a:spcBef>
                        <a:spcAft>
                          <a:spcPts val="0"/>
                        </a:spcAft>
                      </a:pPr>
                      <a:r>
                        <a:rPr lang="en-TT" sz="2000">
                          <a:effectLst/>
                          <a:latin typeface="Times New Roman" panose="02020603050405020304" pitchFamily="18" charset="0"/>
                          <a:cs typeface="Times New Roman" panose="02020603050405020304" pitchFamily="18" charset="0"/>
                        </a:rPr>
                        <a:t>There is no common measure of value. </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15000"/>
                        </a:lnSpc>
                        <a:spcBef>
                          <a:spcPts val="0"/>
                        </a:spcBef>
                        <a:spcAft>
                          <a:spcPts val="0"/>
                        </a:spcAft>
                      </a:pPr>
                      <a:r>
                        <a:rPr lang="en-TT" sz="2000">
                          <a:effectLst/>
                          <a:latin typeface="Times New Roman" panose="02020603050405020304" pitchFamily="18" charset="0"/>
                          <a:cs typeface="Times New Roman" panose="02020603050405020304" pitchFamily="18" charset="0"/>
                        </a:rPr>
                        <a:t>In a monetary economy, money plays the role of a measure of value of all goods, so their values can be assessed against each other</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326920624"/>
                  </a:ext>
                </a:extLst>
              </a:tr>
              <a:tr h="1602585">
                <a:tc>
                  <a:txBody>
                    <a:bodyPr/>
                    <a:lstStyle/>
                    <a:p>
                      <a:pPr marL="0" marR="0">
                        <a:lnSpc>
                          <a:spcPct val="115000"/>
                        </a:lnSpc>
                        <a:spcBef>
                          <a:spcPts val="0"/>
                        </a:spcBef>
                        <a:spcAft>
                          <a:spcPts val="0"/>
                        </a:spcAft>
                      </a:pPr>
                      <a:r>
                        <a:rPr lang="en-TT" sz="2000" dirty="0">
                          <a:effectLst/>
                          <a:latin typeface="Times New Roman" panose="02020603050405020304" pitchFamily="18" charset="0"/>
                          <a:cs typeface="Times New Roman" panose="02020603050405020304" pitchFamily="18" charset="0"/>
                        </a:rPr>
                        <a:t>If a person wants to buy a certain amount of another's goods, but only has for payment, one indivisible unit of another good which is worth more than what the person wants to obtain, a barter transaction cannot occur.  </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15000"/>
                        </a:lnSpc>
                        <a:spcBef>
                          <a:spcPts val="0"/>
                        </a:spcBef>
                        <a:spcAft>
                          <a:spcPts val="0"/>
                        </a:spcAft>
                      </a:pPr>
                      <a:r>
                        <a:rPr lang="en-TT" sz="2000" dirty="0">
                          <a:effectLst/>
                          <a:latin typeface="Times New Roman" panose="02020603050405020304" pitchFamily="18" charset="0"/>
                          <a:cs typeface="Times New Roman" panose="02020603050405020304" pitchFamily="18" charset="0"/>
                        </a:rPr>
                        <a:t>Money is divisible into smaller units.</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648320693"/>
                  </a:ext>
                </a:extLst>
              </a:tr>
              <a:tr h="1335488">
                <a:tc>
                  <a:txBody>
                    <a:bodyPr/>
                    <a:lstStyle/>
                    <a:p>
                      <a:pPr marL="0" marR="0">
                        <a:lnSpc>
                          <a:spcPct val="115000"/>
                        </a:lnSpc>
                        <a:spcBef>
                          <a:spcPts val="0"/>
                        </a:spcBef>
                        <a:spcAft>
                          <a:spcPts val="0"/>
                        </a:spcAft>
                      </a:pPr>
                      <a:r>
                        <a:rPr lang="en-TT" sz="2000">
                          <a:effectLst/>
                          <a:latin typeface="Times New Roman" panose="02020603050405020304" pitchFamily="18" charset="0"/>
                          <a:cs typeface="Times New Roman" panose="02020603050405020304" pitchFamily="18" charset="0"/>
                        </a:rPr>
                        <a:t>Barter cannot be used as a standard for deferred payments.  If a society relies exclusively on perishable goods, storing wealth for the future may be impractical. </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15000"/>
                        </a:lnSpc>
                        <a:spcBef>
                          <a:spcPts val="0"/>
                        </a:spcBef>
                        <a:spcAft>
                          <a:spcPts val="0"/>
                        </a:spcAft>
                      </a:pPr>
                      <a:r>
                        <a:rPr lang="en-TT" sz="2000" dirty="0">
                          <a:effectLst/>
                          <a:latin typeface="Times New Roman" panose="02020603050405020304" pitchFamily="18" charset="0"/>
                          <a:cs typeface="Times New Roman" panose="02020603050405020304" pitchFamily="18" charset="0"/>
                        </a:rPr>
                        <a:t>Money is non-perishable and can be used for future payments.</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155094715"/>
                  </a:ext>
                </a:extLst>
              </a:tr>
            </a:tbl>
          </a:graphicData>
        </a:graphic>
      </p:graphicFrame>
      <p:sp>
        <p:nvSpPr>
          <p:cNvPr id="2" name="Footer Placeholder 1"/>
          <p:cNvSpPr>
            <a:spLocks noGrp="1"/>
          </p:cNvSpPr>
          <p:nvPr>
            <p:ph type="ftr" sz="quarter" idx="11"/>
          </p:nvPr>
        </p:nvSpPr>
        <p:spPr/>
        <p:txBody>
          <a:bodyPr/>
          <a:lstStyle/>
          <a:p>
            <a:r>
              <a:rPr lang="en-US" smtClean="0"/>
              <a:t>CPDD MOE 2020</a:t>
            </a:r>
            <a:endParaRPr lang="en-US"/>
          </a:p>
        </p:txBody>
      </p:sp>
    </p:spTree>
    <p:extLst>
      <p:ext uri="{BB962C8B-B14F-4D97-AF65-F5344CB8AC3E}">
        <p14:creationId xmlns:p14="http://schemas.microsoft.com/office/powerpoint/2010/main" val="36282116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See the source image"/>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8133" t="22837" r="20713" b="22511"/>
          <a:stretch/>
        </p:blipFill>
        <p:spPr bwMode="auto">
          <a:xfrm rot="17204785">
            <a:off x="7772399" y="2329884"/>
            <a:ext cx="1512276" cy="1426676"/>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4329745" y="2957168"/>
            <a:ext cx="3297836" cy="2031325"/>
          </a:xfrm>
          <a:prstGeom prst="rect">
            <a:avLst/>
          </a:prstGeom>
        </p:spPr>
        <p:txBody>
          <a:bodyPr wrap="square">
            <a:spAutoFit/>
          </a:bodyPr>
          <a:lstStyle/>
          <a:p>
            <a:r>
              <a:rPr lang="en-US" dirty="0">
                <a:hlinkClick r:id="rId3"/>
              </a:rPr>
              <a:t>https://www.bing.com/videos/search?q=abba+money+video&amp;docid=608020468028738107&amp;mid=A588D82C7F23B340F5B9A588D82C7F23B340F5B9&amp;view=detail&amp;FORM=VIRE</a:t>
            </a:r>
            <a:endParaRPr lang="en-US" dirty="0"/>
          </a:p>
        </p:txBody>
      </p:sp>
      <p:sp>
        <p:nvSpPr>
          <p:cNvPr id="5" name="Footer Placeholder 4"/>
          <p:cNvSpPr>
            <a:spLocks noGrp="1"/>
          </p:cNvSpPr>
          <p:nvPr>
            <p:ph type="ftr" sz="quarter" idx="11"/>
          </p:nvPr>
        </p:nvSpPr>
        <p:spPr/>
        <p:txBody>
          <a:bodyPr/>
          <a:lstStyle/>
          <a:p>
            <a:r>
              <a:rPr lang="en-US" smtClean="0"/>
              <a:t>CPDD MOE 2020</a:t>
            </a:r>
            <a:endParaRPr lang="en-US"/>
          </a:p>
        </p:txBody>
      </p:sp>
    </p:spTree>
    <p:extLst>
      <p:ext uri="{BB962C8B-B14F-4D97-AF65-F5344CB8AC3E}">
        <p14:creationId xmlns:p14="http://schemas.microsoft.com/office/powerpoint/2010/main" val="68886303"/>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Template>
  <TotalTime>230</TotalTime>
  <Words>577</Words>
  <Application>Microsoft Office PowerPoint</Application>
  <PresentationFormat>Widescreen</PresentationFormat>
  <Paragraphs>91</Paragraphs>
  <Slides>13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Arial</vt:lpstr>
      <vt:lpstr>Calibri</vt:lpstr>
      <vt:lpstr>Century Gothic</vt:lpstr>
      <vt:lpstr>Times New Roman</vt:lpstr>
      <vt:lpstr>Wingdings 3</vt:lpstr>
      <vt:lpstr>Ion</vt:lpstr>
      <vt:lpstr>The Financial Sector</vt:lpstr>
      <vt:lpstr>PowerPoint Presentation</vt:lpstr>
      <vt:lpstr>Activity 1</vt:lpstr>
      <vt:lpstr>https://youtu.be/kHVe9BHrHps </vt:lpstr>
      <vt:lpstr>Activity 3</vt:lpstr>
      <vt:lpstr>Activity 4</vt:lpstr>
      <vt:lpstr>Key Functions of Money</vt:lpstr>
      <vt:lpstr>Test Yourself</vt:lpstr>
      <vt:lpstr>Test yourself</vt:lpstr>
      <vt:lpstr>Recall – Key qualities of money</vt:lpstr>
      <vt:lpstr>Test Yourself</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Financial Sector</dc:title>
  <dc:creator>MOECurriculum</dc:creator>
  <cp:lastModifiedBy>Nisa Suepaul</cp:lastModifiedBy>
  <cp:revision>22</cp:revision>
  <dcterms:created xsi:type="dcterms:W3CDTF">2020-04-20T16:57:08Z</dcterms:created>
  <dcterms:modified xsi:type="dcterms:W3CDTF">2021-01-11T13:19:30Z</dcterms:modified>
</cp:coreProperties>
</file>