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38CEB-F7C5-4330-B628-5B29B31A07E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253ABB-74BA-45C6-99E8-DB3484A289E1}">
      <dgm:prSet phldrT="[Text]"/>
      <dgm:spPr/>
      <dgm:t>
        <a:bodyPr/>
        <a:lstStyle/>
        <a:p>
          <a:r>
            <a:rPr lang="en-US" dirty="0" smtClean="0"/>
            <a:t>Traditional/Subsistence</a:t>
          </a:r>
          <a:endParaRPr lang="en-US" dirty="0"/>
        </a:p>
      </dgm:t>
    </dgm:pt>
    <dgm:pt modelId="{BA0F18CA-BDDD-4CF6-B078-069E02AEDA3F}" type="parTrans" cxnId="{E6E85174-FAC0-4AB7-887A-39F73FA1816D}">
      <dgm:prSet/>
      <dgm:spPr/>
      <dgm:t>
        <a:bodyPr/>
        <a:lstStyle/>
        <a:p>
          <a:endParaRPr lang="en-US"/>
        </a:p>
      </dgm:t>
    </dgm:pt>
    <dgm:pt modelId="{43997E26-23D1-4238-9CD5-7A0F224315D8}" type="sibTrans" cxnId="{E6E85174-FAC0-4AB7-887A-39F73FA1816D}">
      <dgm:prSet/>
      <dgm:spPr/>
      <dgm:t>
        <a:bodyPr/>
        <a:lstStyle/>
        <a:p>
          <a:endParaRPr lang="en-US"/>
        </a:p>
      </dgm:t>
    </dgm:pt>
    <dgm:pt modelId="{21C2A08C-7606-441A-8B93-2F896FE9216B}">
      <dgm:prSet phldrT="[Text]"/>
      <dgm:spPr/>
      <dgm:t>
        <a:bodyPr/>
        <a:lstStyle/>
        <a:p>
          <a:r>
            <a:rPr lang="en-US" dirty="0" smtClean="0"/>
            <a:t>What to produce, How and For Whom is determined by the Government or central planners.</a:t>
          </a:r>
          <a:endParaRPr lang="en-US" dirty="0"/>
        </a:p>
      </dgm:t>
    </dgm:pt>
    <dgm:pt modelId="{08D7609E-2FBD-4E6B-A010-369B27890B71}" type="parTrans" cxnId="{A7994627-2D02-47EB-B08C-431E05986F45}">
      <dgm:prSet/>
      <dgm:spPr/>
      <dgm:t>
        <a:bodyPr/>
        <a:lstStyle/>
        <a:p>
          <a:endParaRPr lang="en-US"/>
        </a:p>
      </dgm:t>
    </dgm:pt>
    <dgm:pt modelId="{5E653F85-99F1-4BCF-BF39-43D3AE9726DC}" type="sibTrans" cxnId="{A7994627-2D02-47EB-B08C-431E05986F45}">
      <dgm:prSet/>
      <dgm:spPr/>
      <dgm:t>
        <a:bodyPr/>
        <a:lstStyle/>
        <a:p>
          <a:endParaRPr lang="en-US"/>
        </a:p>
      </dgm:t>
    </dgm:pt>
    <dgm:pt modelId="{BFE16C37-AA94-4E8F-A8A5-517FDE838669}">
      <dgm:prSet phldrT="[Text]"/>
      <dgm:spPr/>
      <dgm:t>
        <a:bodyPr/>
        <a:lstStyle/>
        <a:p>
          <a:r>
            <a:rPr lang="en-US" dirty="0" smtClean="0"/>
            <a:t>Capitalist/Free</a:t>
          </a:r>
          <a:endParaRPr lang="en-US" dirty="0"/>
        </a:p>
      </dgm:t>
    </dgm:pt>
    <dgm:pt modelId="{CEE05BA3-1DEE-46E5-BD7B-C08E035120CA}" type="parTrans" cxnId="{675500E8-AB39-41A9-8BDF-70E58D30ED97}">
      <dgm:prSet/>
      <dgm:spPr/>
      <dgm:t>
        <a:bodyPr/>
        <a:lstStyle/>
        <a:p>
          <a:endParaRPr lang="en-US"/>
        </a:p>
      </dgm:t>
    </dgm:pt>
    <dgm:pt modelId="{2E270D26-87FA-48E7-99DF-E2591FDA5B1F}" type="sibTrans" cxnId="{675500E8-AB39-41A9-8BDF-70E58D30ED97}">
      <dgm:prSet/>
      <dgm:spPr/>
      <dgm:t>
        <a:bodyPr/>
        <a:lstStyle/>
        <a:p>
          <a:endParaRPr lang="en-US"/>
        </a:p>
      </dgm:t>
    </dgm:pt>
    <dgm:pt modelId="{8B7ED222-96AF-4D01-A35F-9BFE4C4B1D35}">
      <dgm:prSet phldrT="[Text]"/>
      <dgm:spPr/>
      <dgm:t>
        <a:bodyPr/>
        <a:lstStyle/>
        <a:p>
          <a:r>
            <a:rPr lang="en-US" dirty="0" smtClean="0"/>
            <a:t>What to produce, How and For Whom is determined by the market forces of demand and supply (price system).</a:t>
          </a:r>
          <a:endParaRPr lang="en-US" dirty="0"/>
        </a:p>
      </dgm:t>
    </dgm:pt>
    <dgm:pt modelId="{A968EC3E-2D0A-48ED-96A1-D01BC13F963B}" type="parTrans" cxnId="{2A7236B5-0615-4CB9-91D0-113EA8898063}">
      <dgm:prSet/>
      <dgm:spPr/>
      <dgm:t>
        <a:bodyPr/>
        <a:lstStyle/>
        <a:p>
          <a:endParaRPr lang="en-US"/>
        </a:p>
      </dgm:t>
    </dgm:pt>
    <dgm:pt modelId="{96223A30-1B35-49EE-B438-BB62A2A051BF}" type="sibTrans" cxnId="{2A7236B5-0615-4CB9-91D0-113EA8898063}">
      <dgm:prSet/>
      <dgm:spPr/>
      <dgm:t>
        <a:bodyPr/>
        <a:lstStyle/>
        <a:p>
          <a:endParaRPr lang="en-US"/>
        </a:p>
      </dgm:t>
    </dgm:pt>
    <dgm:pt modelId="{54FE04F4-48A4-4667-AF34-C905A8BBEC2E}">
      <dgm:prSet phldrT="[Text]"/>
      <dgm:spPr/>
      <dgm:t>
        <a:bodyPr/>
        <a:lstStyle/>
        <a:p>
          <a:r>
            <a:rPr lang="en-US" dirty="0" smtClean="0"/>
            <a:t>Mixed</a:t>
          </a:r>
          <a:endParaRPr lang="en-US" dirty="0"/>
        </a:p>
      </dgm:t>
    </dgm:pt>
    <dgm:pt modelId="{DE6FBECA-8B5D-4AC2-B1BC-34E84DF939C9}" type="parTrans" cxnId="{64540E86-D339-4342-BB57-8188BC019411}">
      <dgm:prSet/>
      <dgm:spPr/>
      <dgm:t>
        <a:bodyPr/>
        <a:lstStyle/>
        <a:p>
          <a:endParaRPr lang="en-US"/>
        </a:p>
      </dgm:t>
    </dgm:pt>
    <dgm:pt modelId="{7AAB2E9A-A671-417D-B843-97CD0A661045}" type="sibTrans" cxnId="{64540E86-D339-4342-BB57-8188BC019411}">
      <dgm:prSet/>
      <dgm:spPr/>
      <dgm:t>
        <a:bodyPr/>
        <a:lstStyle/>
        <a:p>
          <a:endParaRPr lang="en-US"/>
        </a:p>
      </dgm:t>
    </dgm:pt>
    <dgm:pt modelId="{3DC9FC21-5FC4-4C5B-B60D-8BB40796BFF1}">
      <dgm:prSet phldrT="[Text]"/>
      <dgm:spPr/>
      <dgm:t>
        <a:bodyPr/>
        <a:lstStyle/>
        <a:p>
          <a:r>
            <a:rPr lang="en-US" dirty="0" smtClean="0"/>
            <a:t>What to produce, How and For Whom is determined by a combination of the Government or central planners (public sector) and the market forces of demand and supply (private sector).</a:t>
          </a:r>
          <a:endParaRPr lang="en-US" dirty="0"/>
        </a:p>
      </dgm:t>
    </dgm:pt>
    <dgm:pt modelId="{39AF8BA8-5C53-4C98-B272-60DC8B18EC5C}" type="parTrans" cxnId="{C9D72E5D-74C9-4FC2-82E1-4950A2BD0D1B}">
      <dgm:prSet/>
      <dgm:spPr/>
      <dgm:t>
        <a:bodyPr/>
        <a:lstStyle/>
        <a:p>
          <a:endParaRPr lang="en-US"/>
        </a:p>
      </dgm:t>
    </dgm:pt>
    <dgm:pt modelId="{8BB8E749-39FD-48CC-836A-01DE6968E158}" type="sibTrans" cxnId="{C9D72E5D-74C9-4FC2-82E1-4950A2BD0D1B}">
      <dgm:prSet/>
      <dgm:spPr/>
      <dgm:t>
        <a:bodyPr/>
        <a:lstStyle/>
        <a:p>
          <a:endParaRPr lang="en-US"/>
        </a:p>
      </dgm:t>
    </dgm:pt>
    <dgm:pt modelId="{44307EB8-8726-4380-B598-0BE5584D234D}">
      <dgm:prSet phldrT="[Text]"/>
      <dgm:spPr/>
      <dgm:t>
        <a:bodyPr/>
        <a:lstStyle/>
        <a:p>
          <a:r>
            <a:rPr lang="en-US" dirty="0" smtClean="0"/>
            <a:t>Planned/Command</a:t>
          </a:r>
          <a:endParaRPr lang="en-US" dirty="0"/>
        </a:p>
      </dgm:t>
    </dgm:pt>
    <dgm:pt modelId="{EC4996F1-6995-484F-9AC0-9AD58F31A678}" type="parTrans" cxnId="{519AA386-66D7-4EE6-B93E-E971E8153B69}">
      <dgm:prSet/>
      <dgm:spPr/>
      <dgm:t>
        <a:bodyPr/>
        <a:lstStyle/>
        <a:p>
          <a:endParaRPr lang="en-US"/>
        </a:p>
      </dgm:t>
    </dgm:pt>
    <dgm:pt modelId="{F54086AC-695E-49B8-9165-42479B768B19}" type="sibTrans" cxnId="{519AA386-66D7-4EE6-B93E-E971E8153B69}">
      <dgm:prSet/>
      <dgm:spPr/>
      <dgm:t>
        <a:bodyPr/>
        <a:lstStyle/>
        <a:p>
          <a:endParaRPr lang="en-US"/>
        </a:p>
      </dgm:t>
    </dgm:pt>
    <dgm:pt modelId="{11EF7643-A5A5-476C-9BA6-351B732C6E9D}">
      <dgm:prSet phldrT="[Text]"/>
      <dgm:spPr/>
      <dgm:t>
        <a:bodyPr/>
        <a:lstStyle/>
        <a:p>
          <a:r>
            <a:rPr lang="en-US" dirty="0" smtClean="0"/>
            <a:t>What to produce, How and For Whom is determined based on customs, beliefs, values.</a:t>
          </a:r>
          <a:endParaRPr lang="en-US" dirty="0"/>
        </a:p>
      </dgm:t>
    </dgm:pt>
    <dgm:pt modelId="{5CB2C6EC-BC88-401A-85FC-49197C53D084}" type="parTrans" cxnId="{8626E22A-B4E2-469D-9C46-F6E338039D6D}">
      <dgm:prSet/>
      <dgm:spPr/>
      <dgm:t>
        <a:bodyPr/>
        <a:lstStyle/>
        <a:p>
          <a:endParaRPr lang="en-US"/>
        </a:p>
      </dgm:t>
    </dgm:pt>
    <dgm:pt modelId="{968C6E26-99EB-435A-8719-3E9B833F0650}" type="sibTrans" cxnId="{8626E22A-B4E2-469D-9C46-F6E338039D6D}">
      <dgm:prSet/>
      <dgm:spPr/>
      <dgm:t>
        <a:bodyPr/>
        <a:lstStyle/>
        <a:p>
          <a:endParaRPr lang="en-US"/>
        </a:p>
      </dgm:t>
    </dgm:pt>
    <dgm:pt modelId="{78CF5894-5BFE-4040-A10B-8A68EE4F1010}" type="pres">
      <dgm:prSet presAssocID="{10538CEB-F7C5-4330-B628-5B29B31A07EE}" presName="Name0" presStyleCnt="0">
        <dgm:presLayoutVars>
          <dgm:dir/>
          <dgm:animLvl val="lvl"/>
          <dgm:resizeHandles val="exact"/>
        </dgm:presLayoutVars>
      </dgm:prSet>
      <dgm:spPr/>
    </dgm:pt>
    <dgm:pt modelId="{E9E482A5-695A-4687-BA9A-FB581C92C4C1}" type="pres">
      <dgm:prSet presAssocID="{CD253ABB-74BA-45C6-99E8-DB3484A289E1}" presName="linNode" presStyleCnt="0"/>
      <dgm:spPr/>
    </dgm:pt>
    <dgm:pt modelId="{2314F419-2E4A-4B90-89A5-AE9F927D4464}" type="pres">
      <dgm:prSet presAssocID="{CD253ABB-74BA-45C6-99E8-DB3484A289E1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1E5919-6437-4C3E-82EF-08B67844AD80}" type="pres">
      <dgm:prSet presAssocID="{CD253ABB-74BA-45C6-99E8-DB3484A289E1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EE5141-2FDD-46F0-AD0E-40F65A949AA7}" type="pres">
      <dgm:prSet presAssocID="{43997E26-23D1-4238-9CD5-7A0F224315D8}" presName="sp" presStyleCnt="0"/>
      <dgm:spPr/>
    </dgm:pt>
    <dgm:pt modelId="{1CB5D330-EB4C-4751-B14E-23813245B07D}" type="pres">
      <dgm:prSet presAssocID="{44307EB8-8726-4380-B598-0BE5584D234D}" presName="linNode" presStyleCnt="0"/>
      <dgm:spPr/>
    </dgm:pt>
    <dgm:pt modelId="{8D83EDD8-2AB7-482F-AEDB-164DDFA381BA}" type="pres">
      <dgm:prSet presAssocID="{44307EB8-8726-4380-B598-0BE5584D234D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B4E57690-E53A-4A81-87FA-6B3DF7BE425D}" type="pres">
      <dgm:prSet presAssocID="{44307EB8-8726-4380-B598-0BE5584D234D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66F068-6586-46BE-9561-2AB747045E62}" type="pres">
      <dgm:prSet presAssocID="{F54086AC-695E-49B8-9165-42479B768B19}" presName="sp" presStyleCnt="0"/>
      <dgm:spPr/>
    </dgm:pt>
    <dgm:pt modelId="{B5E51EE9-89CC-4836-AC3B-AD5C3B1AD5F6}" type="pres">
      <dgm:prSet presAssocID="{BFE16C37-AA94-4E8F-A8A5-517FDE838669}" presName="linNode" presStyleCnt="0"/>
      <dgm:spPr/>
    </dgm:pt>
    <dgm:pt modelId="{4CEB3A68-3FEF-4E59-9396-27D93F47EC7D}" type="pres">
      <dgm:prSet presAssocID="{BFE16C37-AA94-4E8F-A8A5-517FDE838669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A53CA59-0913-42F1-952C-C575D2EE64AB}" type="pres">
      <dgm:prSet presAssocID="{BFE16C37-AA94-4E8F-A8A5-517FDE838669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84EC21-752C-429E-B69E-A7E200F8839D}" type="pres">
      <dgm:prSet presAssocID="{2E270D26-87FA-48E7-99DF-E2591FDA5B1F}" presName="sp" presStyleCnt="0"/>
      <dgm:spPr/>
    </dgm:pt>
    <dgm:pt modelId="{D499A8B5-557E-4940-AFA2-DF1970BE2E76}" type="pres">
      <dgm:prSet presAssocID="{54FE04F4-48A4-4667-AF34-C905A8BBEC2E}" presName="linNode" presStyleCnt="0"/>
      <dgm:spPr/>
    </dgm:pt>
    <dgm:pt modelId="{E74E20D3-D479-4FB6-8CFE-4BFC05243A4D}" type="pres">
      <dgm:prSet presAssocID="{54FE04F4-48A4-4667-AF34-C905A8BBEC2E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5BA47BA8-6832-4C04-AC3E-BA01A6AD07D7}" type="pres">
      <dgm:prSet presAssocID="{54FE04F4-48A4-4667-AF34-C905A8BBEC2E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5500E8-AB39-41A9-8BDF-70E58D30ED97}" srcId="{10538CEB-F7C5-4330-B628-5B29B31A07EE}" destId="{BFE16C37-AA94-4E8F-A8A5-517FDE838669}" srcOrd="2" destOrd="0" parTransId="{CEE05BA3-1DEE-46E5-BD7B-C08E035120CA}" sibTransId="{2E270D26-87FA-48E7-99DF-E2591FDA5B1F}"/>
    <dgm:cxn modelId="{C611495F-A450-45F1-9792-29B22C4629B1}" type="presOf" srcId="{54FE04F4-48A4-4667-AF34-C905A8BBEC2E}" destId="{E74E20D3-D479-4FB6-8CFE-4BFC05243A4D}" srcOrd="0" destOrd="0" presId="urn:microsoft.com/office/officeart/2005/8/layout/vList5"/>
    <dgm:cxn modelId="{D65935FC-3A0C-48F5-8D13-75DAE2610BAB}" type="presOf" srcId="{21C2A08C-7606-441A-8B93-2F896FE9216B}" destId="{B4E57690-E53A-4A81-87FA-6B3DF7BE425D}" srcOrd="0" destOrd="0" presId="urn:microsoft.com/office/officeart/2005/8/layout/vList5"/>
    <dgm:cxn modelId="{45A41E80-7ADE-41D0-9495-B90899D0E26B}" type="presOf" srcId="{3DC9FC21-5FC4-4C5B-B60D-8BB40796BFF1}" destId="{5BA47BA8-6832-4C04-AC3E-BA01A6AD07D7}" srcOrd="0" destOrd="0" presId="urn:microsoft.com/office/officeart/2005/8/layout/vList5"/>
    <dgm:cxn modelId="{519AA386-66D7-4EE6-B93E-E971E8153B69}" srcId="{10538CEB-F7C5-4330-B628-5B29B31A07EE}" destId="{44307EB8-8726-4380-B598-0BE5584D234D}" srcOrd="1" destOrd="0" parTransId="{EC4996F1-6995-484F-9AC0-9AD58F31A678}" sibTransId="{F54086AC-695E-49B8-9165-42479B768B19}"/>
    <dgm:cxn modelId="{ACCD1ED2-75F5-4054-8324-53D2ED155671}" type="presOf" srcId="{44307EB8-8726-4380-B598-0BE5584D234D}" destId="{8D83EDD8-2AB7-482F-AEDB-164DDFA381BA}" srcOrd="0" destOrd="0" presId="urn:microsoft.com/office/officeart/2005/8/layout/vList5"/>
    <dgm:cxn modelId="{2A7236B5-0615-4CB9-91D0-113EA8898063}" srcId="{BFE16C37-AA94-4E8F-A8A5-517FDE838669}" destId="{8B7ED222-96AF-4D01-A35F-9BFE4C4B1D35}" srcOrd="0" destOrd="0" parTransId="{A968EC3E-2D0A-48ED-96A1-D01BC13F963B}" sibTransId="{96223A30-1B35-49EE-B438-BB62A2A051BF}"/>
    <dgm:cxn modelId="{E6E85174-FAC0-4AB7-887A-39F73FA1816D}" srcId="{10538CEB-F7C5-4330-B628-5B29B31A07EE}" destId="{CD253ABB-74BA-45C6-99E8-DB3484A289E1}" srcOrd="0" destOrd="0" parTransId="{BA0F18CA-BDDD-4CF6-B078-069E02AEDA3F}" sibTransId="{43997E26-23D1-4238-9CD5-7A0F224315D8}"/>
    <dgm:cxn modelId="{E5080619-3C15-4C6B-BCAB-ACB376B404D7}" type="presOf" srcId="{10538CEB-F7C5-4330-B628-5B29B31A07EE}" destId="{78CF5894-5BFE-4040-A10B-8A68EE4F1010}" srcOrd="0" destOrd="0" presId="urn:microsoft.com/office/officeart/2005/8/layout/vList5"/>
    <dgm:cxn modelId="{C9D72E5D-74C9-4FC2-82E1-4950A2BD0D1B}" srcId="{54FE04F4-48A4-4667-AF34-C905A8BBEC2E}" destId="{3DC9FC21-5FC4-4C5B-B60D-8BB40796BFF1}" srcOrd="0" destOrd="0" parTransId="{39AF8BA8-5C53-4C98-B272-60DC8B18EC5C}" sibTransId="{8BB8E749-39FD-48CC-836A-01DE6968E158}"/>
    <dgm:cxn modelId="{9E41ADCE-F0A7-45EA-B208-5597958F1135}" type="presOf" srcId="{8B7ED222-96AF-4D01-A35F-9BFE4C4B1D35}" destId="{1A53CA59-0913-42F1-952C-C575D2EE64AB}" srcOrd="0" destOrd="0" presId="urn:microsoft.com/office/officeart/2005/8/layout/vList5"/>
    <dgm:cxn modelId="{8626E22A-B4E2-469D-9C46-F6E338039D6D}" srcId="{CD253ABB-74BA-45C6-99E8-DB3484A289E1}" destId="{11EF7643-A5A5-476C-9BA6-351B732C6E9D}" srcOrd="0" destOrd="0" parTransId="{5CB2C6EC-BC88-401A-85FC-49197C53D084}" sibTransId="{968C6E26-99EB-435A-8719-3E9B833F0650}"/>
    <dgm:cxn modelId="{64540E86-D339-4342-BB57-8188BC019411}" srcId="{10538CEB-F7C5-4330-B628-5B29B31A07EE}" destId="{54FE04F4-48A4-4667-AF34-C905A8BBEC2E}" srcOrd="3" destOrd="0" parTransId="{DE6FBECA-8B5D-4AC2-B1BC-34E84DF939C9}" sibTransId="{7AAB2E9A-A671-417D-B843-97CD0A661045}"/>
    <dgm:cxn modelId="{E32CDA1A-F96F-4CD8-97D3-3C817F132E64}" type="presOf" srcId="{BFE16C37-AA94-4E8F-A8A5-517FDE838669}" destId="{4CEB3A68-3FEF-4E59-9396-27D93F47EC7D}" srcOrd="0" destOrd="0" presId="urn:microsoft.com/office/officeart/2005/8/layout/vList5"/>
    <dgm:cxn modelId="{ABD403A5-64DD-49A5-BE81-ACA30B8CB990}" type="presOf" srcId="{CD253ABB-74BA-45C6-99E8-DB3484A289E1}" destId="{2314F419-2E4A-4B90-89A5-AE9F927D4464}" srcOrd="0" destOrd="0" presId="urn:microsoft.com/office/officeart/2005/8/layout/vList5"/>
    <dgm:cxn modelId="{A7994627-2D02-47EB-B08C-431E05986F45}" srcId="{44307EB8-8726-4380-B598-0BE5584D234D}" destId="{21C2A08C-7606-441A-8B93-2F896FE9216B}" srcOrd="0" destOrd="0" parTransId="{08D7609E-2FBD-4E6B-A010-369B27890B71}" sibTransId="{5E653F85-99F1-4BCF-BF39-43D3AE9726DC}"/>
    <dgm:cxn modelId="{AE647E55-D022-4435-97D0-772266EF33FC}" type="presOf" srcId="{11EF7643-A5A5-476C-9BA6-351B732C6E9D}" destId="{591E5919-6437-4C3E-82EF-08B67844AD80}" srcOrd="0" destOrd="0" presId="urn:microsoft.com/office/officeart/2005/8/layout/vList5"/>
    <dgm:cxn modelId="{86BC79EA-00BA-498B-A809-15726D112EDB}" type="presParOf" srcId="{78CF5894-5BFE-4040-A10B-8A68EE4F1010}" destId="{E9E482A5-695A-4687-BA9A-FB581C92C4C1}" srcOrd="0" destOrd="0" presId="urn:microsoft.com/office/officeart/2005/8/layout/vList5"/>
    <dgm:cxn modelId="{7DB39AE3-CF54-470B-B0D5-B37D84205CB3}" type="presParOf" srcId="{E9E482A5-695A-4687-BA9A-FB581C92C4C1}" destId="{2314F419-2E4A-4B90-89A5-AE9F927D4464}" srcOrd="0" destOrd="0" presId="urn:microsoft.com/office/officeart/2005/8/layout/vList5"/>
    <dgm:cxn modelId="{088A67C2-6AC6-42D7-8072-559A707515E7}" type="presParOf" srcId="{E9E482A5-695A-4687-BA9A-FB581C92C4C1}" destId="{591E5919-6437-4C3E-82EF-08B67844AD80}" srcOrd="1" destOrd="0" presId="urn:microsoft.com/office/officeart/2005/8/layout/vList5"/>
    <dgm:cxn modelId="{CD6B5A00-7374-44B5-AC0A-0F312A369BD2}" type="presParOf" srcId="{78CF5894-5BFE-4040-A10B-8A68EE4F1010}" destId="{16EE5141-2FDD-46F0-AD0E-40F65A949AA7}" srcOrd="1" destOrd="0" presId="urn:microsoft.com/office/officeart/2005/8/layout/vList5"/>
    <dgm:cxn modelId="{49241F1A-FADC-4052-8428-7BCE5DFAF727}" type="presParOf" srcId="{78CF5894-5BFE-4040-A10B-8A68EE4F1010}" destId="{1CB5D330-EB4C-4751-B14E-23813245B07D}" srcOrd="2" destOrd="0" presId="urn:microsoft.com/office/officeart/2005/8/layout/vList5"/>
    <dgm:cxn modelId="{4C9AA5F7-4982-43FA-85A8-6A3530B2F3EE}" type="presParOf" srcId="{1CB5D330-EB4C-4751-B14E-23813245B07D}" destId="{8D83EDD8-2AB7-482F-AEDB-164DDFA381BA}" srcOrd="0" destOrd="0" presId="urn:microsoft.com/office/officeart/2005/8/layout/vList5"/>
    <dgm:cxn modelId="{AAF88E46-32BA-4105-95CC-95EADF7FF94F}" type="presParOf" srcId="{1CB5D330-EB4C-4751-B14E-23813245B07D}" destId="{B4E57690-E53A-4A81-87FA-6B3DF7BE425D}" srcOrd="1" destOrd="0" presId="urn:microsoft.com/office/officeart/2005/8/layout/vList5"/>
    <dgm:cxn modelId="{53010923-B4B3-4D2C-8605-E2712DBFACCE}" type="presParOf" srcId="{78CF5894-5BFE-4040-A10B-8A68EE4F1010}" destId="{A966F068-6586-46BE-9561-2AB747045E62}" srcOrd="3" destOrd="0" presId="urn:microsoft.com/office/officeart/2005/8/layout/vList5"/>
    <dgm:cxn modelId="{E8CB7F51-6C1B-4FED-9BA8-E0332D2F7901}" type="presParOf" srcId="{78CF5894-5BFE-4040-A10B-8A68EE4F1010}" destId="{B5E51EE9-89CC-4836-AC3B-AD5C3B1AD5F6}" srcOrd="4" destOrd="0" presId="urn:microsoft.com/office/officeart/2005/8/layout/vList5"/>
    <dgm:cxn modelId="{32E61E1E-2F5B-4BDD-8B83-1780B6F206C6}" type="presParOf" srcId="{B5E51EE9-89CC-4836-AC3B-AD5C3B1AD5F6}" destId="{4CEB3A68-3FEF-4E59-9396-27D93F47EC7D}" srcOrd="0" destOrd="0" presId="urn:microsoft.com/office/officeart/2005/8/layout/vList5"/>
    <dgm:cxn modelId="{4B863723-2155-4446-A4F3-9FB2AC8F5AA9}" type="presParOf" srcId="{B5E51EE9-89CC-4836-AC3B-AD5C3B1AD5F6}" destId="{1A53CA59-0913-42F1-952C-C575D2EE64AB}" srcOrd="1" destOrd="0" presId="urn:microsoft.com/office/officeart/2005/8/layout/vList5"/>
    <dgm:cxn modelId="{DD7FDAF4-DFEC-4D95-B160-BD801C66B0F0}" type="presParOf" srcId="{78CF5894-5BFE-4040-A10B-8A68EE4F1010}" destId="{3A84EC21-752C-429E-B69E-A7E200F8839D}" srcOrd="5" destOrd="0" presId="urn:microsoft.com/office/officeart/2005/8/layout/vList5"/>
    <dgm:cxn modelId="{3C40E5B8-829C-4BAB-9CBE-7A837726D059}" type="presParOf" srcId="{78CF5894-5BFE-4040-A10B-8A68EE4F1010}" destId="{D499A8B5-557E-4940-AFA2-DF1970BE2E76}" srcOrd="6" destOrd="0" presId="urn:microsoft.com/office/officeart/2005/8/layout/vList5"/>
    <dgm:cxn modelId="{4BA0FA17-B44F-416B-A38F-63EBBE405E4F}" type="presParOf" srcId="{D499A8B5-557E-4940-AFA2-DF1970BE2E76}" destId="{E74E20D3-D479-4FB6-8CFE-4BFC05243A4D}" srcOrd="0" destOrd="0" presId="urn:microsoft.com/office/officeart/2005/8/layout/vList5"/>
    <dgm:cxn modelId="{24670008-9573-4F67-A804-930182DF2B76}" type="presParOf" srcId="{D499A8B5-557E-4940-AFA2-DF1970BE2E76}" destId="{5BA47BA8-6832-4C04-AC3E-BA01A6AD07D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E5919-6437-4C3E-82EF-08B67844AD80}">
      <dsp:nvSpPr>
        <dsp:cNvPr id="0" name=""/>
        <dsp:cNvSpPr/>
      </dsp:nvSpPr>
      <dsp:spPr>
        <a:xfrm rot="5400000">
          <a:off x="6764451" y="-2768777"/>
          <a:ext cx="1056560" cy="68637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What to produce, How and For Whom is determined based on customs, beliefs, values.</a:t>
          </a:r>
          <a:endParaRPr lang="en-US" sz="1500" kern="1200" dirty="0"/>
        </a:p>
      </dsp:txBody>
      <dsp:txXfrm rot="-5400000">
        <a:off x="3860858" y="186393"/>
        <a:ext cx="6812170" cy="953406"/>
      </dsp:txXfrm>
    </dsp:sp>
    <dsp:sp modelId="{2314F419-2E4A-4B90-89A5-AE9F927D4464}">
      <dsp:nvSpPr>
        <dsp:cNvPr id="0" name=""/>
        <dsp:cNvSpPr/>
      </dsp:nvSpPr>
      <dsp:spPr>
        <a:xfrm>
          <a:off x="0" y="2745"/>
          <a:ext cx="3860858" cy="1320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Traditional/Subsistence</a:t>
          </a:r>
          <a:endParaRPr lang="en-US" sz="2300" kern="1200" dirty="0"/>
        </a:p>
      </dsp:txBody>
      <dsp:txXfrm>
        <a:off x="64471" y="67216"/>
        <a:ext cx="3731916" cy="1191758"/>
      </dsp:txXfrm>
    </dsp:sp>
    <dsp:sp modelId="{B4E57690-E53A-4A81-87FA-6B3DF7BE425D}">
      <dsp:nvSpPr>
        <dsp:cNvPr id="0" name=""/>
        <dsp:cNvSpPr/>
      </dsp:nvSpPr>
      <dsp:spPr>
        <a:xfrm rot="5400000">
          <a:off x="6764451" y="-1382041"/>
          <a:ext cx="1056560" cy="68637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What to produce, How and For Whom is determined by the Government or central planners.</a:t>
          </a:r>
          <a:endParaRPr lang="en-US" sz="1500" kern="1200" dirty="0"/>
        </a:p>
      </dsp:txBody>
      <dsp:txXfrm rot="-5400000">
        <a:off x="3860858" y="1573129"/>
        <a:ext cx="6812170" cy="953406"/>
      </dsp:txXfrm>
    </dsp:sp>
    <dsp:sp modelId="{8D83EDD8-2AB7-482F-AEDB-164DDFA381BA}">
      <dsp:nvSpPr>
        <dsp:cNvPr id="0" name=""/>
        <dsp:cNvSpPr/>
      </dsp:nvSpPr>
      <dsp:spPr>
        <a:xfrm>
          <a:off x="0" y="1389481"/>
          <a:ext cx="3860858" cy="1320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Planned/Command</a:t>
          </a:r>
          <a:endParaRPr lang="en-US" sz="2300" kern="1200" dirty="0"/>
        </a:p>
      </dsp:txBody>
      <dsp:txXfrm>
        <a:off x="64471" y="1453952"/>
        <a:ext cx="3731916" cy="1191758"/>
      </dsp:txXfrm>
    </dsp:sp>
    <dsp:sp modelId="{1A53CA59-0913-42F1-952C-C575D2EE64AB}">
      <dsp:nvSpPr>
        <dsp:cNvPr id="0" name=""/>
        <dsp:cNvSpPr/>
      </dsp:nvSpPr>
      <dsp:spPr>
        <a:xfrm rot="5400000">
          <a:off x="6764451" y="4693"/>
          <a:ext cx="1056560" cy="68637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What to produce, How and For Whom is determined by the market forces of demand and supply (price system).</a:t>
          </a:r>
          <a:endParaRPr lang="en-US" sz="1500" kern="1200" dirty="0"/>
        </a:p>
      </dsp:txBody>
      <dsp:txXfrm rot="-5400000">
        <a:off x="3860858" y="2959864"/>
        <a:ext cx="6812170" cy="953406"/>
      </dsp:txXfrm>
    </dsp:sp>
    <dsp:sp modelId="{4CEB3A68-3FEF-4E59-9396-27D93F47EC7D}">
      <dsp:nvSpPr>
        <dsp:cNvPr id="0" name=""/>
        <dsp:cNvSpPr/>
      </dsp:nvSpPr>
      <dsp:spPr>
        <a:xfrm>
          <a:off x="0" y="2776217"/>
          <a:ext cx="3860858" cy="1320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Capitalist/Free</a:t>
          </a:r>
          <a:endParaRPr lang="en-US" sz="2300" kern="1200" dirty="0"/>
        </a:p>
      </dsp:txBody>
      <dsp:txXfrm>
        <a:off x="64471" y="2840688"/>
        <a:ext cx="3731916" cy="1191758"/>
      </dsp:txXfrm>
    </dsp:sp>
    <dsp:sp modelId="{5BA47BA8-6832-4C04-AC3E-BA01A6AD07D7}">
      <dsp:nvSpPr>
        <dsp:cNvPr id="0" name=""/>
        <dsp:cNvSpPr/>
      </dsp:nvSpPr>
      <dsp:spPr>
        <a:xfrm rot="5400000">
          <a:off x="6764451" y="1391429"/>
          <a:ext cx="1056560" cy="68637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 smtClean="0"/>
            <a:t>What to produce, How and For Whom is determined by a combination of the Government or central planners (public sector) and the market forces of demand and supply (private sector).</a:t>
          </a:r>
          <a:endParaRPr lang="en-US" sz="1500" kern="1200" dirty="0"/>
        </a:p>
      </dsp:txBody>
      <dsp:txXfrm rot="-5400000">
        <a:off x="3860858" y="4346600"/>
        <a:ext cx="6812170" cy="953406"/>
      </dsp:txXfrm>
    </dsp:sp>
    <dsp:sp modelId="{E74E20D3-D479-4FB6-8CFE-4BFC05243A4D}">
      <dsp:nvSpPr>
        <dsp:cNvPr id="0" name=""/>
        <dsp:cNvSpPr/>
      </dsp:nvSpPr>
      <dsp:spPr>
        <a:xfrm>
          <a:off x="0" y="4162953"/>
          <a:ext cx="3860858" cy="1320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Mixed</a:t>
          </a:r>
          <a:endParaRPr lang="en-US" sz="2300" kern="1200" dirty="0"/>
        </a:p>
      </dsp:txBody>
      <dsp:txXfrm>
        <a:off x="64471" y="4227424"/>
        <a:ext cx="3731916" cy="1191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91221-6148-49AB-8E78-11FD2BE0642E}" type="datetimeFigureOut">
              <a:rPr lang="en-US" smtClean="0"/>
              <a:t>9/16/2020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BD3EBA-63B5-4E05-8B3F-3DE86C1A93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95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9AF3F-C0EA-45DE-A17B-06F7FB00A953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8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0A50-0FFF-44D7-8F26-6A5E15D83BF9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58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DC409-B79D-491C-AFFB-C9461C25FAF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51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8602-336C-4A6B-8E01-B1ABB792F619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93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AA349-C16F-463E-A776-CAF7197A0E2C}" type="datetime1">
              <a:rPr lang="en-US" smtClean="0"/>
              <a:t>9/16/2020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09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2D613-FDA5-4D7C-AEA1-1865AC6B83E5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9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DE5F5-8235-4AE1-90E6-C2CCD33F8C30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504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1C915-ABEA-49CF-B78B-CFB88622B67F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14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1B72E-D89E-489F-BF30-7BAE721C27B5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11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11C78-9DF6-41EF-81C3-828CB093F133}" type="datetime1">
              <a:rPr lang="en-US" smtClean="0"/>
              <a:t>9/16/2020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018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BA793-65BF-4D9A-BD4F-5A360905737E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830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4238-840B-4C7C-9928-D63C4FB4343E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34116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8AA3C-3672-472D-AD1D-E7943BF08823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62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C491C-8D07-4E00-8207-29CC6A016078}" type="datetime1">
              <a:rPr lang="en-US" smtClean="0"/>
              <a:t>9/16/2020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855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AFDA9-E159-47EB-9F26-64698EAEE4B3}" type="datetime1">
              <a:rPr lang="en-US" smtClean="0"/>
              <a:t>9/16/2020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94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EDD12-B94C-4CAB-A847-34E20DEF5B61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0133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723BE-BE17-41D5-BDC3-EE70A2620A6D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811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5B5EA39-9362-4C2A-BCEA-8BB7D07A499C}" type="datetime1">
              <a:rPr lang="en-US" smtClean="0"/>
              <a:t>9/16/2020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en-US" smtClean="0"/>
              <a:t>CPDD MOE 2020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9B22-B6F4-40A5-810F-2B88AE2C16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4997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6rx-fxJeVs" TargetMode="External"/><Relationship Id="rId2" Type="http://schemas.openxmlformats.org/officeDocument/2006/relationships/hyperlink" Target="https://www.youtube.com/watch?v=Umq76iNkhx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120" y="503239"/>
            <a:ext cx="10702265" cy="1419584"/>
          </a:xfrm>
        </p:spPr>
        <p:txBody>
          <a:bodyPr/>
          <a:lstStyle/>
          <a:p>
            <a:r>
              <a:rPr lang="en-US" sz="5400" dirty="0" smtClean="0"/>
              <a:t>Merits and Demerits of Economic Systems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4218" y="2124734"/>
            <a:ext cx="10263336" cy="4236877"/>
          </a:xfrm>
        </p:spPr>
        <p:txBody>
          <a:bodyPr>
            <a:normAutofit/>
          </a:bodyPr>
          <a:lstStyle/>
          <a:p>
            <a:pPr fontAlgn="base"/>
            <a:r>
              <a:rPr lang="en-TT" b="1" dirty="0" smtClean="0"/>
              <a:t>Subject </a:t>
            </a:r>
            <a:r>
              <a:rPr lang="en-TT" b="1" dirty="0"/>
              <a:t>Area:</a:t>
            </a:r>
            <a:r>
              <a:rPr lang="en-TT" dirty="0"/>
              <a:t> Economics</a:t>
            </a:r>
            <a:endParaRPr lang="en-US" dirty="0"/>
          </a:p>
          <a:p>
            <a:pPr fontAlgn="base"/>
            <a:r>
              <a:rPr lang="en-TT" b="1" dirty="0"/>
              <a:t>Level:</a:t>
            </a:r>
            <a:r>
              <a:rPr lang="en-TT" dirty="0"/>
              <a:t> </a:t>
            </a:r>
            <a:r>
              <a:rPr lang="en-TT" dirty="0" smtClean="0"/>
              <a:t>	CSEC </a:t>
            </a:r>
            <a:endParaRPr lang="en-US" dirty="0"/>
          </a:p>
          <a:p>
            <a:pPr fontAlgn="base"/>
            <a:r>
              <a:rPr lang="en-TT" b="1" dirty="0"/>
              <a:t>Curriculum Topic:	</a:t>
            </a:r>
            <a:r>
              <a:rPr lang="en-TT" b="1" dirty="0" smtClean="0"/>
              <a:t>Merits and Demerits of Economic systems</a:t>
            </a:r>
            <a:endParaRPr lang="en-US" dirty="0"/>
          </a:p>
          <a:p>
            <a:r>
              <a:rPr lang="en-TT" dirty="0"/>
              <a:t>			</a:t>
            </a:r>
            <a:r>
              <a:rPr lang="en-TT" dirty="0" smtClean="0"/>
              <a:t> </a:t>
            </a:r>
            <a:r>
              <a:rPr lang="en-TT" dirty="0"/>
              <a:t>		</a:t>
            </a:r>
            <a:r>
              <a:rPr lang="en-TT" dirty="0" smtClean="0"/>
              <a:t>	Section 2 Objectives 8,9,11</a:t>
            </a:r>
            <a:endParaRPr lang="en-US" dirty="0"/>
          </a:p>
          <a:p>
            <a:pPr fontAlgn="base"/>
            <a:endParaRPr lang="en-TT" b="1" dirty="0" smtClean="0"/>
          </a:p>
          <a:p>
            <a:pPr fontAlgn="base"/>
            <a:r>
              <a:rPr lang="en-TT" b="1" dirty="0" smtClean="0"/>
              <a:t>Key </a:t>
            </a:r>
            <a:r>
              <a:rPr lang="en-TT" b="1" dirty="0"/>
              <a:t>teaching points: </a:t>
            </a:r>
            <a:endParaRPr lang="en-US" dirty="0"/>
          </a:p>
          <a:p>
            <a:pPr lvl="0" fontAlgn="base"/>
            <a:r>
              <a:rPr lang="en-TT" dirty="0" smtClean="0"/>
              <a:t>Explain the difference between goods and services</a:t>
            </a:r>
          </a:p>
          <a:p>
            <a:pPr lvl="0" fontAlgn="base"/>
            <a:r>
              <a:rPr lang="en-TT" dirty="0" smtClean="0"/>
              <a:t>Explain the concept of resource allocation</a:t>
            </a:r>
          </a:p>
          <a:p>
            <a:pPr lvl="0" fontAlgn="base"/>
            <a:r>
              <a:rPr lang="en-TT" dirty="0" smtClean="0"/>
              <a:t>Discuss the merits and demerits of each economic system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5400000">
            <a:off x="9804505" y="2078825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3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Goods vs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772" y="2024743"/>
            <a:ext cx="9266082" cy="422365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Watch the following two videos for the difference between a good and service.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www.youtube.com/watch?v=Umq76iNkhx0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www.youtube.com/watch?v=W6rx-fxJeVs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22281" y="2230215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52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18882"/>
          </a:xfrm>
        </p:spPr>
        <p:txBody>
          <a:bodyPr/>
          <a:lstStyle/>
          <a:p>
            <a:r>
              <a:rPr lang="en-US" dirty="0" smtClean="0"/>
              <a:t>Differences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74533" y="2188474"/>
            <a:ext cx="3859795" cy="304801"/>
          </a:xfrm>
        </p:spPr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346330"/>
              </p:ext>
            </p:extLst>
          </p:nvPr>
        </p:nvGraphicFramePr>
        <p:xfrm>
          <a:off x="274317" y="1894118"/>
          <a:ext cx="11704322" cy="3997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2161">
                  <a:extLst>
                    <a:ext uri="{9D8B030D-6E8A-4147-A177-3AD203B41FA5}">
                      <a16:colId xmlns:a16="http://schemas.microsoft.com/office/drawing/2014/main" val="3832919615"/>
                    </a:ext>
                  </a:extLst>
                </a:gridCol>
                <a:gridCol w="5852161">
                  <a:extLst>
                    <a:ext uri="{9D8B030D-6E8A-4147-A177-3AD203B41FA5}">
                      <a16:colId xmlns:a16="http://schemas.microsoft.com/office/drawing/2014/main" val="3668922712"/>
                    </a:ext>
                  </a:extLst>
                </a:gridCol>
              </a:tblGrid>
              <a:tr h="477294">
                <a:tc>
                  <a:txBody>
                    <a:bodyPr/>
                    <a:lstStyle/>
                    <a:p>
                      <a:r>
                        <a:rPr lang="en-US" dirty="0" smtClean="0"/>
                        <a:t>Good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Service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255249"/>
                  </a:ext>
                </a:extLst>
              </a:tr>
              <a:tr h="477294">
                <a:tc>
                  <a:txBody>
                    <a:bodyPr/>
                    <a:lstStyle/>
                    <a:p>
                      <a:r>
                        <a:rPr lang="en-US" dirty="0" smtClean="0"/>
                        <a:t>Tangible</a:t>
                      </a:r>
                      <a:r>
                        <a:rPr lang="en-US" baseline="0" dirty="0" smtClean="0"/>
                        <a:t> – can be seen or felt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Intangible</a:t>
                      </a:r>
                      <a:r>
                        <a:rPr lang="en-US" baseline="0" dirty="0" smtClean="0"/>
                        <a:t> – cannot be seen or felt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527064"/>
                  </a:ext>
                </a:extLst>
              </a:tr>
              <a:tr h="477294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r>
                        <a:rPr lang="en-US" baseline="0" dirty="0" smtClean="0"/>
                        <a:t> thing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An experience/Activity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852806"/>
                  </a:ext>
                </a:extLst>
              </a:tr>
              <a:tr h="805380">
                <a:tc>
                  <a:txBody>
                    <a:bodyPr/>
                    <a:lstStyle/>
                    <a:p>
                      <a:r>
                        <a:rPr lang="en-US" dirty="0" smtClean="0"/>
                        <a:t>Can be reproduced (</a:t>
                      </a:r>
                      <a:r>
                        <a:rPr lang="en-US" dirty="0" err="1" smtClean="0"/>
                        <a:t>standardisation</a:t>
                      </a:r>
                      <a:r>
                        <a:rPr lang="en-US" dirty="0" smtClean="0"/>
                        <a:t> in production)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</a:t>
                      </a:r>
                      <a:r>
                        <a:rPr lang="en-US" baseline="0" dirty="0" smtClean="0"/>
                        <a:t> be reproduced (due to personal touch)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839101"/>
                  </a:ext>
                </a:extLst>
              </a:tr>
              <a:tr h="805380">
                <a:tc>
                  <a:txBody>
                    <a:bodyPr/>
                    <a:lstStyle/>
                    <a:p>
                      <a:r>
                        <a:rPr lang="en-US" dirty="0" smtClean="0"/>
                        <a:t>Consumption is independent of production</a:t>
                      </a:r>
                      <a:r>
                        <a:rPr lang="en-US" baseline="0" dirty="0" smtClean="0"/>
                        <a:t> and distribution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Production,</a:t>
                      </a:r>
                      <a:r>
                        <a:rPr lang="en-US" baseline="0" dirty="0" smtClean="0"/>
                        <a:t> distribution and consumption occurs simultaneously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6343417"/>
                  </a:ext>
                </a:extLst>
              </a:tr>
              <a:tr h="477294">
                <a:tc>
                  <a:txBody>
                    <a:bodyPr/>
                    <a:lstStyle/>
                    <a:p>
                      <a:r>
                        <a:rPr lang="en-US" dirty="0" smtClean="0"/>
                        <a:t>Can</a:t>
                      </a:r>
                      <a:r>
                        <a:rPr lang="en-US" baseline="0" dirty="0" smtClean="0"/>
                        <a:t> be stored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 be stored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537506"/>
                  </a:ext>
                </a:extLst>
              </a:tr>
              <a:tr h="477294">
                <a:tc>
                  <a:txBody>
                    <a:bodyPr/>
                    <a:lstStyle/>
                    <a:p>
                      <a:r>
                        <a:rPr lang="en-US" dirty="0" smtClean="0"/>
                        <a:t>Ownership can be transferred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Ownership cannot be transferred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673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44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95082"/>
          </a:xfrm>
        </p:spPr>
        <p:txBody>
          <a:bodyPr/>
          <a:lstStyle/>
          <a:p>
            <a:r>
              <a:rPr lang="en-US" dirty="0" smtClean="0"/>
              <a:t>Resource Allocation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1672046"/>
            <a:ext cx="10483442" cy="4576353"/>
          </a:xfrm>
        </p:spPr>
        <p:txBody>
          <a:bodyPr/>
          <a:lstStyle/>
          <a:p>
            <a:r>
              <a:rPr lang="en-US" dirty="0" smtClean="0"/>
              <a:t>In Economics, resource allocation involves determining how to </a:t>
            </a:r>
            <a:r>
              <a:rPr lang="en-US" dirty="0" err="1" smtClean="0"/>
              <a:t>utilise</a:t>
            </a:r>
            <a:r>
              <a:rPr lang="en-US" dirty="0" smtClean="0"/>
              <a:t> scarce resources.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This involves answering the questions</a:t>
            </a:r>
          </a:p>
          <a:p>
            <a:pPr lvl="1"/>
            <a:r>
              <a:rPr lang="en-US" dirty="0"/>
              <a:t>What to produce</a:t>
            </a:r>
          </a:p>
          <a:p>
            <a:pPr lvl="1"/>
            <a:r>
              <a:rPr lang="en-US" dirty="0"/>
              <a:t>How to produce and </a:t>
            </a:r>
          </a:p>
          <a:p>
            <a:pPr lvl="1"/>
            <a:r>
              <a:rPr lang="en-US" dirty="0"/>
              <a:t>For whom to make goods available</a:t>
            </a:r>
          </a:p>
          <a:p>
            <a:endParaRPr lang="en-US" dirty="0"/>
          </a:p>
          <a:p>
            <a:r>
              <a:rPr lang="en-US" dirty="0" smtClean="0"/>
              <a:t>Depending on the economic system operating in an economy, these questions might be answered differently.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630842" y="2036577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488" y="298268"/>
            <a:ext cx="9404723" cy="814379"/>
          </a:xfrm>
        </p:spPr>
        <p:txBody>
          <a:bodyPr/>
          <a:lstStyle/>
          <a:p>
            <a:r>
              <a:rPr lang="en-US" dirty="0" smtClean="0"/>
              <a:t>Economic Systems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443532"/>
              </p:ext>
            </p:extLst>
          </p:nvPr>
        </p:nvGraphicFramePr>
        <p:xfrm>
          <a:off x="431074" y="1267097"/>
          <a:ext cx="10724606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696156" y="2075765"/>
            <a:ext cx="3859795" cy="304801"/>
          </a:xfrm>
        </p:spPr>
        <p:txBody>
          <a:bodyPr/>
          <a:lstStyle/>
          <a:p>
            <a:r>
              <a:rPr lang="en-US" smtClean="0"/>
              <a:t>CPDD MOE 2020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908678" cy="1400530"/>
          </a:xfrm>
        </p:spPr>
        <p:txBody>
          <a:bodyPr/>
          <a:lstStyle/>
          <a:p>
            <a:r>
              <a:rPr lang="en-US" dirty="0" smtClean="0"/>
              <a:t>Merits and Demerits of Traditional Economy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09219" y="2010451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03312" y="2246811"/>
            <a:ext cx="10383404" cy="4001588"/>
          </a:xfrm>
        </p:spPr>
        <p:txBody>
          <a:bodyPr/>
          <a:lstStyle/>
          <a:p>
            <a:r>
              <a:rPr lang="en-US" dirty="0" smtClean="0"/>
              <a:t>Merits</a:t>
            </a:r>
          </a:p>
          <a:p>
            <a:pPr lvl="1"/>
            <a:r>
              <a:rPr lang="en-US" dirty="0" smtClean="0"/>
              <a:t>A simple system that </a:t>
            </a:r>
            <a:r>
              <a:rPr lang="en-US" dirty="0" err="1" smtClean="0"/>
              <a:t>utilises</a:t>
            </a:r>
            <a:r>
              <a:rPr lang="en-US" dirty="0" smtClean="0"/>
              <a:t> nature to satisfy needs </a:t>
            </a:r>
            <a:r>
              <a:rPr lang="en-US" dirty="0" err="1" smtClean="0"/>
              <a:t>eg</a:t>
            </a:r>
            <a:r>
              <a:rPr lang="en-US" dirty="0" smtClean="0"/>
              <a:t> agriculture, fishing, hunting.</a:t>
            </a:r>
          </a:p>
          <a:p>
            <a:pPr lvl="1"/>
            <a:r>
              <a:rPr lang="en-US" dirty="0" smtClean="0"/>
              <a:t>Focuses on the skill sets of persons and uses those in production.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Demerits</a:t>
            </a:r>
          </a:p>
          <a:p>
            <a:pPr lvl="1"/>
            <a:r>
              <a:rPr lang="en-US" dirty="0" smtClean="0"/>
              <a:t>Choice of goods is limited.</a:t>
            </a:r>
          </a:p>
          <a:p>
            <a:pPr lvl="1"/>
            <a:r>
              <a:rPr lang="en-US" dirty="0" smtClean="0"/>
              <a:t>Quality of life is low.</a:t>
            </a:r>
          </a:p>
          <a:p>
            <a:pPr lvl="1"/>
            <a:r>
              <a:rPr lang="en-US" dirty="0" smtClean="0"/>
              <a:t>Unpredictable natural occurrences can negatively impact production </a:t>
            </a:r>
            <a:r>
              <a:rPr lang="en-US" dirty="0" err="1" smtClean="0"/>
              <a:t>eg</a:t>
            </a:r>
            <a:r>
              <a:rPr lang="en-US" dirty="0" smtClean="0"/>
              <a:t>. Natural disasters, drought.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8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299" y="348215"/>
            <a:ext cx="9908678" cy="1154013"/>
          </a:xfrm>
        </p:spPr>
        <p:txBody>
          <a:bodyPr/>
          <a:lstStyle/>
          <a:p>
            <a:r>
              <a:rPr lang="en-US" dirty="0" smtClean="0"/>
              <a:t>Merits and Demerits of Planned Economy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09219" y="2010451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299" y="2162851"/>
            <a:ext cx="10914519" cy="434122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Merits</a:t>
            </a:r>
          </a:p>
          <a:p>
            <a:pPr lvl="1"/>
            <a:r>
              <a:rPr lang="en-US" dirty="0" smtClean="0"/>
              <a:t>The government maintains price control to ensure goods are affordable to all citizens.</a:t>
            </a:r>
          </a:p>
          <a:p>
            <a:pPr lvl="1"/>
            <a:r>
              <a:rPr lang="en-US" dirty="0" smtClean="0"/>
              <a:t>The government aims for equal distribution of wealth amongst citizens by offering lower salaries.</a:t>
            </a:r>
          </a:p>
          <a:p>
            <a:pPr lvl="1"/>
            <a:r>
              <a:rPr lang="en-US" dirty="0" smtClean="0"/>
              <a:t>Central planning allows for more efficient allocation of resources and so prevents duplication.</a:t>
            </a:r>
          </a:p>
          <a:p>
            <a:pPr lvl="1"/>
            <a:r>
              <a:rPr lang="en-US" dirty="0" smtClean="0"/>
              <a:t>The government aims to ensure everyone has a job so levels of unemployment are low.</a:t>
            </a:r>
          </a:p>
          <a:p>
            <a:pPr lvl="1"/>
            <a:r>
              <a:rPr lang="en-US" dirty="0" smtClean="0"/>
              <a:t>Choice of citizens is limited as there is no competition among firms.  This prevents wastage of resources.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Demerits</a:t>
            </a:r>
          </a:p>
          <a:p>
            <a:pPr lvl="1"/>
            <a:r>
              <a:rPr lang="en-US" dirty="0" smtClean="0"/>
              <a:t>Lack of choice in consumption of goods.</a:t>
            </a:r>
          </a:p>
          <a:p>
            <a:pPr lvl="1"/>
            <a:r>
              <a:rPr lang="en-US" dirty="0" smtClean="0"/>
              <a:t>Government dictates what is produced so there is no profit motive for firms.</a:t>
            </a:r>
          </a:p>
          <a:p>
            <a:pPr lvl="1"/>
            <a:r>
              <a:rPr lang="en-US" dirty="0" smtClean="0"/>
              <a:t>This is a very bureaucratic system as information has to flow from government through many channels to citizens.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06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908678" cy="1400530"/>
          </a:xfrm>
        </p:spPr>
        <p:txBody>
          <a:bodyPr/>
          <a:lstStyle/>
          <a:p>
            <a:r>
              <a:rPr lang="en-US" dirty="0" smtClean="0"/>
              <a:t>Merits and Demerits of Capitalist Economy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09219" y="2010451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46112" y="2052918"/>
            <a:ext cx="10614072" cy="4426259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Merits</a:t>
            </a:r>
          </a:p>
          <a:p>
            <a:pPr lvl="1"/>
            <a:r>
              <a:rPr lang="en-US" dirty="0" smtClean="0"/>
              <a:t>There is choice by consumers as competition exists among firms.</a:t>
            </a:r>
          </a:p>
          <a:p>
            <a:pPr lvl="1"/>
            <a:r>
              <a:rPr lang="en-US" dirty="0" smtClean="0"/>
              <a:t>Self interest exists as persons can start businesses and purchase whatever they can afford.</a:t>
            </a:r>
          </a:p>
          <a:p>
            <a:pPr lvl="1"/>
            <a:r>
              <a:rPr lang="en-US" dirty="0" smtClean="0"/>
              <a:t>Due to competition among firms there is also a profit motive.</a:t>
            </a:r>
          </a:p>
          <a:p>
            <a:pPr lvl="1"/>
            <a:r>
              <a:rPr lang="en-US" dirty="0" smtClean="0"/>
              <a:t>There is limited government intervention and no bureaucracy in the information and communication flow between the government and citizens.</a:t>
            </a:r>
          </a:p>
          <a:p>
            <a:pPr lvl="1"/>
            <a:r>
              <a:rPr lang="en-US" dirty="0" smtClean="0"/>
              <a:t>There is an incentive for innovation and creativity as market forces operate.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Demerits</a:t>
            </a:r>
          </a:p>
          <a:p>
            <a:pPr lvl="1"/>
            <a:r>
              <a:rPr lang="en-US" dirty="0" smtClean="0"/>
              <a:t>Only those who can afford to pay for goods and services will receive.</a:t>
            </a:r>
          </a:p>
          <a:p>
            <a:pPr lvl="1"/>
            <a:r>
              <a:rPr lang="en-US" dirty="0" smtClean="0"/>
              <a:t>There is inequality of wealth with some persons very rich and some very poor.</a:t>
            </a:r>
          </a:p>
          <a:p>
            <a:pPr lvl="1"/>
            <a:r>
              <a:rPr lang="en-US" dirty="0" smtClean="0"/>
              <a:t>Competition among firms can lead to wastage and externalities (pollution, congestion).</a:t>
            </a:r>
          </a:p>
          <a:p>
            <a:pPr lvl="1"/>
            <a:r>
              <a:rPr lang="en-US" dirty="0" smtClean="0"/>
              <a:t>There is greater susceptibility to the trade cycle of recession and recovery.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29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908678" cy="1400530"/>
          </a:xfrm>
        </p:spPr>
        <p:txBody>
          <a:bodyPr/>
          <a:lstStyle/>
          <a:p>
            <a:r>
              <a:rPr lang="en-US" dirty="0" smtClean="0"/>
              <a:t>Merits and Demerits of Mixed Economic System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09219" y="2010451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57646" y="2050870"/>
            <a:ext cx="10411097" cy="41975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The Mixed Economic system combines the advantages and disadvantages of the Planned Economic System and the Capitalist Economic System.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Merits</a:t>
            </a:r>
          </a:p>
          <a:p>
            <a:pPr lvl="1"/>
            <a:r>
              <a:rPr lang="en-US" dirty="0" smtClean="0"/>
              <a:t>There is freedom of choice.</a:t>
            </a:r>
          </a:p>
          <a:p>
            <a:pPr lvl="1"/>
            <a:r>
              <a:rPr lang="en-US" dirty="0" smtClean="0"/>
              <a:t>Greater income equality among citizens than with capitalist economic system.</a:t>
            </a:r>
          </a:p>
          <a:p>
            <a:pPr lvl="1"/>
            <a:r>
              <a:rPr lang="en-US" dirty="0" smtClean="0"/>
              <a:t>Citizens who can afford can purchase goods and services and there are social services for those who cannot.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Demerits</a:t>
            </a:r>
          </a:p>
          <a:p>
            <a:pPr lvl="1"/>
            <a:r>
              <a:rPr lang="en-US" dirty="0" smtClean="0"/>
              <a:t>High levels of corruption and mismanagement can occur.</a:t>
            </a:r>
          </a:p>
          <a:p>
            <a:pPr lvl="1"/>
            <a:r>
              <a:rPr lang="en-US" dirty="0" smtClean="0"/>
              <a:t>State involvement can lead to inefficiencies.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70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95082"/>
          </a:xfrm>
        </p:spPr>
        <p:txBody>
          <a:bodyPr/>
          <a:lstStyle/>
          <a:p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1854926"/>
            <a:ext cx="10614072" cy="4393473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sz="2400" dirty="0" smtClean="0"/>
              <a:t>Differentiate between goods and services.</a:t>
            </a:r>
          </a:p>
          <a:p>
            <a:pPr marL="457200" indent="-457200">
              <a:buAutoNum type="arabicPeriod"/>
            </a:pP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smtClean="0"/>
              <a:t>Identify three questions that each economic system must answer.</a:t>
            </a:r>
          </a:p>
          <a:p>
            <a:pPr marL="457200" indent="-457200">
              <a:buAutoNum type="arabicPeriod"/>
            </a:pP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dirty="0" smtClean="0"/>
              <a:t>List four economic systems and discuss the merits and demerits of two of the economic systems identified.</a:t>
            </a:r>
          </a:p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endParaRPr lang="en-US" dirty="0" smtClean="0"/>
          </a:p>
          <a:p>
            <a:pPr marL="457200" indent="-457200">
              <a:buAutoNum type="arabicPeriod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748408" y="2214975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91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95082"/>
          </a:xfrm>
        </p:spPr>
        <p:txBody>
          <a:bodyPr/>
          <a:lstStyle/>
          <a:p>
            <a:r>
              <a:rPr lang="en-US" dirty="0" smtClean="0"/>
              <a:t>Answer Key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898" y="1580606"/>
            <a:ext cx="9239956" cy="466779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565527" y="2230215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4515829"/>
              </p:ext>
            </p:extLst>
          </p:nvPr>
        </p:nvGraphicFramePr>
        <p:xfrm>
          <a:off x="646111" y="2382615"/>
          <a:ext cx="11110460" cy="291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5230">
                  <a:extLst>
                    <a:ext uri="{9D8B030D-6E8A-4147-A177-3AD203B41FA5}">
                      <a16:colId xmlns:a16="http://schemas.microsoft.com/office/drawing/2014/main" val="3832919615"/>
                    </a:ext>
                  </a:extLst>
                </a:gridCol>
                <a:gridCol w="5555230">
                  <a:extLst>
                    <a:ext uri="{9D8B030D-6E8A-4147-A177-3AD203B41FA5}">
                      <a16:colId xmlns:a16="http://schemas.microsoft.com/office/drawing/2014/main" val="3668922712"/>
                    </a:ext>
                  </a:extLst>
                </a:gridCol>
              </a:tblGrid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Good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Service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1255249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Tangible</a:t>
                      </a:r>
                      <a:r>
                        <a:rPr lang="en-US" baseline="0" dirty="0" smtClean="0"/>
                        <a:t> – can be seen or felt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Intangible</a:t>
                      </a:r>
                      <a:r>
                        <a:rPr lang="en-US" baseline="0" dirty="0" smtClean="0"/>
                        <a:t> – cannot be seen or felt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527064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A</a:t>
                      </a:r>
                      <a:r>
                        <a:rPr lang="en-US" baseline="0" dirty="0" smtClean="0"/>
                        <a:t> thing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An experience/Activity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852806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Can be reproduced (</a:t>
                      </a:r>
                      <a:r>
                        <a:rPr lang="en-US" dirty="0" err="1" smtClean="0"/>
                        <a:t>standardisation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</a:t>
                      </a:r>
                      <a:r>
                        <a:rPr lang="en-US" baseline="0" dirty="0" smtClean="0"/>
                        <a:t> be reproduced (personal touch)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839101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Consumption is independent of production</a:t>
                      </a:r>
                      <a:r>
                        <a:rPr lang="en-US" baseline="0" dirty="0" smtClean="0"/>
                        <a:t> and distribution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Production,</a:t>
                      </a:r>
                      <a:r>
                        <a:rPr lang="en-US" baseline="0" dirty="0" smtClean="0"/>
                        <a:t> distribution and consumption occurs simultaneously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6343417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Can</a:t>
                      </a:r>
                      <a:r>
                        <a:rPr lang="en-US" baseline="0" dirty="0" smtClean="0"/>
                        <a:t> be stored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Cannot be stored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2537506"/>
                  </a:ext>
                </a:extLst>
              </a:tr>
              <a:tr h="379332">
                <a:tc>
                  <a:txBody>
                    <a:bodyPr/>
                    <a:lstStyle/>
                    <a:p>
                      <a:r>
                        <a:rPr lang="en-US" dirty="0" smtClean="0"/>
                        <a:t>Ownership can be transferred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Ownership cannot be transferred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673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14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95082"/>
          </a:xfrm>
        </p:spPr>
        <p:txBody>
          <a:bodyPr/>
          <a:lstStyle/>
          <a:p>
            <a:r>
              <a:rPr lang="en-US" smtClean="0"/>
              <a:t>Answer Key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2" y="1593669"/>
            <a:ext cx="10723038" cy="46547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2.	What to produce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How to produce and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For Whom to produce</a:t>
            </a:r>
          </a:p>
          <a:p>
            <a:pPr marL="0" indent="0">
              <a:buNone/>
            </a:pPr>
            <a:endParaRPr lang="en-US" dirty="0"/>
          </a:p>
          <a:p>
            <a:pPr marL="457200" indent="-457200">
              <a:buAutoNum type="arabicPeriod" startAt="3"/>
            </a:pPr>
            <a:r>
              <a:rPr lang="en-US" dirty="0" smtClean="0"/>
              <a:t>Traditional/Subsistence Economic System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Capitalist/Free Enterprise Economic System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Planned/Command Economic System</a:t>
            </a:r>
          </a:p>
          <a:p>
            <a:pPr marL="0" indent="0">
              <a:buNone/>
            </a:pPr>
            <a:r>
              <a:rPr lang="en-US" dirty="0" smtClean="0"/>
              <a:t>	Mixed Economic System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	Merits and Demerits – Slides 6-9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5400000">
            <a:off x="9591653" y="2230215"/>
            <a:ext cx="3859795" cy="304801"/>
          </a:xfrm>
        </p:spPr>
        <p:txBody>
          <a:bodyPr/>
          <a:lstStyle/>
          <a:p>
            <a:r>
              <a:rPr lang="en-US" dirty="0" smtClean="0"/>
              <a:t>CPDD MOE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68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2350</TotalTime>
  <Words>795</Words>
  <Application>Microsoft Office PowerPoint</Application>
  <PresentationFormat>Widescreen</PresentationFormat>
  <Paragraphs>143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Ion</vt:lpstr>
      <vt:lpstr>Merits and Demerits of Economic Systems</vt:lpstr>
      <vt:lpstr>Goods vs Services</vt:lpstr>
      <vt:lpstr>Differences</vt:lpstr>
      <vt:lpstr>Resource Allocation</vt:lpstr>
      <vt:lpstr>Economic Systems</vt:lpstr>
      <vt:lpstr>Merits and Demerits of Traditional Economy</vt:lpstr>
      <vt:lpstr>Merits and Demerits of Planned Economy</vt:lpstr>
      <vt:lpstr>Merits and Demerits of Capitalist Economy</vt:lpstr>
      <vt:lpstr>Merits and Demerits of Mixed Economic System</vt:lpstr>
      <vt:lpstr>Assessment</vt:lpstr>
      <vt:lpstr>Answer Key</vt:lpstr>
      <vt:lpstr>Answer Key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Financial Sector</dc:title>
  <dc:creator>MOECurriculum</dc:creator>
  <cp:lastModifiedBy>Windows User</cp:lastModifiedBy>
  <cp:revision>55</cp:revision>
  <dcterms:created xsi:type="dcterms:W3CDTF">2020-04-20T16:57:08Z</dcterms:created>
  <dcterms:modified xsi:type="dcterms:W3CDTF">2020-09-17T01:10:28Z</dcterms:modified>
</cp:coreProperties>
</file>