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4" r:id="rId2"/>
  </p:sldMasterIdLst>
  <p:notesMasterIdLst>
    <p:notesMasterId r:id="rId31"/>
  </p:notesMasterIdLst>
  <p:sldIdLst>
    <p:sldId id="257" r:id="rId3"/>
    <p:sldId id="258" r:id="rId4"/>
    <p:sldId id="28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620FA-3A11-4F0E-85F2-DE2250EA03A8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181CE-BAF8-404B-AAA4-B186D7AEA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22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88FE5C-7C87-4B23-867A-AFE570B0FB4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45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560A3A4-29A7-4E7E-9095-3DC2EACE2996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709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00824-424B-4F72-AEF2-6DDFD975481D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7234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E6D3D-5A10-4A31-8FD2-92C838DC45F0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62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355D-9767-46AA-B6A0-C7B8770F74E7}" type="datetime1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941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68A2-B7A0-4FE0-9FDA-2DA928945D8C}" type="datetime1">
              <a:rPr lang="en-GB" smtClean="0"/>
              <a:t>17/04/2020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236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8E1A-EE80-4D50-B293-3BD5AB1F8A33}" type="datetime1">
              <a:rPr lang="en-GB" smtClean="0"/>
              <a:t>17/04/2020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079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00EE9-2A32-41E7-960D-5208D2DC245E}" type="datetime1">
              <a:rPr lang="en-GB" smtClean="0"/>
              <a:t>17/04/2020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7973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FFAF2-68E5-4434-BB30-310A50C11194}" type="datetime1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1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04315-EDAF-49A5-BEB7-9873F64D4AB6}" type="datetime1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4953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217668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3715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581541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20502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959610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4813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C53D219-5452-448D-A033-6FE45C52F194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898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3813E6F-AFFD-4108-9724-A8A029FBFFEA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41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A56105-632A-41AA-A87E-73A8A3F94249}" type="datetime1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5997B99-FDA9-4DFC-9DE2-BB8EAB28D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73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4257" y="783771"/>
            <a:ext cx="9144000" cy="1289278"/>
          </a:xfrm>
        </p:spPr>
        <p:txBody>
          <a:bodyPr/>
          <a:lstStyle/>
          <a:p>
            <a:r>
              <a:rPr lang="en-US" b="1" u="sng" dirty="0" smtClean="0"/>
              <a:t>INTEGRATION OF AREAS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0312" y="3950380"/>
            <a:ext cx="8490857" cy="806676"/>
          </a:xfrm>
        </p:spPr>
        <p:txBody>
          <a:bodyPr>
            <a:normAutofit/>
          </a:bodyPr>
          <a:lstStyle/>
          <a:p>
            <a:r>
              <a:rPr lang="en-US" sz="4400" b="1" u="sng" dirty="0" smtClean="0"/>
              <a:t>Module 1 Unit 1</a:t>
            </a:r>
            <a:endParaRPr lang="en-GB" sz="4400" b="1" u="sn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alpha val="60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60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3257" y="2688549"/>
            <a:ext cx="10101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BUILDING &amp; MECHANICAL ENGINEERING DRAWING</a:t>
            </a:r>
            <a:endParaRPr kumimoji="0" lang="en-GB" sz="3600" b="1" i="0" u="sng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310130"/>
            <a:ext cx="1955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TT" sz="2000" dirty="0" err="1" smtClean="0"/>
              <a:t>Rawle</a:t>
            </a:r>
            <a:r>
              <a:rPr lang="en-TT" sz="2000" dirty="0" smtClean="0"/>
              <a:t> Russell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663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7055" y="489857"/>
            <a:ext cx="1080951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At the end of this session students will be able to: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Generally 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determine the centroid of a plane figure by integration of areas.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Specifically: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construct two derived figures from a given figure;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find graphically the area of a plane figure;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apply simple calculations to find the centroid,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Moment of Area about XX, and 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Moment of Area about the centroid;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</a:t>
            </a:r>
            <a:r>
              <a:rPr kumimoji="0" lang="en-GB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Russell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1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3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82860" y="2272937"/>
            <a:ext cx="8869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dirty="0" smtClean="0"/>
              <a:t>For the purpose of this lesson, we will look specifically at specific objective 1:</a:t>
            </a:r>
          </a:p>
          <a:p>
            <a:endParaRPr lang="en-T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TT" sz="3600" dirty="0" smtClean="0"/>
              <a:t>Construct two derived figures from a given figure</a:t>
            </a:r>
            <a:endParaRPr lang="en-TT" sz="3600" dirty="0"/>
          </a:p>
          <a:p>
            <a:endParaRPr lang="en-TT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94095" y="452489"/>
            <a:ext cx="5447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TT" sz="4000" b="1">
                <a:solidFill>
                  <a:prstClr val="black"/>
                </a:solidFill>
              </a:rPr>
              <a:t>OBJECTIVES</a:t>
            </a:r>
            <a:endParaRPr lang="en-TT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46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1286" y="348343"/>
            <a:ext cx="5203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APPLICATION OF TOPIC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834" y="1349829"/>
            <a:ext cx="100322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topic is useful when finding the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centre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of mass of a geometric object, these objects can be 2 &amp; 3 – Dimensional.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center of mass is a point at which all the mass of the object may be theoretically considered to be concentrated for design purposes.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 addition, it is used to properly balance a structure or retaining wall.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30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0504" y="387184"/>
            <a:ext cx="7315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PREREQUISTE KNOWLEDGE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267" y="1537063"/>
            <a:ext cx="117021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Ability to setup the CAD environment: Units, Limits, 			Layers, Leader line, Dimension Style, Point Size, Object 	Snap mode.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Ability to manipulate the draw toolbar.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Ability to manipulate the modify toolbar.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Knowledge of finding the area of basic shapes: Square, Rectangle, Circle, Segment, Sector, Trapezium.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Ability to find the centroid of plane figure.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Understand the Laws of Exponential.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2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2835" y="119743"/>
            <a:ext cx="4532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OVERVIEW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3772" y="1034144"/>
            <a:ext cx="103414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determine the centroid by integration of areas the following must be done: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Drawing the given figure;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Creating a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&amp; 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shape;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Finding the areas of the original,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&amp; 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shapes;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Applying three formulae –</a:t>
            </a:r>
          </a:p>
          <a:p>
            <a:pPr marL="4975225" marR="0" lvl="0" indent="5111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Centroid  </a:t>
            </a:r>
          </a:p>
          <a:p>
            <a:pPr marL="4975225" marR="0" lvl="0" indent="5111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Moment of Area</a:t>
            </a:r>
          </a:p>
          <a:p>
            <a:pPr marL="4975225" marR="0" lvl="0" indent="5111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Moment of Area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09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110" y="115959"/>
            <a:ext cx="8397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1: Construct the plane figure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7685" y="700734"/>
            <a:ext cx="9818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Use the following measurements and construct the given figure.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586" t="38487" r="52366" b="17675"/>
          <a:stretch/>
        </p:blipFill>
        <p:spPr>
          <a:xfrm>
            <a:off x="3803416" y="1337770"/>
            <a:ext cx="5705014" cy="453084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7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690" y="87086"/>
            <a:ext cx="1589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2: 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931" y="1876068"/>
            <a:ext cx="48985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Draw a horizontal axis at the base of the shape to represent the X-X Axis.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Note: it is very common to use the XX Axis to find the centroid of a plane figure when using the integration of area method.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756" t="25089" r="38634" b="24179"/>
          <a:stretch/>
        </p:blipFill>
        <p:spPr>
          <a:xfrm>
            <a:off x="5823858" y="1304425"/>
            <a:ext cx="6171580" cy="46827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86147" y="597636"/>
            <a:ext cx="53262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Creating 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995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884" y="1248805"/>
            <a:ext cx="67382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Divide the shape into a number of parts (equal or unequal).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division lines will be drawn parallel to the X-X axis.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NOTE: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 is recommended  that wherever the shape changes direction a division line should be drawn through that point. portion in the shape.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512" t="24829" r="43244" b="23658"/>
          <a:stretch/>
        </p:blipFill>
        <p:spPr>
          <a:xfrm>
            <a:off x="7023144" y="1663123"/>
            <a:ext cx="4942246" cy="38450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51000" y="295729"/>
            <a:ext cx="825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3: 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Creating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347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11200" y="607114"/>
            <a:ext cx="8761413" cy="817563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sz="3200" b="1" u="sng" dirty="0">
                <a:solidFill>
                  <a:prstClr val="black"/>
                </a:solidFill>
                <a:ea typeface="+mn-ea"/>
                <a:cs typeface="+mn-cs"/>
              </a:rPr>
              <a:t>Step 3:  Creating the 1</a:t>
            </a:r>
            <a:r>
              <a:rPr lang="en-US" sz="3200" b="1" u="sng" baseline="30000" dirty="0">
                <a:solidFill>
                  <a:prstClr val="black"/>
                </a:solidFill>
                <a:ea typeface="+mn-ea"/>
                <a:cs typeface="+mn-cs"/>
              </a:rPr>
              <a:t>st</a:t>
            </a:r>
            <a:r>
              <a:rPr lang="en-US" sz="3200" b="1" u="sng" dirty="0">
                <a:solidFill>
                  <a:prstClr val="black"/>
                </a:solidFill>
                <a:ea typeface="+mn-ea"/>
                <a:cs typeface="+mn-cs"/>
              </a:rPr>
              <a:t> Derived Shape</a:t>
            </a:r>
            <a:r>
              <a:rPr lang="en-GB" sz="3200" b="1" u="sng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GB" sz="3200" b="1" u="sng" dirty="0">
                <a:solidFill>
                  <a:prstClr val="black"/>
                </a:solidFill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876300" y="2195513"/>
            <a:ext cx="5524500" cy="4035425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/>
              <a:t>Please </a:t>
            </a:r>
            <a:r>
              <a:rPr lang="en-US" sz="2400" dirty="0"/>
              <a:t>note, this is for a greater level of accuracy when constructing the derived shapes and finding the areas of the three shapes.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Note </a:t>
            </a:r>
            <a:r>
              <a:rPr lang="en-US" sz="2400" dirty="0"/>
              <a:t>well, the lower portion in the shape has a different spacing than the upper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353301" y="2298700"/>
            <a:ext cx="45212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56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1110" y="1760431"/>
            <a:ext cx="100531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 this step we are going to create the 1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shape.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hoose a point on the base of the shape at (a).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Point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could be anywhere along the base and is called the pole.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Note: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midpoint is commonly used.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Secondly, identify where the division lines intersect the shape (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&amp;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).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T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See the diagram on the next slide.</a:t>
            </a:r>
            <a:endParaRPr kumimoji="0" lang="en-GB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3300" y="585635"/>
            <a:ext cx="8470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4: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Creating 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33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943" y="1583746"/>
            <a:ext cx="6120914" cy="45541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906" y="470150"/>
            <a:ext cx="862658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6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5403" y="174170"/>
            <a:ext cx="8654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5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Creating 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361" y="758945"/>
            <a:ext cx="6085114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step requires a series of vertical and angled lines. The procedure is as follows: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line is drawn from point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vertically and perpendicular to the highest parallel.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Then another line is drawn from that point to the pole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first  point for the 1st derived figure is establish when the line drawn from the highest parallel to point ‘a’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intersects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first division line at ‘b’.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2219" t="30553" r="41927" b="20797"/>
          <a:stretch/>
        </p:blipFill>
        <p:spPr>
          <a:xfrm>
            <a:off x="6727903" y="1321949"/>
            <a:ext cx="5464097" cy="417055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571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7374" y="295729"/>
            <a:ext cx="791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Step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6: Creating 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3073" t="31073" r="20634" b="20666"/>
          <a:stretch/>
        </p:blipFill>
        <p:spPr>
          <a:xfrm>
            <a:off x="6281323" y="1543501"/>
            <a:ext cx="5531006" cy="41371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284514"/>
            <a:ext cx="5740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step follows the previous step, this time starting at point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and going through the same procedure.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For instance: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line is drawn from point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vertically to the pole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’, establish a point on the second division line.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Follow this same procedure for points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and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802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7796" y="363600"/>
            <a:ext cx="7803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7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 Creating 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366" t="29773" r="30878" b="21967"/>
          <a:stretch/>
        </p:blipFill>
        <p:spPr>
          <a:xfrm>
            <a:off x="162966" y="1717985"/>
            <a:ext cx="5906700" cy="46134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8976" t="28211" r="25975" b="25350"/>
          <a:stretch/>
        </p:blipFill>
        <p:spPr>
          <a:xfrm>
            <a:off x="6069666" y="1848614"/>
            <a:ext cx="6014758" cy="4482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1085" y="1270966"/>
            <a:ext cx="9557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Follow the same procedure as Step 5 from points ‘d’ and ‘e’.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83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88" t="19826" r="28390" b="13252"/>
          <a:stretch/>
        </p:blipFill>
        <p:spPr>
          <a:xfrm>
            <a:off x="5615168" y="1527982"/>
            <a:ext cx="6228489" cy="44136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18535" y="418537"/>
            <a:ext cx="7688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8: Creating the 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15143"/>
            <a:ext cx="5005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Connect the points using the spline command to form half of the derived shape.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89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185058"/>
            <a:ext cx="2166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9: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7572" y="534242"/>
            <a:ext cx="2993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</a:t>
            </a:r>
            <a:r>
              <a:rPr kumimoji="0" lang="en-US" sz="28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2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049" t="19496" r="34071" b="12793"/>
          <a:stretch/>
        </p:blipFill>
        <p:spPr>
          <a:xfrm>
            <a:off x="4813300" y="1535996"/>
            <a:ext cx="6734490" cy="47605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1535996"/>
            <a:ext cx="40399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Mirror the curve to show the actual size of the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3963" y="832583"/>
            <a:ext cx="2318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Original Shape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240583" y="1228445"/>
            <a:ext cx="1034142" cy="916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409024" y="1228445"/>
            <a:ext cx="2782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613901" y="1577525"/>
            <a:ext cx="101738" cy="1056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3579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585" t="20667" r="23927" b="11301"/>
          <a:stretch/>
        </p:blipFill>
        <p:spPr>
          <a:xfrm>
            <a:off x="5486400" y="859970"/>
            <a:ext cx="6344665" cy="45393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130629"/>
            <a:ext cx="5138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686" y="1415142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is what the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rived Shape will look like.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344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585" t="20667" r="23927" b="11301"/>
          <a:stretch/>
        </p:blipFill>
        <p:spPr>
          <a:xfrm>
            <a:off x="5791200" y="1045028"/>
            <a:ext cx="6172200" cy="4415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0500" y="295729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Step 10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Creating the 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502229"/>
            <a:ext cx="54210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draw the 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 you have to work with the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shape, therefore, copy the 1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 with the same division lines as shown.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918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2109" y="387184"/>
            <a:ext cx="8575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11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Creating the 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197429"/>
            <a:ext cx="596438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same steps used to create the 1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 will be used to draw the 2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Note: The 1</a:t>
            </a:r>
            <a:r>
              <a:rPr kumimoji="0" lang="en-US" sz="2400" b="1" i="1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 will be used.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The previous slide asked us to copy the 1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 with the division lines.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Number the division lines where they intersect the shape, such as,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’,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’,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&amp;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9463" t="19365" r="17215" b="11651"/>
          <a:stretch/>
        </p:blipFill>
        <p:spPr>
          <a:xfrm>
            <a:off x="6248399" y="1197429"/>
            <a:ext cx="5743707" cy="478971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2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0395" y="478641"/>
            <a:ext cx="889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12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Creating the 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074" y="1447800"/>
            <a:ext cx="553687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Follow the same procedures as of Step 5.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For example: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 a line from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vertically upwards and perpendicular to the top parallel line, then down to the pole at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At the intersection of the corresponding division line is the first point (green) for the second derived shape.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635" t="21707" r="43536" b="13773"/>
          <a:stretch/>
        </p:blipFill>
        <p:spPr>
          <a:xfrm>
            <a:off x="5943600" y="1447800"/>
            <a:ext cx="5931524" cy="432017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7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627" y="915303"/>
            <a:ext cx="57021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Follow the same procedures for points ‘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’, ‘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&amp; ‘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to obtain the other points for the 2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curve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 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8909" y="0"/>
            <a:ext cx="9181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Step 13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Creating the 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098" t="20286" r="28500" b="13772"/>
          <a:stretch/>
        </p:blipFill>
        <p:spPr>
          <a:xfrm>
            <a:off x="234666" y="2177187"/>
            <a:ext cx="5713731" cy="43786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7414" t="20146" r="25317" b="11561"/>
          <a:stretch/>
        </p:blipFill>
        <p:spPr>
          <a:xfrm>
            <a:off x="6052436" y="1958366"/>
            <a:ext cx="5736772" cy="4662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74190" y="1223080"/>
            <a:ext cx="5519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Points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&amp; ‘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’ are obtained in the figure below.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3610" t="20406" r="30146" b="15073"/>
          <a:stretch/>
        </p:blipFill>
        <p:spPr>
          <a:xfrm>
            <a:off x="5406060" y="1433528"/>
            <a:ext cx="5784679" cy="4539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35406"/>
            <a:ext cx="8887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Step 14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Creating the 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032" y="2318469"/>
            <a:ext cx="5236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Connect the points using the spline command to form half of the 2</a:t>
            </a:r>
            <a:r>
              <a:rPr kumimoji="0" lang="en-US" sz="28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35486" y="696686"/>
            <a:ext cx="5429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673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968" y="2282202"/>
            <a:ext cx="5651482" cy="43590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5855" y="15264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Mirror the curve to show the actual size of the 2nd derived shape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891" y="88208"/>
            <a:ext cx="4405745" cy="11827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536" y="1690838"/>
            <a:ext cx="3145809" cy="11827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073" y="2548916"/>
            <a:ext cx="3108420" cy="10120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351" y="2528134"/>
            <a:ext cx="1548518" cy="1274174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690283" y="3165221"/>
            <a:ext cx="2172662" cy="533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225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9371" y="97971"/>
            <a:ext cx="4931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415" t="31983" r="45586" b="22618"/>
          <a:stretch/>
        </p:blipFill>
        <p:spPr>
          <a:xfrm>
            <a:off x="5558533" y="988206"/>
            <a:ext cx="6023860" cy="46614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2514" y="1752599"/>
            <a:ext cx="5036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This is what the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Derived Shape will look like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 Russell</a:t>
            </a: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453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342" y="152400"/>
            <a:ext cx="2688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Original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23656" y="152400"/>
            <a:ext cx="3222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51372" y="152400"/>
            <a:ext cx="3233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</a:t>
            </a:r>
            <a:r>
              <a:rPr kumimoji="0" lang="en-US" sz="3200" b="1" i="0" u="sng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nd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Derived Shape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512" t="24829" r="43244" b="23658"/>
          <a:stretch/>
        </p:blipFill>
        <p:spPr>
          <a:xfrm>
            <a:off x="0" y="1401864"/>
            <a:ext cx="4424544" cy="3442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585" t="20667" r="23927" b="11301"/>
          <a:stretch/>
        </p:blipFill>
        <p:spPr>
          <a:xfrm>
            <a:off x="4016828" y="1548820"/>
            <a:ext cx="4400484" cy="31483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21415" t="31983" r="45586" b="22618"/>
          <a:stretch/>
        </p:blipFill>
        <p:spPr>
          <a:xfrm>
            <a:off x="8073133" y="1401863"/>
            <a:ext cx="4448330" cy="3442278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Rawle</a:t>
            </a:r>
            <a:r>
              <a:rPr kumimoji="0" lang="en-GB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31166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Russell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B31166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97B99-FDA9-4DFC-9DE2-BB8EAB28D0BD}" type="slidenum">
              <a:rPr kumimoji="0" lang="en-GB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138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27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388" y="1856021"/>
            <a:ext cx="5706351" cy="45358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9063" y="679572"/>
            <a:ext cx="5669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T" sz="4000" b="1" dirty="0" smtClean="0"/>
              <a:t>ASSIGNMENT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2331" y="2634763"/>
            <a:ext cx="38796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dirty="0" smtClean="0"/>
              <a:t>Reproduce the given figure using the dimensions given. You are required to Follow the instructions in the lesson to produce the:</a:t>
            </a:r>
          </a:p>
          <a:p>
            <a:pPr marL="400050" indent="-400050">
              <a:buFont typeface="+mj-lt"/>
              <a:buAutoNum type="romanLcPeriod"/>
            </a:pPr>
            <a:r>
              <a:rPr lang="en-TT" dirty="0" smtClean="0"/>
              <a:t>1</a:t>
            </a:r>
            <a:r>
              <a:rPr lang="en-TT" baseline="30000" dirty="0" smtClean="0"/>
              <a:t>st</a:t>
            </a:r>
            <a:r>
              <a:rPr lang="en-TT" dirty="0" smtClean="0"/>
              <a:t> derived figure</a:t>
            </a:r>
          </a:p>
          <a:p>
            <a:pPr marL="400050" indent="-400050">
              <a:buFont typeface="+mj-lt"/>
              <a:buAutoNum type="romanLcPeriod"/>
            </a:pPr>
            <a:r>
              <a:rPr lang="en-TT" dirty="0" smtClean="0"/>
              <a:t>2</a:t>
            </a:r>
            <a:r>
              <a:rPr lang="en-TT" baseline="30000" dirty="0" smtClean="0"/>
              <a:t>nd</a:t>
            </a:r>
            <a:r>
              <a:rPr lang="en-TT" dirty="0" smtClean="0"/>
              <a:t> derived figure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25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8332" y="418011"/>
            <a:ext cx="5264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T" sz="4000" b="1" dirty="0" smtClean="0"/>
              <a:t>SOLUTION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1397724" y="1985554"/>
            <a:ext cx="43238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sz="2800" dirty="0" smtClean="0"/>
              <a:t>Your solutions for the 1</a:t>
            </a:r>
            <a:r>
              <a:rPr lang="en-TT" sz="2800" baseline="30000" dirty="0" smtClean="0"/>
              <a:t>st</a:t>
            </a:r>
            <a:r>
              <a:rPr lang="en-TT" sz="2800" dirty="0" smtClean="0"/>
              <a:t> derived and 2</a:t>
            </a:r>
            <a:r>
              <a:rPr lang="en-TT" sz="2800" baseline="30000" dirty="0" smtClean="0"/>
              <a:t>nd</a:t>
            </a:r>
            <a:r>
              <a:rPr lang="en-TT" sz="2800" dirty="0" smtClean="0"/>
              <a:t> derived figures should look like those produced on Slides: </a:t>
            </a:r>
          </a:p>
          <a:p>
            <a:r>
              <a:rPr lang="en-TT" sz="2800" dirty="0" smtClean="0"/>
              <a:t>26 &amp; 27</a:t>
            </a:r>
          </a:p>
          <a:p>
            <a:endParaRPr lang="en-TT" dirty="0"/>
          </a:p>
          <a:p>
            <a:endParaRPr lang="en-TT" dirty="0" smtClean="0"/>
          </a:p>
          <a:p>
            <a:endParaRPr lang="en-TT" dirty="0"/>
          </a:p>
          <a:p>
            <a:r>
              <a:rPr lang="en-TT" dirty="0" smtClean="0"/>
              <a:t>Did you get that??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150" y="2683379"/>
            <a:ext cx="417195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83" y="6478450"/>
            <a:ext cx="3859102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61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1_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23</TotalTime>
  <Words>1262</Words>
  <Application>Microsoft Office PowerPoint</Application>
  <PresentationFormat>Widescreen</PresentationFormat>
  <Paragraphs>177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Century Gothic</vt:lpstr>
      <vt:lpstr>Wingdings</vt:lpstr>
      <vt:lpstr>Wingdings 3</vt:lpstr>
      <vt:lpstr>Ion Boardroom</vt:lpstr>
      <vt:lpstr>1_Ion Boardroom</vt:lpstr>
      <vt:lpstr>INTEGRATION OF AREAS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3:  Creating the 1st Derived Shape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Charmaine Gellineau</dc:creator>
  <cp:lastModifiedBy>Charmaine Gellineau</cp:lastModifiedBy>
  <cp:revision>3</cp:revision>
  <dcterms:created xsi:type="dcterms:W3CDTF">2020-04-17T18:05:52Z</dcterms:created>
  <dcterms:modified xsi:type="dcterms:W3CDTF">2020-04-17T18:29:25Z</dcterms:modified>
</cp:coreProperties>
</file>