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1" r:id="rId2"/>
    <p:sldId id="257" r:id="rId3"/>
    <p:sldId id="258" r:id="rId4"/>
    <p:sldId id="259" r:id="rId5"/>
    <p:sldId id="263" r:id="rId6"/>
    <p:sldId id="264" r:id="rId7"/>
    <p:sldId id="269" r:id="rId8"/>
    <p:sldId id="265" r:id="rId9"/>
    <p:sldId id="266" r:id="rId10"/>
    <p:sldId id="267" r:id="rId11"/>
    <p:sldId id="268" r:id="rId12"/>
    <p:sldId id="270" r:id="rId13"/>
    <p:sldId id="262" r:id="rId14"/>
    <p:sldId id="26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B7A367-EB29-45C3-BF93-246FCD57E3D8}"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8428B-BA82-48A7-B0C3-61D446B449E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B7A367-EB29-45C3-BF93-246FCD57E3D8}"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8428B-BA82-48A7-B0C3-61D446B449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B7A367-EB29-45C3-BF93-246FCD57E3D8}"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8428B-BA82-48A7-B0C3-61D446B449E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B7A367-EB29-45C3-BF93-246FCD57E3D8}"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8428B-BA82-48A7-B0C3-61D446B449E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B7A367-EB29-45C3-BF93-246FCD57E3D8}"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8428B-BA82-48A7-B0C3-61D446B449E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B7A367-EB29-45C3-BF93-246FCD57E3D8}" type="datetimeFigureOut">
              <a:rPr lang="en-US" smtClean="0"/>
              <a:t>5/17/2020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8428B-BA82-48A7-B0C3-61D446B449E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B7A367-EB29-45C3-BF93-246FCD57E3D8}" type="datetimeFigureOut">
              <a:rPr lang="en-US" smtClean="0"/>
              <a:t>5/17/2020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68428B-BA82-48A7-B0C3-61D446B449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B7A367-EB29-45C3-BF93-246FCD57E3D8}" type="datetimeFigureOut">
              <a:rPr lang="en-US" smtClean="0"/>
              <a:t>5/17/2020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68428B-BA82-48A7-B0C3-61D446B449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B7A367-EB29-45C3-BF93-246FCD57E3D8}" type="datetimeFigureOut">
              <a:rPr lang="en-US" smtClean="0"/>
              <a:t>5/17/2020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68428B-BA82-48A7-B0C3-61D446B449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B7A367-EB29-45C3-BF93-246FCD57E3D8}" type="datetimeFigureOut">
              <a:rPr lang="en-US" smtClean="0"/>
              <a:t>5/17/2020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8428B-BA82-48A7-B0C3-61D446B449EC}"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83B7A367-EB29-45C3-BF93-246FCD57E3D8}" type="datetimeFigureOut">
              <a:rPr lang="en-US" smtClean="0"/>
              <a:t>5/17/2020</a:t>
            </a:fld>
            <a:endParaRPr lang="en-US"/>
          </a:p>
        </p:txBody>
      </p:sp>
      <p:sp>
        <p:nvSpPr>
          <p:cNvPr id="9" name="Slide Number Placeholder 8"/>
          <p:cNvSpPr>
            <a:spLocks noGrp="1"/>
          </p:cNvSpPr>
          <p:nvPr>
            <p:ph type="sldNum" sz="quarter" idx="11"/>
          </p:nvPr>
        </p:nvSpPr>
        <p:spPr/>
        <p:txBody>
          <a:bodyPr/>
          <a:lstStyle/>
          <a:p>
            <a:fld id="{C668428B-BA82-48A7-B0C3-61D446B449EC}"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668428B-BA82-48A7-B0C3-61D446B449EC}"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3B7A367-EB29-45C3-BF93-246FCD57E3D8}" type="datetimeFigureOut">
              <a:rPr lang="en-US" smtClean="0"/>
              <a:t>5/17/2020</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benlinders.com/shop/agile-self-assessment-game-polish-edition/" TargetMode="External"/><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proprofs.com/quiz-school/story.php?title=marketing-office-review"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16A0E3C-60E6-4F39-BC55-5F7C224E1F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2" y="6400800"/>
            <a:ext cx="9141619"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C5025DAC-8B93-4160-B017-3A274A5828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149" y="1897380"/>
            <a:ext cx="74752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990D0034-F768-41E7-85D4-F38C4DE85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64"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083453" y="516836"/>
            <a:ext cx="3060547" cy="1960234"/>
          </a:xfrm>
        </p:spPr>
        <p:txBody>
          <a:bodyPr vert="horz" lIns="91440" tIns="45720" rIns="91440" bIns="45720" rtlCol="0" anchor="b">
            <a:normAutofit/>
          </a:bodyPr>
          <a:lstStyle/>
          <a:p>
            <a:r>
              <a:rPr lang="en-US" sz="3700" dirty="0">
                <a:solidFill>
                  <a:srgbClr val="E76E29"/>
                </a:solidFill>
              </a:rPr>
              <a:t>CSEC Office Administration</a:t>
            </a:r>
          </a:p>
        </p:txBody>
      </p:sp>
      <p:sp>
        <p:nvSpPr>
          <p:cNvPr id="3" name="Subtitle 2"/>
          <p:cNvSpPr>
            <a:spLocks noGrp="1"/>
          </p:cNvSpPr>
          <p:nvPr>
            <p:ph type="subTitle" idx="1"/>
          </p:nvPr>
        </p:nvSpPr>
        <p:spPr>
          <a:xfrm>
            <a:off x="6083454" y="2790855"/>
            <a:ext cx="3060546" cy="3311766"/>
          </a:xfrm>
        </p:spPr>
        <p:txBody>
          <a:bodyPr vert="horz" lIns="0" tIns="45720" rIns="0" bIns="45720" rtlCol="0">
            <a:normAutofit/>
          </a:bodyPr>
          <a:lstStyle/>
          <a:p>
            <a:pPr>
              <a:lnSpc>
                <a:spcPct val="100000"/>
              </a:lnSpc>
            </a:pPr>
            <a:r>
              <a:rPr lang="en-US" sz="1600" dirty="0">
                <a:solidFill>
                  <a:schemeClr val="tx1">
                    <a:lumMod val="75000"/>
                    <a:lumOff val="25000"/>
                  </a:schemeClr>
                </a:solidFill>
              </a:rPr>
              <a:t>Section XI: Sales, Marketing and Customer Services</a:t>
            </a:r>
          </a:p>
          <a:p>
            <a:pPr>
              <a:lnSpc>
                <a:spcPct val="100000"/>
              </a:lnSpc>
            </a:pPr>
            <a:r>
              <a:rPr lang="en-US" sz="1600" dirty="0">
                <a:solidFill>
                  <a:schemeClr val="tx1">
                    <a:lumMod val="75000"/>
                    <a:lumOff val="25000"/>
                  </a:schemeClr>
                </a:solidFill>
              </a:rPr>
              <a:t>Lesson 3 – CUSTOMER SERVICES</a:t>
            </a:r>
          </a:p>
          <a:p>
            <a:pPr>
              <a:lnSpc>
                <a:spcPct val="100000"/>
              </a:lnSpc>
            </a:pPr>
            <a:r>
              <a:rPr lang="en-US" sz="1600" dirty="0">
                <a:solidFill>
                  <a:schemeClr val="tx1">
                    <a:lumMod val="75000"/>
                    <a:lumOff val="25000"/>
                  </a:schemeClr>
                </a:solidFill>
              </a:rPr>
              <a:t>Form 4</a:t>
            </a:r>
          </a:p>
          <a:p>
            <a:pPr>
              <a:lnSpc>
                <a:spcPct val="100000"/>
              </a:lnSpc>
            </a:pPr>
            <a:r>
              <a:rPr lang="en-US" sz="1600" dirty="0">
                <a:solidFill>
                  <a:schemeClr val="tx1">
                    <a:lumMod val="75000"/>
                    <a:lumOff val="25000"/>
                  </a:schemeClr>
                </a:solidFill>
              </a:rPr>
              <a:t>Suggested Learning Time: </a:t>
            </a:r>
          </a:p>
          <a:p>
            <a:pPr>
              <a:lnSpc>
                <a:spcPct val="100000"/>
              </a:lnSpc>
            </a:pPr>
            <a:r>
              <a:rPr lang="en-US" sz="1600" dirty="0">
                <a:solidFill>
                  <a:schemeClr val="tx1">
                    <a:lumMod val="75000"/>
                    <a:lumOff val="25000"/>
                  </a:schemeClr>
                </a:solidFill>
              </a:rPr>
              <a:t>45 minutes</a:t>
            </a:r>
          </a:p>
        </p:txBody>
      </p:sp>
      <p:pic>
        <p:nvPicPr>
          <p:cNvPr id="4" name="Picture 3">
            <a:extLst>
              <a:ext uri="{FF2B5EF4-FFF2-40B4-BE49-F238E27FC236}">
                <a16:creationId xmlns:a16="http://schemas.microsoft.com/office/drawing/2014/main" id="{D7E48975-92D1-4724-A9BA-31FDA21E39B9}"/>
              </a:ext>
            </a:extLst>
          </p:cNvPr>
          <p:cNvPicPr>
            <a:picLocks noChangeAspect="1"/>
          </p:cNvPicPr>
          <p:nvPr/>
        </p:nvPicPr>
        <p:blipFill rotWithShape="1">
          <a:blip r:embed="rId2"/>
          <a:srcRect r="21167" b="-3"/>
          <a:stretch/>
        </p:blipFill>
        <p:spPr>
          <a:xfrm>
            <a:off x="-1" y="10"/>
            <a:ext cx="6083454" cy="6857990"/>
          </a:xfrm>
          <a:prstGeom prst="rect">
            <a:avLst/>
          </a:prstGeom>
        </p:spPr>
      </p:pic>
      <p:cxnSp>
        <p:nvCxnSpPr>
          <p:cNvPr id="15" name="Straight Connector 14">
            <a:extLst>
              <a:ext uri="{FF2B5EF4-FFF2-40B4-BE49-F238E27FC236}">
                <a16:creationId xmlns:a16="http://schemas.microsoft.com/office/drawing/2014/main" id="{5A0A5CF6-407C-4691-8122-49DF69D002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47609" y="2633962"/>
            <a:ext cx="21945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8823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Functions of the Customer Services Department cont’d</a:t>
            </a:r>
          </a:p>
        </p:txBody>
      </p:sp>
      <p:sp>
        <p:nvSpPr>
          <p:cNvPr id="3" name="Content Placeholder 2"/>
          <p:cNvSpPr>
            <a:spLocks noGrp="1"/>
          </p:cNvSpPr>
          <p:nvPr>
            <p:ph idx="1"/>
          </p:nvPr>
        </p:nvSpPr>
        <p:spPr/>
        <p:txBody>
          <a:bodyPr>
            <a:normAutofit/>
          </a:bodyPr>
          <a:lstStyle/>
          <a:p>
            <a:pPr marL="571500" indent="-457200">
              <a:buAutoNum type="arabicPeriod" startAt="5"/>
            </a:pPr>
            <a:r>
              <a:rPr lang="en-US" sz="3200" b="1" dirty="0"/>
              <a:t>Liaise between the customer and the company</a:t>
            </a:r>
          </a:p>
          <a:p>
            <a:r>
              <a:rPr lang="en-US" sz="3200" dirty="0"/>
              <a:t>Customer services is the main liaison point between customers and the business.  Telephone callers often have to choose between ‘sales’ or ‘customer services’ when they make a call.</a:t>
            </a:r>
          </a:p>
        </p:txBody>
      </p:sp>
      <p:pic>
        <p:nvPicPr>
          <p:cNvPr id="7171" name="Picture 3" descr="C:\Users\Administrator.ECALMOE2013\AppData\Local\Microsoft\Windows\Temporary Internet Files\Content.IE5\NSEN2P16\customer-servic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1918" y="4648200"/>
            <a:ext cx="2223581" cy="221717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496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Customer Services Clerk Duties</a:t>
            </a:r>
          </a:p>
        </p:txBody>
      </p:sp>
      <p:sp>
        <p:nvSpPr>
          <p:cNvPr id="3" name="Content Placeholder 2"/>
          <p:cNvSpPr>
            <a:spLocks noGrp="1"/>
          </p:cNvSpPr>
          <p:nvPr>
            <p:ph idx="1"/>
          </p:nvPr>
        </p:nvSpPr>
        <p:spPr>
          <a:xfrm>
            <a:off x="4267200" y="1600200"/>
            <a:ext cx="3581400" cy="2895600"/>
          </a:xfrm>
        </p:spPr>
        <p:txBody>
          <a:bodyPr>
            <a:noAutofit/>
          </a:bodyPr>
          <a:lstStyle/>
          <a:p>
            <a:pPr marL="571500" indent="-457200">
              <a:buAutoNum type="arabicPeriod"/>
            </a:pPr>
            <a:r>
              <a:rPr lang="en-US" sz="2400" dirty="0"/>
              <a:t>Interface with customers</a:t>
            </a:r>
          </a:p>
          <a:p>
            <a:pPr marL="571500" indent="-457200">
              <a:buAutoNum type="arabicPeriod"/>
            </a:pPr>
            <a:r>
              <a:rPr lang="en-US" sz="2400" dirty="0"/>
              <a:t>Liaise with customers</a:t>
            </a:r>
          </a:p>
          <a:p>
            <a:pPr marL="571500" indent="-457200">
              <a:buAutoNum type="arabicPeriod"/>
            </a:pPr>
            <a:r>
              <a:rPr lang="en-US" sz="2400" dirty="0"/>
              <a:t>Inform customers about promotions and offers</a:t>
            </a:r>
          </a:p>
          <a:p>
            <a:pPr marL="571500" indent="-457200">
              <a:buAutoNum type="arabicPeriod"/>
            </a:pPr>
            <a:r>
              <a:rPr lang="en-US" sz="2400" dirty="0"/>
              <a:t>Answer customers’ queries</a:t>
            </a:r>
          </a:p>
        </p:txBody>
      </p:sp>
      <p:pic>
        <p:nvPicPr>
          <p:cNvPr id="8194" name="Picture 2" descr="C:\Users\Administrator.ECALMOE2013\AppData\Local\Microsoft\Windows\Temporary Internet Files\Content.IE5\0G6RR7SQ\975316[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339" y="1981200"/>
            <a:ext cx="438912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408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Lesson 3 Review</a:t>
            </a:r>
          </a:p>
        </p:txBody>
      </p:sp>
      <p:sp>
        <p:nvSpPr>
          <p:cNvPr id="3" name="Content Placeholder 2"/>
          <p:cNvSpPr>
            <a:spLocks noGrp="1"/>
          </p:cNvSpPr>
          <p:nvPr>
            <p:ph idx="1"/>
          </p:nvPr>
        </p:nvSpPr>
        <p:spPr/>
        <p:txBody>
          <a:bodyPr>
            <a:normAutofit lnSpcReduction="10000"/>
          </a:bodyPr>
          <a:lstStyle/>
          <a:p>
            <a:pPr marL="114300" indent="0">
              <a:buNone/>
            </a:pPr>
            <a:r>
              <a:rPr lang="en-US" dirty="0"/>
              <a:t>1. Suggest THREE reasons why a clerk in the customer services department may liaise with a customer.</a:t>
            </a:r>
          </a:p>
          <a:p>
            <a:pPr marL="114300" indent="0">
              <a:buNone/>
            </a:pPr>
            <a:r>
              <a:rPr lang="en-US" dirty="0"/>
              <a:t>2. Identify TWO other departments that a customer services clerk might liaise with about a customer complaint.</a:t>
            </a:r>
          </a:p>
          <a:p>
            <a:pPr marL="114300" indent="0">
              <a:buNone/>
            </a:pPr>
            <a:r>
              <a:rPr lang="en-US" dirty="0"/>
              <a:t>3. You work in customer services and receive a complaint from a customer who says the price he was charged is more than stated in his price list.  When you check, you find the price list was updated recently and the new price has been applied.  The best thing to do is:</a:t>
            </a:r>
          </a:p>
          <a:p>
            <a:pPr marL="114300" indent="0">
              <a:buNone/>
            </a:pPr>
            <a:r>
              <a:rPr lang="en-US" dirty="0"/>
              <a:t>A. tell the customer he is wrong</a:t>
            </a:r>
          </a:p>
          <a:p>
            <a:pPr marL="114300" indent="0">
              <a:buNone/>
            </a:pPr>
            <a:r>
              <a:rPr lang="en-US" dirty="0"/>
              <a:t>B. immediately offer the customer an extra discount</a:t>
            </a:r>
          </a:p>
          <a:p>
            <a:pPr marL="114300" indent="0">
              <a:buNone/>
            </a:pPr>
            <a:r>
              <a:rPr lang="en-US" dirty="0"/>
              <a:t>C. Tell the customer to return the goods</a:t>
            </a:r>
          </a:p>
          <a:p>
            <a:pPr marL="114300" indent="0">
              <a:buNone/>
            </a:pPr>
            <a:r>
              <a:rPr lang="en-US" dirty="0"/>
              <a:t>D. Apologize and explain that his price list is, unfortunately, out of date.</a:t>
            </a:r>
          </a:p>
        </p:txBody>
      </p:sp>
    </p:spTree>
    <p:extLst>
      <p:ext uri="{BB962C8B-B14F-4D97-AF65-F5344CB8AC3E}">
        <p14:creationId xmlns:p14="http://schemas.microsoft.com/office/powerpoint/2010/main" val="3469713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9E3965E-AC41-4711-9D10-E25ABB132D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2" y="6400800"/>
            <a:ext cx="9141619"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1F5DC8C3-BA5F-4EED-BB9A-A14272BD82A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44" y="4474741"/>
            <a:ext cx="740664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EE362070-691D-44DB-98D4-BC61774B0E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66E333-FFDA-46F4-8134-F616D5DD6473}"/>
              </a:ext>
            </a:extLst>
          </p:cNvPr>
          <p:cNvSpPr>
            <a:spLocks noGrp="1"/>
          </p:cNvSpPr>
          <p:nvPr>
            <p:ph type="title"/>
          </p:nvPr>
        </p:nvSpPr>
        <p:spPr>
          <a:xfrm>
            <a:off x="2877379" y="758952"/>
            <a:ext cx="5489381" cy="3374931"/>
          </a:xfrm>
        </p:spPr>
        <p:txBody>
          <a:bodyPr vert="horz" lIns="91440" tIns="45720" rIns="91440" bIns="45720" rtlCol="0" anchor="b">
            <a:normAutofit/>
          </a:bodyPr>
          <a:lstStyle/>
          <a:p>
            <a:r>
              <a:rPr lang="en-US" sz="8000">
                <a:solidFill>
                  <a:schemeClr val="tx1">
                    <a:lumMod val="85000"/>
                    <a:lumOff val="15000"/>
                  </a:schemeClr>
                </a:solidFill>
              </a:rPr>
              <a:t>Self-Assessment</a:t>
            </a:r>
          </a:p>
        </p:txBody>
      </p:sp>
      <p:sp>
        <p:nvSpPr>
          <p:cNvPr id="3" name="Content Placeholder 2">
            <a:extLst>
              <a:ext uri="{FF2B5EF4-FFF2-40B4-BE49-F238E27FC236}">
                <a16:creationId xmlns:a16="http://schemas.microsoft.com/office/drawing/2014/main" id="{4031432B-1D8C-4632-BA2F-F04EB925D370}"/>
              </a:ext>
            </a:extLst>
          </p:cNvPr>
          <p:cNvSpPr>
            <a:spLocks noGrp="1"/>
          </p:cNvSpPr>
          <p:nvPr>
            <p:ph idx="1"/>
          </p:nvPr>
        </p:nvSpPr>
        <p:spPr>
          <a:xfrm>
            <a:off x="2877378" y="4455620"/>
            <a:ext cx="5491460" cy="1143000"/>
          </a:xfrm>
        </p:spPr>
        <p:txBody>
          <a:bodyPr vert="horz" lIns="91440" tIns="45720" rIns="91440" bIns="45720" rtlCol="0">
            <a:normAutofit lnSpcReduction="10000"/>
          </a:bodyPr>
          <a:lstStyle/>
          <a:p>
            <a:pPr marL="0" indent="0">
              <a:lnSpc>
                <a:spcPct val="100000"/>
              </a:lnSpc>
              <a:buNone/>
            </a:pPr>
            <a:r>
              <a:rPr lang="en-US" sz="2400" cap="all" spc="200" dirty="0">
                <a:solidFill>
                  <a:schemeClr val="tx1"/>
                </a:solidFill>
              </a:rPr>
              <a:t>Check the Answer key for the answers to the review questions</a:t>
            </a:r>
          </a:p>
        </p:txBody>
      </p:sp>
      <p:pic>
        <p:nvPicPr>
          <p:cNvPr id="4" name="Picture 4" descr="A picture containing drawing&#10;&#10;Description generated with very high confidence">
            <a:extLst>
              <a:ext uri="{FF2B5EF4-FFF2-40B4-BE49-F238E27FC236}">
                <a16:creationId xmlns:a16="http://schemas.microsoft.com/office/drawing/2014/main" id="{B4BB1198-3B1E-4FD7-81E9-5CC4B8CD4D1F}"/>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465730" y="1790486"/>
            <a:ext cx="2068748" cy="2758331"/>
          </a:xfrm>
          <a:prstGeom prst="rect">
            <a:avLst/>
          </a:prstGeom>
        </p:spPr>
      </p:pic>
      <p:cxnSp>
        <p:nvCxnSpPr>
          <p:cNvPr id="15" name="Straight Connector 14">
            <a:extLst>
              <a:ext uri="{FF2B5EF4-FFF2-40B4-BE49-F238E27FC236}">
                <a16:creationId xmlns:a16="http://schemas.microsoft.com/office/drawing/2014/main" id="{5A7EFE9C-DAE7-4ECA-BDB2-34E2534B8A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8688" y="4294753"/>
            <a:ext cx="534924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32DB1480-5B24-4B37-B70E-C74945DD91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6035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9E6D54CA-03CB-45A6-B40F-A220457C9B2D}"/>
              </a:ext>
            </a:extLst>
          </p:cNvPr>
          <p:cNvSpPr txBox="1">
            <a:spLocks/>
          </p:cNvSpPr>
          <p:nvPr/>
        </p:nvSpPr>
        <p:spPr>
          <a:xfrm>
            <a:off x="0" y="0"/>
            <a:ext cx="9144000" cy="173735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References</a:t>
            </a:r>
          </a:p>
        </p:txBody>
      </p:sp>
      <p:sp>
        <p:nvSpPr>
          <p:cNvPr id="6" name="Content Placeholder 2">
            <a:extLst>
              <a:ext uri="{FF2B5EF4-FFF2-40B4-BE49-F238E27FC236}">
                <a16:creationId xmlns:a16="http://schemas.microsoft.com/office/drawing/2014/main" id="{7497549E-697C-40D7-A718-8F156EB884C8}"/>
              </a:ext>
            </a:extLst>
          </p:cNvPr>
          <p:cNvSpPr txBox="1">
            <a:spLocks/>
          </p:cNvSpPr>
          <p:nvPr/>
        </p:nvSpPr>
        <p:spPr>
          <a:xfrm>
            <a:off x="152400" y="1600200"/>
            <a:ext cx="8305800" cy="3760891"/>
          </a:xfrm>
          <a:prstGeom prst="rect">
            <a:avLst/>
          </a:prstGeom>
        </p:spPr>
        <p:txBody>
          <a:bodyPr vert="horz" lIns="0" tIns="45720" rIns="0" bIns="45720" rtlCol="0" anchor="t">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a:p>
            <a:r>
              <a:rPr lang="en-US" dirty="0">
                <a:ea typeface="+mn-lt"/>
                <a:cs typeface="+mn-lt"/>
              </a:rPr>
              <a:t>Caribbean Secondary Examination Council (2019). CSEC Office Administration Syllabus.   Macmillan Education retrieved from cxc-store.com</a:t>
            </a:r>
          </a:p>
          <a:p>
            <a:pPr marL="0" indent="0">
              <a:lnSpc>
                <a:spcPct val="90000"/>
              </a:lnSpc>
              <a:spcBef>
                <a:spcPts val="1000"/>
              </a:spcBef>
              <a:buNone/>
            </a:pPr>
            <a:endParaRPr lang="en-US" dirty="0">
              <a:ea typeface="+mn-lt"/>
              <a:cs typeface="+mn-lt"/>
            </a:endParaRPr>
          </a:p>
          <a:p>
            <a:endParaRPr lang="en-US" dirty="0"/>
          </a:p>
        </p:txBody>
      </p:sp>
    </p:spTree>
    <p:extLst>
      <p:ext uri="{BB962C8B-B14F-4D97-AF65-F5344CB8AC3E}">
        <p14:creationId xmlns:p14="http://schemas.microsoft.com/office/powerpoint/2010/main" val="3591980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Lets Review the Marketing Office</a:t>
            </a:r>
          </a:p>
        </p:txBody>
      </p:sp>
      <p:sp>
        <p:nvSpPr>
          <p:cNvPr id="3" name="Content Placeholder 2"/>
          <p:cNvSpPr>
            <a:spLocks noGrp="1"/>
          </p:cNvSpPr>
          <p:nvPr>
            <p:ph idx="1"/>
          </p:nvPr>
        </p:nvSpPr>
        <p:spPr/>
        <p:txBody>
          <a:bodyPr>
            <a:normAutofit/>
          </a:bodyPr>
          <a:lstStyle/>
          <a:p>
            <a:r>
              <a:rPr lang="en-US" sz="4800" dirty="0"/>
              <a:t>Pre-test </a:t>
            </a:r>
            <a:r>
              <a:rPr lang="en-US" sz="4800" dirty="0">
                <a:hlinkClick r:id="rId2"/>
              </a:rPr>
              <a:t>link</a:t>
            </a:r>
            <a:endParaRPr lang="en-US" sz="4800" dirty="0"/>
          </a:p>
        </p:txBody>
      </p:sp>
      <p:pic>
        <p:nvPicPr>
          <p:cNvPr id="1026" name="Picture 2" descr="C:\Users\Administrator.ECALMOE2013\AppData\Local\Microsoft\Windows\Temporary Internet Files\Content.IE5\1JLMR8PU\investigate[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014694"/>
            <a:ext cx="2888974" cy="288064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1027" name="Picture 3" descr="C:\Users\Administrator.ECALMOE2013\AppData\Local\Microsoft\Windows\Temporary Internet Files\Content.IE5\1JLMR8PU\Marketing-on-Keyboard[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00600" y="3581400"/>
            <a:ext cx="3157537" cy="2627885"/>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extLst>
      <p:ext uri="{BB962C8B-B14F-4D97-AF65-F5344CB8AC3E}">
        <p14:creationId xmlns:p14="http://schemas.microsoft.com/office/powerpoint/2010/main" val="110471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normAutofit/>
          </a:bodyPr>
          <a:lstStyle/>
          <a:p>
            <a:r>
              <a:rPr lang="en-US" sz="4400" dirty="0"/>
              <a:t>Explain the functions of the Customer Services Department</a:t>
            </a:r>
          </a:p>
          <a:p>
            <a:r>
              <a:rPr lang="en-US" sz="4400" dirty="0"/>
              <a:t>Identify the duties of a clerk in the Customer Services Department</a:t>
            </a:r>
          </a:p>
        </p:txBody>
      </p:sp>
    </p:spTree>
    <p:extLst>
      <p:ext uri="{BB962C8B-B14F-4D97-AF65-F5344CB8AC3E}">
        <p14:creationId xmlns:p14="http://schemas.microsoft.com/office/powerpoint/2010/main" val="3757789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Customer Services Department</a:t>
            </a:r>
          </a:p>
        </p:txBody>
      </p:sp>
      <p:sp>
        <p:nvSpPr>
          <p:cNvPr id="3" name="Content Placeholder 2"/>
          <p:cNvSpPr>
            <a:spLocks noGrp="1"/>
          </p:cNvSpPr>
          <p:nvPr>
            <p:ph idx="1"/>
          </p:nvPr>
        </p:nvSpPr>
        <p:spPr/>
        <p:txBody>
          <a:bodyPr>
            <a:normAutofit fontScale="92500"/>
          </a:bodyPr>
          <a:lstStyle/>
          <a:p>
            <a:r>
              <a:rPr lang="en-US" sz="2800" dirty="0"/>
              <a:t>The main duty of the customer services department is to build long-term relationships with the customer and the business, so that customers will continue to shop and tell their friends about the service.  </a:t>
            </a:r>
          </a:p>
          <a:p>
            <a:r>
              <a:rPr lang="en-US" sz="2800" dirty="0"/>
              <a:t>Customer services must ensure that customers are satisfied with the product or service and any queries or complaints are handled promptly and effectively.  </a:t>
            </a:r>
          </a:p>
          <a:p>
            <a:r>
              <a:rPr lang="en-US" sz="2800" dirty="0"/>
              <a:t>Staff must have good product knowledge, be able to give explanations clearly and know how to help customers with a problem.</a:t>
            </a:r>
          </a:p>
        </p:txBody>
      </p:sp>
      <p:pic>
        <p:nvPicPr>
          <p:cNvPr id="2050" name="Picture 2" descr="C:\Users\Administrator.ECALMOE2013\AppData\Local\Microsoft\Windows\Temporary Internet Files\Content.IE5\NSEN2P16\CUSTOMER_SERVICE_BLOG[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76939" y="5460999"/>
            <a:ext cx="1232648" cy="1397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9809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Functions of the Customer Services Department</a:t>
            </a:r>
          </a:p>
        </p:txBody>
      </p:sp>
      <p:sp>
        <p:nvSpPr>
          <p:cNvPr id="3" name="Content Placeholder 2"/>
          <p:cNvSpPr>
            <a:spLocks noGrp="1"/>
          </p:cNvSpPr>
          <p:nvPr>
            <p:ph idx="1"/>
          </p:nvPr>
        </p:nvSpPr>
        <p:spPr/>
        <p:txBody>
          <a:bodyPr/>
          <a:lstStyle/>
          <a:p>
            <a:pPr marL="571500" indent="-457200">
              <a:buAutoNum type="arabicPeriod"/>
            </a:pPr>
            <a:r>
              <a:rPr lang="en-US" sz="3200" b="1" dirty="0"/>
              <a:t>Ensure customer satisfaction</a:t>
            </a:r>
          </a:p>
          <a:p>
            <a:pPr marL="114300" indent="0">
              <a:buNone/>
            </a:pPr>
            <a:r>
              <a:rPr lang="en-US" sz="3200" dirty="0"/>
              <a:t>Customers will only make repeat purchases or recommend a business to others if they are satisfied with their experience.  </a:t>
            </a:r>
          </a:p>
          <a:p>
            <a:pPr marL="114300" indent="0">
              <a:buNone/>
            </a:pPr>
            <a:r>
              <a:rPr lang="en-US" sz="3200" dirty="0"/>
              <a:t>This means that they receive goods promptly and undamaged, and the product meets or exceeds their expectations.  </a:t>
            </a:r>
          </a:p>
        </p:txBody>
      </p:sp>
      <p:pic>
        <p:nvPicPr>
          <p:cNvPr id="3075" name="Picture 3" descr="C:\Users\Administrator.ECALMOE2013\AppData\Local\Microsoft\Windows\Temporary Internet Files\Content.IE5\1JLMR8PU\wjcsf[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0800" y="5424948"/>
            <a:ext cx="2149578" cy="143305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378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Functions of the Customer Services Department cont’d</a:t>
            </a:r>
          </a:p>
        </p:txBody>
      </p:sp>
      <p:pic>
        <p:nvPicPr>
          <p:cNvPr id="4098" name="Picture 2" descr="C:\Users\Administrator.ECALMOE2013\AppData\Local\Microsoft\Windows\Temporary Internet Files\Content.IE5\KKJ389RI\398b83129bc2b853001931c56ad1e779c3988eafb057bd42a15e91419d924dd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5087732"/>
            <a:ext cx="2339068" cy="18192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lstStyle/>
          <a:p>
            <a:pPr marL="571500" indent="-457200">
              <a:buAutoNum type="arabicPeriod" startAt="2"/>
            </a:pPr>
            <a:r>
              <a:rPr lang="en-US" sz="2400" b="1" dirty="0"/>
              <a:t>Handle customer complaints</a:t>
            </a:r>
          </a:p>
          <a:p>
            <a:r>
              <a:rPr lang="en-US" sz="2400" dirty="0"/>
              <a:t>Customers may complain for many reasons – a product is late, damaged, faulty or poor quality, a service was performed badly or not at all, charges were higher than expected or items have not been received.  </a:t>
            </a:r>
          </a:p>
          <a:p>
            <a:r>
              <a:rPr lang="en-US" sz="2400" dirty="0"/>
              <a:t>Dealing with complaints is difficult unless you know what to do.  There are two skills involved.  </a:t>
            </a:r>
          </a:p>
          <a:p>
            <a:r>
              <a:rPr lang="en-US" sz="2400" dirty="0"/>
              <a:t>The first relates to the way the complaint is dealt with, the second concerns the way the person is handled.</a:t>
            </a:r>
          </a:p>
          <a:p>
            <a:r>
              <a:rPr lang="en-US" sz="2400" b="1" dirty="0"/>
              <a:t>Important</a:t>
            </a:r>
            <a:r>
              <a:rPr lang="en-US" sz="2400" dirty="0"/>
              <a:t>: Review the checklist for dealing with complaints</a:t>
            </a:r>
            <a:r>
              <a:rPr lang="en-US" dirty="0"/>
              <a:t>.</a:t>
            </a:r>
          </a:p>
        </p:txBody>
      </p:sp>
    </p:spTree>
    <p:extLst>
      <p:ext uri="{BB962C8B-B14F-4D97-AF65-F5344CB8AC3E}">
        <p14:creationId xmlns:p14="http://schemas.microsoft.com/office/powerpoint/2010/main" val="4136862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0" y="1828800"/>
            <a:ext cx="2819400" cy="1143000"/>
          </a:xfrm>
        </p:spPr>
        <p:txBody>
          <a:bodyPr/>
          <a:lstStyle/>
          <a:p>
            <a:r>
              <a:rPr lang="en-US" dirty="0"/>
              <a:t>Customer </a:t>
            </a:r>
            <a:br>
              <a:rPr lang="en-US" dirty="0"/>
            </a:br>
            <a:r>
              <a:rPr lang="en-US" dirty="0"/>
              <a:t>Complaint</a:t>
            </a:r>
            <a:br>
              <a:rPr lang="en-US" dirty="0"/>
            </a:br>
            <a:r>
              <a:rPr lang="en-US" dirty="0"/>
              <a:t>Checklist!</a:t>
            </a:r>
          </a:p>
        </p:txBody>
      </p:sp>
      <p:graphicFrame>
        <p:nvGraphicFramePr>
          <p:cNvPr id="6" name="Table 5"/>
          <p:cNvGraphicFramePr>
            <a:graphicFrameLocks noGrp="1"/>
          </p:cNvGraphicFramePr>
          <p:nvPr>
            <p:extLst>
              <p:ext uri="{D42A27DB-BD31-4B8C-83A1-F6EECF244321}">
                <p14:modId xmlns:p14="http://schemas.microsoft.com/office/powerpoint/2010/main" val="1346151801"/>
              </p:ext>
            </p:extLst>
          </p:nvPr>
        </p:nvGraphicFramePr>
        <p:xfrm>
          <a:off x="0" y="11243"/>
          <a:ext cx="5486400" cy="6766560"/>
        </p:xfrm>
        <a:graphic>
          <a:graphicData uri="http://schemas.openxmlformats.org/drawingml/2006/table">
            <a:tbl>
              <a:tblPr firstRow="1" bandRow="1">
                <a:tableStyleId>{0E3FDE45-AF77-4B5C-9715-49D594BDF05E}</a:tableStyleId>
              </a:tblPr>
              <a:tblGrid>
                <a:gridCol w="5074920">
                  <a:extLst>
                    <a:ext uri="{9D8B030D-6E8A-4147-A177-3AD203B41FA5}">
                      <a16:colId xmlns:a16="http://schemas.microsoft.com/office/drawing/2014/main" val="20000"/>
                    </a:ext>
                  </a:extLst>
                </a:gridCol>
                <a:gridCol w="411480">
                  <a:extLst>
                    <a:ext uri="{9D8B030D-6E8A-4147-A177-3AD203B41FA5}">
                      <a16:colId xmlns:a16="http://schemas.microsoft.com/office/drawing/2014/main" val="20001"/>
                    </a:ext>
                  </a:extLst>
                </a:gridCol>
              </a:tblGrid>
              <a:tr h="523987">
                <a:tc>
                  <a:txBody>
                    <a:bodyPr/>
                    <a:lstStyle/>
                    <a:p>
                      <a:r>
                        <a:rPr lang="en-US" dirty="0"/>
                        <a:t>Stay  calm and positive yourself throughout</a:t>
                      </a:r>
                      <a:r>
                        <a:rPr lang="en-US" baseline="0" dirty="0"/>
                        <a:t> the conversation, listen carefully and do not interrupt</a:t>
                      </a:r>
                      <a:endParaRPr lang="en-US" dirty="0"/>
                    </a:p>
                  </a:txBody>
                  <a:tcPr/>
                </a:tc>
                <a:tc>
                  <a:txBody>
                    <a:bodyPr/>
                    <a:lstStyle/>
                    <a:p>
                      <a:pPr algn="ctr"/>
                      <a:r>
                        <a:rPr lang="en-US" dirty="0">
                          <a:sym typeface="Wingdings 2"/>
                        </a:rPr>
                        <a:t></a:t>
                      </a:r>
                      <a:endParaRPr lang="en-US" dirty="0"/>
                    </a:p>
                  </a:txBody>
                  <a:tcPr/>
                </a:tc>
                <a:extLst>
                  <a:ext uri="{0D108BD9-81ED-4DB2-BD59-A6C34878D82A}">
                    <a16:rowId xmlns:a16="http://schemas.microsoft.com/office/drawing/2014/main" val="10000"/>
                  </a:ext>
                </a:extLst>
              </a:tr>
              <a:tr h="523987">
                <a:tc>
                  <a:txBody>
                    <a:bodyPr/>
                    <a:lstStyle/>
                    <a:p>
                      <a:r>
                        <a:rPr lang="en-US" dirty="0"/>
                        <a:t>Do not take the compliant personally.  Think</a:t>
                      </a:r>
                      <a:r>
                        <a:rPr lang="en-US" baseline="0" dirty="0"/>
                        <a:t> of it as a problem that you may be able to solve</a:t>
                      </a:r>
                      <a:endParaRPr lang="en-US" dirty="0"/>
                    </a:p>
                  </a:txBody>
                  <a:tcPr/>
                </a:tc>
                <a:tc>
                  <a:txBody>
                    <a:bodyPr/>
                    <a:lstStyle/>
                    <a:p>
                      <a:pPr algn="ctr"/>
                      <a:r>
                        <a:rPr lang="en-US">
                          <a:sym typeface="Wingdings 2"/>
                        </a:rPr>
                        <a:t></a:t>
                      </a:r>
                      <a:endParaRPr lang="en-US" dirty="0"/>
                    </a:p>
                  </a:txBody>
                  <a:tcPr/>
                </a:tc>
                <a:extLst>
                  <a:ext uri="{0D108BD9-81ED-4DB2-BD59-A6C34878D82A}">
                    <a16:rowId xmlns:a16="http://schemas.microsoft.com/office/drawing/2014/main" val="10001"/>
                  </a:ext>
                </a:extLst>
              </a:tr>
              <a:tr h="748553">
                <a:tc>
                  <a:txBody>
                    <a:bodyPr/>
                    <a:lstStyle/>
                    <a:p>
                      <a:r>
                        <a:rPr lang="en-US" dirty="0"/>
                        <a:t>Look (or sound) sympathetic and interested so the customer knows you want to help, and make notes if the matter is detailed</a:t>
                      </a:r>
                      <a:r>
                        <a:rPr lang="en-US" baseline="0" dirty="0"/>
                        <a:t> or complicated</a:t>
                      </a:r>
                      <a:endParaRPr lang="en-US" dirty="0"/>
                    </a:p>
                  </a:txBody>
                  <a:tcPr/>
                </a:tc>
                <a:tc>
                  <a:txBody>
                    <a:bodyPr/>
                    <a:lstStyle/>
                    <a:p>
                      <a:pPr algn="ctr"/>
                      <a:r>
                        <a:rPr lang="en-US">
                          <a:sym typeface="Wingdings 2"/>
                        </a:rPr>
                        <a:t></a:t>
                      </a:r>
                      <a:endParaRPr lang="en-US" dirty="0"/>
                    </a:p>
                  </a:txBody>
                  <a:tcPr/>
                </a:tc>
                <a:extLst>
                  <a:ext uri="{0D108BD9-81ED-4DB2-BD59-A6C34878D82A}">
                    <a16:rowId xmlns:a16="http://schemas.microsoft.com/office/drawing/2014/main" val="10002"/>
                  </a:ext>
                </a:extLst>
              </a:tr>
              <a:tr h="523987">
                <a:tc>
                  <a:txBody>
                    <a:bodyPr/>
                    <a:lstStyle/>
                    <a:p>
                      <a:r>
                        <a:rPr lang="en-US" dirty="0"/>
                        <a:t>Apologize</a:t>
                      </a:r>
                      <a:r>
                        <a:rPr lang="en-US" baseline="0" dirty="0"/>
                        <a:t> on behalf of your employer for the problem.  This is not the same as admitting responsibility</a:t>
                      </a:r>
                      <a:endParaRPr lang="en-US" dirty="0"/>
                    </a:p>
                  </a:txBody>
                  <a:tcPr/>
                </a:tc>
                <a:tc>
                  <a:txBody>
                    <a:bodyPr/>
                    <a:lstStyle/>
                    <a:p>
                      <a:pPr algn="ctr"/>
                      <a:r>
                        <a:rPr lang="en-US">
                          <a:sym typeface="Wingdings 2"/>
                        </a:rPr>
                        <a:t></a:t>
                      </a:r>
                      <a:endParaRPr lang="en-US" dirty="0"/>
                    </a:p>
                  </a:txBody>
                  <a:tcPr/>
                </a:tc>
                <a:extLst>
                  <a:ext uri="{0D108BD9-81ED-4DB2-BD59-A6C34878D82A}">
                    <a16:rowId xmlns:a16="http://schemas.microsoft.com/office/drawing/2014/main" val="10003"/>
                  </a:ext>
                </a:extLst>
              </a:tr>
              <a:tr h="523987">
                <a:tc>
                  <a:txBody>
                    <a:bodyPr/>
                    <a:lstStyle/>
                    <a:p>
                      <a:r>
                        <a:rPr lang="en-US" dirty="0"/>
                        <a:t>Do not make judgments</a:t>
                      </a:r>
                      <a:r>
                        <a:rPr lang="en-US" baseline="0" dirty="0"/>
                        <a:t> about a customer, and never say that your employer is at fault</a:t>
                      </a:r>
                      <a:endParaRPr lang="en-US" dirty="0"/>
                    </a:p>
                  </a:txBody>
                  <a:tcPr/>
                </a:tc>
                <a:tc>
                  <a:txBody>
                    <a:bodyPr/>
                    <a:lstStyle/>
                    <a:p>
                      <a:pPr algn="ctr"/>
                      <a:r>
                        <a:rPr lang="en-US">
                          <a:sym typeface="Wingdings 2"/>
                        </a:rPr>
                        <a:t></a:t>
                      </a:r>
                      <a:endParaRPr lang="en-US" dirty="0"/>
                    </a:p>
                  </a:txBody>
                  <a:tcPr/>
                </a:tc>
                <a:extLst>
                  <a:ext uri="{0D108BD9-81ED-4DB2-BD59-A6C34878D82A}">
                    <a16:rowId xmlns:a16="http://schemas.microsoft.com/office/drawing/2014/main" val="10004"/>
                  </a:ext>
                </a:extLst>
              </a:tr>
              <a:tr h="973119">
                <a:tc>
                  <a:txBody>
                    <a:bodyPr/>
                    <a:lstStyle/>
                    <a:p>
                      <a:r>
                        <a:rPr lang="en-US" dirty="0"/>
                        <a:t>Carefully question the customer</a:t>
                      </a:r>
                      <a:r>
                        <a:rPr lang="en-US" baseline="0" dirty="0"/>
                        <a:t> to find out what action they want you to take.  Some may simply want to tell you what happened or ask you to pass on the information to your supervisor</a:t>
                      </a:r>
                      <a:endParaRPr lang="en-US" dirty="0"/>
                    </a:p>
                  </a:txBody>
                  <a:tcPr/>
                </a:tc>
                <a:tc>
                  <a:txBody>
                    <a:bodyPr/>
                    <a:lstStyle/>
                    <a:p>
                      <a:pPr algn="ctr"/>
                      <a:r>
                        <a:rPr lang="en-US">
                          <a:sym typeface="Wingdings 2"/>
                        </a:rPr>
                        <a:t></a:t>
                      </a:r>
                      <a:endParaRPr lang="en-US" dirty="0"/>
                    </a:p>
                  </a:txBody>
                  <a:tcPr/>
                </a:tc>
                <a:extLst>
                  <a:ext uri="{0D108BD9-81ED-4DB2-BD59-A6C34878D82A}">
                    <a16:rowId xmlns:a16="http://schemas.microsoft.com/office/drawing/2014/main" val="10005"/>
                  </a:ext>
                </a:extLst>
              </a:tr>
              <a:tr h="748553">
                <a:tc>
                  <a:txBody>
                    <a:bodyPr/>
                    <a:lstStyle/>
                    <a:p>
                      <a:r>
                        <a:rPr lang="en-US" dirty="0"/>
                        <a:t>If you can solve their problem then do so, but never promise anything that is outside your area of responsibility</a:t>
                      </a:r>
                    </a:p>
                  </a:txBody>
                  <a:tcPr/>
                </a:tc>
                <a:tc>
                  <a:txBody>
                    <a:bodyPr/>
                    <a:lstStyle/>
                    <a:p>
                      <a:pPr algn="ctr"/>
                      <a:r>
                        <a:rPr lang="en-US">
                          <a:sym typeface="Wingdings 2"/>
                        </a:rPr>
                        <a:t></a:t>
                      </a:r>
                      <a:endParaRPr lang="en-US" dirty="0"/>
                    </a:p>
                  </a:txBody>
                  <a:tcPr/>
                </a:tc>
                <a:extLst>
                  <a:ext uri="{0D108BD9-81ED-4DB2-BD59-A6C34878D82A}">
                    <a16:rowId xmlns:a16="http://schemas.microsoft.com/office/drawing/2014/main" val="10006"/>
                  </a:ext>
                </a:extLst>
              </a:tr>
              <a:tr h="523987">
                <a:tc>
                  <a:txBody>
                    <a:bodyPr/>
                    <a:lstStyle/>
                    <a:p>
                      <a:r>
                        <a:rPr lang="en-US" dirty="0"/>
                        <a:t>Get help immediately if a visiting</a:t>
                      </a:r>
                      <a:r>
                        <a:rPr lang="en-US" baseline="0" dirty="0"/>
                        <a:t> customer threatens you or if you are losing control of the situation</a:t>
                      </a:r>
                      <a:endParaRPr lang="en-US" dirty="0"/>
                    </a:p>
                  </a:txBody>
                  <a:tcPr/>
                </a:tc>
                <a:tc>
                  <a:txBody>
                    <a:bodyPr/>
                    <a:lstStyle/>
                    <a:p>
                      <a:pPr algn="ctr"/>
                      <a:r>
                        <a:rPr lang="en-US" dirty="0">
                          <a:sym typeface="Wingdings 2"/>
                        </a:rPr>
                        <a:t></a:t>
                      </a:r>
                      <a:endParaRPr lang="en-US"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992493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Functions of the Customer Services Department cont’d</a:t>
            </a:r>
          </a:p>
        </p:txBody>
      </p:sp>
      <p:sp>
        <p:nvSpPr>
          <p:cNvPr id="3" name="Content Placeholder 2"/>
          <p:cNvSpPr>
            <a:spLocks noGrp="1"/>
          </p:cNvSpPr>
          <p:nvPr>
            <p:ph idx="1"/>
          </p:nvPr>
        </p:nvSpPr>
        <p:spPr/>
        <p:txBody>
          <a:bodyPr>
            <a:normAutofit/>
          </a:bodyPr>
          <a:lstStyle/>
          <a:p>
            <a:pPr marL="114300" indent="0">
              <a:buNone/>
            </a:pPr>
            <a:r>
              <a:rPr lang="en-US" sz="2400" dirty="0"/>
              <a:t>3.  </a:t>
            </a:r>
            <a:r>
              <a:rPr lang="en-US" sz="2400" b="1" dirty="0"/>
              <a:t>Advise customers on product offerings</a:t>
            </a:r>
          </a:p>
          <a:p>
            <a:pPr marL="114300" indent="0">
              <a:buNone/>
            </a:pPr>
            <a:endParaRPr lang="en-US" sz="2400" b="1" dirty="0"/>
          </a:p>
          <a:p>
            <a:r>
              <a:rPr lang="en-US" sz="2400" dirty="0"/>
              <a:t>Customer services staff need to have a good knowledge of the products and/or services available and prices.  </a:t>
            </a:r>
          </a:p>
          <a:p>
            <a:pPr marL="114300" indent="0">
              <a:buNone/>
            </a:pPr>
            <a:endParaRPr lang="en-US" sz="2400" dirty="0"/>
          </a:p>
          <a:p>
            <a:r>
              <a:rPr lang="en-US" sz="2400" dirty="0"/>
              <a:t>They need to know where to find the information, e.g. catalogues, brochures or databases and should be able to give detailed information and advice based on their own knowledge and training.</a:t>
            </a:r>
          </a:p>
        </p:txBody>
      </p:sp>
      <p:pic>
        <p:nvPicPr>
          <p:cNvPr id="6146" name="Picture 2" descr="C:\Users\Administrator.ECALMOE2013\AppData\Local\Microsoft\Windows\Temporary Internet Files\Content.IE5\3WV4XA8E\Feedback-PNG[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5342" y="4800600"/>
            <a:ext cx="2648108" cy="202544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2593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Functions of the Customer Services Department cont’d</a:t>
            </a:r>
          </a:p>
        </p:txBody>
      </p:sp>
      <p:sp>
        <p:nvSpPr>
          <p:cNvPr id="3" name="Content Placeholder 2"/>
          <p:cNvSpPr>
            <a:spLocks noGrp="1"/>
          </p:cNvSpPr>
          <p:nvPr>
            <p:ph idx="1"/>
          </p:nvPr>
        </p:nvSpPr>
        <p:spPr>
          <a:xfrm>
            <a:off x="446868" y="1600200"/>
            <a:ext cx="7620000" cy="4800600"/>
          </a:xfrm>
        </p:spPr>
        <p:txBody>
          <a:bodyPr>
            <a:normAutofit lnSpcReduction="10000"/>
          </a:bodyPr>
          <a:lstStyle/>
          <a:p>
            <a:pPr marL="114300" indent="0">
              <a:buNone/>
            </a:pPr>
            <a:r>
              <a:rPr lang="en-US" dirty="0"/>
              <a:t>4. </a:t>
            </a:r>
            <a:r>
              <a:rPr lang="en-US" b="1" dirty="0"/>
              <a:t>Answer questions and queries</a:t>
            </a:r>
          </a:p>
          <a:p>
            <a:pPr marL="114300" indent="0">
              <a:buNone/>
            </a:pPr>
            <a:r>
              <a:rPr lang="en-US" dirty="0"/>
              <a:t>Customers expect to receive accurate and up-to-date information about a product, service or even the organization itself.  Customer services staff should always know the basic facts, for example:</a:t>
            </a:r>
          </a:p>
          <a:p>
            <a:pPr>
              <a:buFontTx/>
              <a:buChar char="-"/>
            </a:pPr>
            <a:r>
              <a:rPr lang="en-US" dirty="0"/>
              <a:t>The business address, phone number, website address, opening hours;</a:t>
            </a:r>
          </a:p>
          <a:p>
            <a:pPr>
              <a:buFontTx/>
              <a:buChar char="-"/>
            </a:pPr>
            <a:r>
              <a:rPr lang="en-US" dirty="0"/>
              <a:t>The people who can answer certain types of queries or problems;</a:t>
            </a:r>
          </a:p>
          <a:p>
            <a:pPr>
              <a:buFontTx/>
              <a:buChar char="-"/>
            </a:pPr>
            <a:r>
              <a:rPr lang="en-US" dirty="0"/>
              <a:t>The products or services that are supplied and those that are not; </a:t>
            </a:r>
          </a:p>
          <a:p>
            <a:pPr>
              <a:buFontTx/>
              <a:buChar char="-"/>
            </a:pPr>
            <a:r>
              <a:rPr lang="en-US" dirty="0"/>
              <a:t>The literature or printed information available for callers; and</a:t>
            </a:r>
          </a:p>
          <a:p>
            <a:pPr>
              <a:buFontTx/>
              <a:buChar char="-"/>
            </a:pPr>
            <a:r>
              <a:rPr lang="en-US" dirty="0"/>
              <a:t>The organization's rules for dealing with problems.</a:t>
            </a:r>
          </a:p>
        </p:txBody>
      </p:sp>
    </p:spTree>
    <p:extLst>
      <p:ext uri="{BB962C8B-B14F-4D97-AF65-F5344CB8AC3E}">
        <p14:creationId xmlns:p14="http://schemas.microsoft.com/office/powerpoint/2010/main" val="27251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400</TotalTime>
  <Words>885</Words>
  <Application>Microsoft Office PowerPoint</Application>
  <PresentationFormat>On-screen Show (4:3)</PresentationFormat>
  <Paragraphs>77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Cambria</vt:lpstr>
      <vt:lpstr>Wingdings 2</vt:lpstr>
      <vt:lpstr>Adjacency</vt:lpstr>
      <vt:lpstr>CSEC Office Administration</vt:lpstr>
      <vt:lpstr>Lets Review the Marketing Office</vt:lpstr>
      <vt:lpstr>Objectives</vt:lpstr>
      <vt:lpstr>The Customer Services Department</vt:lpstr>
      <vt:lpstr>Functions of the Customer Services Department</vt:lpstr>
      <vt:lpstr>Functions of the Customer Services Department cont’d</vt:lpstr>
      <vt:lpstr>Customer  Complaint Checklist!</vt:lpstr>
      <vt:lpstr>Functions of the Customer Services Department cont’d</vt:lpstr>
      <vt:lpstr>Functions of the Customer Services Department cont’d</vt:lpstr>
      <vt:lpstr>Functions of the Customer Services Department cont’d</vt:lpstr>
      <vt:lpstr>Customer Services Clerk Duties</vt:lpstr>
      <vt:lpstr>Lesson 3 Review</vt:lpstr>
      <vt:lpstr>Self-Assessment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dc:creator>
  <cp:lastModifiedBy>Roxanne Phillip</cp:lastModifiedBy>
  <cp:revision>19</cp:revision>
  <dcterms:created xsi:type="dcterms:W3CDTF">2020-04-07T19:05:33Z</dcterms:created>
  <dcterms:modified xsi:type="dcterms:W3CDTF">2020-05-17T21:22:26Z</dcterms:modified>
</cp:coreProperties>
</file>