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17"/>
  </p:notesMasterIdLst>
  <p:sldIdLst>
    <p:sldId id="256" r:id="rId2"/>
    <p:sldId id="270" r:id="rId3"/>
    <p:sldId id="257" r:id="rId4"/>
    <p:sldId id="258" r:id="rId5"/>
    <p:sldId id="259" r:id="rId6"/>
    <p:sldId id="260" r:id="rId7"/>
    <p:sldId id="261" r:id="rId8"/>
    <p:sldId id="262" r:id="rId9"/>
    <p:sldId id="265" r:id="rId10"/>
    <p:sldId id="263" r:id="rId11"/>
    <p:sldId id="264" r:id="rId12"/>
    <p:sldId id="266" r:id="rId13"/>
    <p:sldId id="267" r:id="rId14"/>
    <p:sldId id="268" r:id="rId15"/>
    <p:sldId id="269"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51" d="100"/>
          <a:sy n="51" d="100"/>
        </p:scale>
        <p:origin x="701" y="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55BB63-80E8-4E01-81D6-26CE1275256D}" type="datetimeFigureOut">
              <a:rPr lang="en-US" smtClean="0"/>
              <a:t>6/2/2020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32B2BC5-D91E-481C-B74B-E43B051DAF1A}" type="slidenum">
              <a:rPr lang="en-US" smtClean="0"/>
              <a:t>‹#›</a:t>
            </a:fld>
            <a:endParaRPr lang="en-US"/>
          </a:p>
        </p:txBody>
      </p:sp>
    </p:spTree>
    <p:extLst>
      <p:ext uri="{BB962C8B-B14F-4D97-AF65-F5344CB8AC3E}">
        <p14:creationId xmlns:p14="http://schemas.microsoft.com/office/powerpoint/2010/main" val="33481959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4969C93-D37D-482C-BD93-7D0DA91C1241}" type="datetime1">
              <a:rPr lang="en-US" smtClean="0"/>
              <a:t>6/2/2020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4648552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22C13AB-DBCB-44CA-AC7B-E127A8DE5ECB}" type="datetime1">
              <a:rPr lang="en-US" smtClean="0"/>
              <a:t>6/2/2020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36599943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F39E3C8-CD8E-490B-8582-FDFC0B99E934}" type="datetime1">
              <a:rPr lang="en-US" smtClean="0"/>
              <a:t>6/2/2020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35046058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C14F39C-EEE5-47AA-AB77-3D73B78ADD4D}" type="datetime1">
              <a:rPr lang="en-US" smtClean="0"/>
              <a:t>6/2/2020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D817C40A-5E75-4BCF-B907-101AF537BBEA}" type="slidenum">
              <a:rPr lang="en-US" smtClean="0"/>
              <a:t>‹#›</a:t>
            </a:fld>
            <a:endParaRPr lang="en-US"/>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4749596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57BB91C-7878-49BA-AA77-369FB2D07FBE}" type="datetime1">
              <a:rPr lang="en-US" smtClean="0"/>
              <a:t>6/2/2020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33088636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621C3CD4-1434-4FE6-97AB-3C50219F3BA3}" type="datetime1">
              <a:rPr lang="en-US" smtClean="0"/>
              <a:t>6/2/2020</a:t>
            </a:fld>
            <a:endParaRPr lang="en-US"/>
          </a:p>
        </p:txBody>
      </p:sp>
      <p:sp>
        <p:nvSpPr>
          <p:cNvPr id="4" name="Footer Placeholder 3"/>
          <p:cNvSpPr>
            <a:spLocks noGrp="1"/>
          </p:cNvSpPr>
          <p:nvPr>
            <p:ph type="ftr" sz="quarter" idx="11"/>
          </p:nvPr>
        </p:nvSpPr>
        <p:spPr/>
        <p:txBody>
          <a:bodyPr/>
          <a:lstStyle/>
          <a:p>
            <a:r>
              <a:rPr lang="en-US" smtClean="0"/>
              <a:t>CPDD MOE 2020</a:t>
            </a:r>
            <a:endParaRPr lang="en-US"/>
          </a:p>
        </p:txBody>
      </p:sp>
      <p:sp>
        <p:nvSpPr>
          <p:cNvPr id="5" name="Slide Number Placeholder 4"/>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882234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8421B054-9443-40A6-8E43-223B9CF9802C}" type="datetime1">
              <a:rPr lang="en-US" smtClean="0"/>
              <a:t>6/2/2020</a:t>
            </a:fld>
            <a:endParaRPr lang="en-US"/>
          </a:p>
        </p:txBody>
      </p:sp>
      <p:sp>
        <p:nvSpPr>
          <p:cNvPr id="4" name="Footer Placeholder 3"/>
          <p:cNvSpPr>
            <a:spLocks noGrp="1"/>
          </p:cNvSpPr>
          <p:nvPr>
            <p:ph type="ftr" sz="quarter" idx="11"/>
          </p:nvPr>
        </p:nvSpPr>
        <p:spPr/>
        <p:txBody>
          <a:bodyPr/>
          <a:lstStyle/>
          <a:p>
            <a:r>
              <a:rPr lang="en-US" smtClean="0"/>
              <a:t>CPDD MOE 2020</a:t>
            </a:r>
            <a:endParaRPr lang="en-US"/>
          </a:p>
        </p:txBody>
      </p:sp>
      <p:sp>
        <p:nvSpPr>
          <p:cNvPr id="5" name="Slide Number Placeholder 4"/>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16865260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657F173-522E-40FE-8B05-8D43B6F8665C}" type="datetime1">
              <a:rPr lang="en-US" smtClean="0"/>
              <a:t>6/2/2020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202144631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603F3D1-0A50-41D8-8B3F-A11B3274B43E}" type="datetime1">
              <a:rPr lang="en-US" smtClean="0"/>
              <a:t>6/2/2020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18132714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6E09899-CE5D-419D-89A2-2CE2DBAFAB7C}" type="datetime1">
              <a:rPr lang="en-US" smtClean="0"/>
              <a:t>6/2/2020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33915545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en-US" smtClean="0"/>
              <a:t>Click to edit Master title style</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2FFE6E3-D429-4FA1-B49A-462AC8E552E7}" type="datetime1">
              <a:rPr lang="en-US" smtClean="0"/>
              <a:t>6/2/2020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3122195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6B17795-166C-446C-A52D-32C451B16686}" type="datetime1">
              <a:rPr lang="en-US" smtClean="0"/>
              <a:t>6/2/2020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3687791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913795" y="2912232"/>
            <a:ext cx="5107208" cy="287896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912232"/>
            <a:ext cx="5095357" cy="287896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B616F90-8B34-441E-B1F2-AEAC1014DF55}" type="datetime1">
              <a:rPr lang="en-US" smtClean="0"/>
              <a:t>6/2/2020</a:t>
            </a:fld>
            <a:endParaRPr lang="en-US"/>
          </a:p>
        </p:txBody>
      </p:sp>
      <p:sp>
        <p:nvSpPr>
          <p:cNvPr id="8" name="Footer Placeholder 7"/>
          <p:cNvSpPr>
            <a:spLocks noGrp="1"/>
          </p:cNvSpPr>
          <p:nvPr>
            <p:ph type="ftr" sz="quarter" idx="11"/>
          </p:nvPr>
        </p:nvSpPr>
        <p:spPr/>
        <p:txBody>
          <a:bodyPr/>
          <a:lstStyle/>
          <a:p>
            <a:r>
              <a:rPr lang="en-US" smtClean="0"/>
              <a:t>CPDD MOE 2020</a:t>
            </a:r>
            <a:endParaRPr lang="en-US"/>
          </a:p>
        </p:txBody>
      </p:sp>
      <p:sp>
        <p:nvSpPr>
          <p:cNvPr id="9" name="Slide Number Placeholder 8"/>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27200031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6B6D1AF-F091-4191-889D-10BC6F97FD12}" type="datetime1">
              <a:rPr lang="en-US" smtClean="0"/>
              <a:t>6/2/2020</a:t>
            </a:fld>
            <a:endParaRPr lang="en-US"/>
          </a:p>
        </p:txBody>
      </p:sp>
      <p:sp>
        <p:nvSpPr>
          <p:cNvPr id="4" name="Footer Placeholder 3"/>
          <p:cNvSpPr>
            <a:spLocks noGrp="1"/>
          </p:cNvSpPr>
          <p:nvPr>
            <p:ph type="ftr" sz="quarter" idx="11"/>
          </p:nvPr>
        </p:nvSpPr>
        <p:spPr/>
        <p:txBody>
          <a:bodyPr/>
          <a:lstStyle/>
          <a:p>
            <a:r>
              <a:rPr lang="en-US" smtClean="0"/>
              <a:t>CPDD MOE 2020</a:t>
            </a:r>
            <a:endParaRPr lang="en-US"/>
          </a:p>
        </p:txBody>
      </p:sp>
      <p:sp>
        <p:nvSpPr>
          <p:cNvPr id="5" name="Slide Number Placeholder 4"/>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15158044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1111D3-F174-47E4-9371-B4504E33C15A}" type="datetime1">
              <a:rPr lang="en-US" smtClean="0"/>
              <a:t>6/2/2020</a:t>
            </a:fld>
            <a:endParaRPr lang="en-US"/>
          </a:p>
        </p:txBody>
      </p:sp>
      <p:sp>
        <p:nvSpPr>
          <p:cNvPr id="3" name="Footer Placeholder 2"/>
          <p:cNvSpPr>
            <a:spLocks noGrp="1"/>
          </p:cNvSpPr>
          <p:nvPr>
            <p:ph type="ftr" sz="quarter" idx="11"/>
          </p:nvPr>
        </p:nvSpPr>
        <p:spPr/>
        <p:txBody>
          <a:bodyPr/>
          <a:lstStyle/>
          <a:p>
            <a:r>
              <a:rPr lang="en-US" smtClean="0"/>
              <a:t>CPDD MOE 2020</a:t>
            </a:r>
            <a:endParaRPr lang="en-US"/>
          </a:p>
        </p:txBody>
      </p:sp>
      <p:sp>
        <p:nvSpPr>
          <p:cNvPr id="4" name="Slide Number Placeholder 3"/>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1555486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en-US" smtClean="0"/>
              <a:t>Click to edit Master title style</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B15FB66-9457-48F0-80B9-411D9F98A325}" type="datetime1">
              <a:rPr lang="en-US" smtClean="0"/>
              <a:t>6/2/2020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7948587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A9E80E0-C063-4314-9DC5-7C07D19C2E1C}" type="datetime1">
              <a:rPr lang="en-US" smtClean="0"/>
              <a:t>6/2/2020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42144487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88504021-D1DF-48BC-9BC7-C0D3B6CB4718}" type="datetime1">
              <a:rPr lang="en-US" smtClean="0"/>
              <a:t>6/2/2020</a:t>
            </a:fld>
            <a:endParaRPr lang="en-US"/>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r>
              <a:rPr lang="en-US" smtClean="0"/>
              <a:t>CPDD MOE 2020</a:t>
            </a:r>
            <a:endParaRPr lang="en-US"/>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D817C40A-5E75-4BCF-B907-101AF537BBEA}" type="slidenum">
              <a:rPr lang="en-US" smtClean="0"/>
              <a:t>‹#›</a:t>
            </a:fld>
            <a:endParaRPr lang="en-US"/>
          </a:p>
        </p:txBody>
      </p:sp>
    </p:spTree>
    <p:extLst>
      <p:ext uri="{BB962C8B-B14F-4D97-AF65-F5344CB8AC3E}">
        <p14:creationId xmlns:p14="http://schemas.microsoft.com/office/powerpoint/2010/main" val="819107978"/>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hf sldNum="0" hdr="0" dt="0"/>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un.org/sustainabledevelopment/sustainable-development-goals/"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uis.unesco.org/en/glossary-term/literacy-rate" TargetMode="External"/><Relationship Id="rId2" Type="http://schemas.openxmlformats.org/officeDocument/2006/relationships/hyperlink" Target="https://en.wikipedia.org/wiki/Mortality_rate" TargetMode="External"/><Relationship Id="rId1" Type="http://schemas.openxmlformats.org/officeDocument/2006/relationships/slideLayout" Target="../slideLayouts/slideLayout2.xml"/><Relationship Id="rId5" Type="http://schemas.openxmlformats.org/officeDocument/2006/relationships/hyperlink" Target="http://hdr.undp.org/en/content/human-development-index-hdi" TargetMode="External"/><Relationship Id="rId4" Type="http://schemas.openxmlformats.org/officeDocument/2006/relationships/hyperlink" Target="https://www.worldometers.info/demographics/life-expectancy/"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gsdrc.org/document-library/the-challenges-of-poverty-and-social-welfare-in-the-caribbean/"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19725" y="455927"/>
            <a:ext cx="11189845" cy="6124754"/>
          </a:xfrm>
          <a:prstGeom prst="rect">
            <a:avLst/>
          </a:prstGeom>
        </p:spPr>
        <p:txBody>
          <a:bodyPr wrap="square">
            <a:spAutoFit/>
          </a:bodyPr>
          <a:lstStyle/>
          <a:p>
            <a:r>
              <a:rPr lang="en-TT" sz="2800" dirty="0">
                <a:latin typeface="Times New Roman" panose="02020603050405020304" pitchFamily="18" charset="0"/>
                <a:ea typeface="Times New Roman" panose="02020603050405020304" pitchFamily="18" charset="0"/>
                <a:cs typeface="Times New Roman" panose="02020603050405020304" pitchFamily="18" charset="0"/>
              </a:rPr>
              <a:t>Subject Area:		</a:t>
            </a:r>
            <a:r>
              <a:rPr lang="en-TT" sz="2800" dirty="0" smtClean="0">
                <a:latin typeface="Times New Roman" panose="02020603050405020304" pitchFamily="18" charset="0"/>
                <a:ea typeface="Times New Roman" panose="02020603050405020304" pitchFamily="18" charset="0"/>
                <a:cs typeface="Times New Roman" panose="02020603050405020304" pitchFamily="18" charset="0"/>
              </a:rPr>
              <a:t>Economics</a:t>
            </a:r>
            <a:r>
              <a:rPr lang="en-US" sz="2800" dirty="0">
                <a:latin typeface="Calibri" panose="020F0502020204030204" pitchFamily="34" charset="0"/>
                <a:ea typeface="Calibri" panose="020F0502020204030204" pitchFamily="34" charset="0"/>
                <a:cs typeface="Times New Roman" panose="02020603050405020304" pitchFamily="18" charset="0"/>
              </a:rPr>
              <a:t/>
            </a:r>
            <a:br>
              <a:rPr lang="en-US" sz="2800" dirty="0">
                <a:latin typeface="Calibri" panose="020F0502020204030204" pitchFamily="34" charset="0"/>
                <a:ea typeface="Calibri" panose="020F0502020204030204" pitchFamily="34" charset="0"/>
                <a:cs typeface="Times New Roman" panose="02020603050405020304" pitchFamily="18" charset="0"/>
              </a:rPr>
            </a:br>
            <a:r>
              <a:rPr lang="en-TT" sz="2800" dirty="0">
                <a:latin typeface="Times New Roman" panose="02020603050405020304" pitchFamily="18" charset="0"/>
                <a:ea typeface="Times New Roman" panose="02020603050405020304" pitchFamily="18" charset="0"/>
                <a:cs typeface="Times New Roman" panose="02020603050405020304" pitchFamily="18" charset="0"/>
              </a:rPr>
              <a:t>Level: 				CAPE </a:t>
            </a:r>
            <a:r>
              <a:rPr lang="en-US" sz="2800" dirty="0">
                <a:latin typeface="Calibri" panose="020F0502020204030204" pitchFamily="34" charset="0"/>
                <a:ea typeface="Calibri" panose="020F0502020204030204" pitchFamily="34" charset="0"/>
                <a:cs typeface="Times New Roman" panose="02020603050405020304" pitchFamily="18" charset="0"/>
              </a:rPr>
              <a:t/>
            </a:r>
            <a:br>
              <a:rPr lang="en-US" sz="2800" dirty="0">
                <a:latin typeface="Calibri" panose="020F0502020204030204" pitchFamily="34" charset="0"/>
                <a:ea typeface="Calibri" panose="020F0502020204030204" pitchFamily="34" charset="0"/>
                <a:cs typeface="Times New Roman" panose="02020603050405020304" pitchFamily="18" charset="0"/>
              </a:rPr>
            </a:br>
            <a:r>
              <a:rPr lang="en-TT" sz="2800" dirty="0">
                <a:latin typeface="Times New Roman" panose="02020603050405020304" pitchFamily="18" charset="0"/>
                <a:ea typeface="Times New Roman" panose="02020603050405020304" pitchFamily="18" charset="0"/>
                <a:cs typeface="Times New Roman" panose="02020603050405020304" pitchFamily="18" charset="0"/>
              </a:rPr>
              <a:t>Curriculum Topic:	</a:t>
            </a:r>
            <a:r>
              <a:rPr lang="en-TT" sz="2800" dirty="0" smtClean="0">
                <a:latin typeface="Times New Roman" panose="02020603050405020304" pitchFamily="18" charset="0"/>
                <a:ea typeface="Times New Roman" panose="02020603050405020304" pitchFamily="18" charset="0"/>
                <a:cs typeface="Times New Roman" panose="02020603050405020304" pitchFamily="18" charset="0"/>
              </a:rPr>
              <a:t>Growth and Sustainable Development</a:t>
            </a:r>
            <a:r>
              <a:rPr lang="en-US" sz="2800" dirty="0">
                <a:latin typeface="Calibri" panose="020F0502020204030204" pitchFamily="34" charset="0"/>
                <a:ea typeface="Calibri" panose="020F0502020204030204" pitchFamily="34" charset="0"/>
                <a:cs typeface="Times New Roman" panose="02020603050405020304" pitchFamily="18" charset="0"/>
              </a:rPr>
              <a:t/>
            </a:r>
            <a:br>
              <a:rPr lang="en-US" sz="2800" dirty="0">
                <a:latin typeface="Calibri" panose="020F0502020204030204" pitchFamily="34" charset="0"/>
                <a:ea typeface="Calibri" panose="020F0502020204030204" pitchFamily="34" charset="0"/>
                <a:cs typeface="Times New Roman" panose="02020603050405020304" pitchFamily="18" charset="0"/>
              </a:rPr>
            </a:br>
            <a:r>
              <a:rPr lang="en-TT"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TT" sz="2800" dirty="0">
                <a:latin typeface="Times New Roman" panose="02020603050405020304" pitchFamily="18" charset="0"/>
                <a:ea typeface="Calibri" panose="020F0502020204030204" pitchFamily="34" charset="0"/>
                <a:cs typeface="Times New Roman" panose="02020603050405020304" pitchFamily="18" charset="0"/>
              </a:rPr>
              <a:t>Unit </a:t>
            </a:r>
            <a:r>
              <a:rPr lang="en-TT" sz="2800" dirty="0" smtClean="0">
                <a:latin typeface="Times New Roman" panose="02020603050405020304" pitchFamily="18" charset="0"/>
                <a:ea typeface="Calibri" panose="020F0502020204030204" pitchFamily="34" charset="0"/>
                <a:cs typeface="Times New Roman" panose="02020603050405020304" pitchFamily="18" charset="0"/>
              </a:rPr>
              <a:t>2 </a:t>
            </a:r>
            <a:r>
              <a:rPr lang="en-TT" sz="2800" dirty="0">
                <a:latin typeface="Times New Roman" panose="02020603050405020304" pitchFamily="18" charset="0"/>
                <a:ea typeface="Calibri" panose="020F0502020204030204" pitchFamily="34" charset="0"/>
                <a:cs typeface="Times New Roman" panose="02020603050405020304" pitchFamily="18" charset="0"/>
              </a:rPr>
              <a:t>	Module 3	</a:t>
            </a:r>
            <a:r>
              <a:rPr lang="en-TT" sz="2800" dirty="0" smtClean="0">
                <a:latin typeface="Times New Roman" panose="02020603050405020304" pitchFamily="18" charset="0"/>
                <a:ea typeface="Calibri" panose="020F0502020204030204" pitchFamily="34" charset="0"/>
                <a:cs typeface="Times New Roman" panose="02020603050405020304" pitchFamily="18" charset="0"/>
              </a:rPr>
              <a:t>Objectives 1-7</a:t>
            </a:r>
            <a:r>
              <a:rPr lang="en-TT" sz="2800" dirty="0">
                <a:latin typeface="Times New Roman" panose="02020603050405020304" pitchFamily="18" charset="0"/>
                <a:ea typeface="Calibri" panose="020F0502020204030204" pitchFamily="34" charset="0"/>
                <a:cs typeface="Times New Roman" panose="02020603050405020304" pitchFamily="18" charset="0"/>
              </a:rPr>
              <a:t/>
            </a:r>
            <a:br>
              <a:rPr lang="en-TT" sz="2800" dirty="0">
                <a:latin typeface="Times New Roman" panose="02020603050405020304" pitchFamily="18" charset="0"/>
                <a:ea typeface="Calibri" panose="020F0502020204030204" pitchFamily="34" charset="0"/>
                <a:cs typeface="Times New Roman" panose="02020603050405020304" pitchFamily="18" charset="0"/>
              </a:rPr>
            </a:br>
            <a:r>
              <a:rPr lang="en-TT" sz="2800" dirty="0">
                <a:latin typeface="Times New Roman" panose="02020603050405020304" pitchFamily="18" charset="0"/>
                <a:ea typeface="Calibri" panose="020F0502020204030204" pitchFamily="34" charset="0"/>
                <a:cs typeface="Times New Roman" panose="02020603050405020304" pitchFamily="18" charset="0"/>
              </a:rPr>
              <a:t/>
            </a:r>
            <a:br>
              <a:rPr lang="en-TT" sz="2800" dirty="0">
                <a:latin typeface="Times New Roman" panose="02020603050405020304" pitchFamily="18" charset="0"/>
                <a:ea typeface="Calibri" panose="020F0502020204030204" pitchFamily="34" charset="0"/>
                <a:cs typeface="Times New Roman" panose="02020603050405020304" pitchFamily="18" charset="0"/>
              </a:rPr>
            </a:br>
            <a:r>
              <a:rPr lang="en-TT" sz="2800" dirty="0">
                <a:latin typeface="Times New Roman" panose="02020603050405020304" pitchFamily="18" charset="0"/>
                <a:ea typeface="Calibri" panose="020F0502020204030204" pitchFamily="34" charset="0"/>
                <a:cs typeface="Times New Roman" panose="02020603050405020304" pitchFamily="18" charset="0"/>
              </a:rPr>
              <a:t>Key Teaching Points:</a:t>
            </a:r>
            <a:br>
              <a:rPr lang="en-TT" sz="2800" dirty="0">
                <a:latin typeface="Times New Roman" panose="02020603050405020304" pitchFamily="18" charset="0"/>
                <a:ea typeface="Calibri" panose="020F0502020204030204" pitchFamily="34" charset="0"/>
                <a:cs typeface="Times New Roman" panose="02020603050405020304" pitchFamily="18" charset="0"/>
              </a:rPr>
            </a:br>
            <a:r>
              <a:rPr lang="en-TT" sz="2800" dirty="0">
                <a:latin typeface="Times New Roman" panose="02020603050405020304" pitchFamily="18" charset="0"/>
                <a:ea typeface="Calibri" panose="020F0502020204030204" pitchFamily="34" charset="0"/>
                <a:cs typeface="Times New Roman" panose="02020603050405020304" pitchFamily="18" charset="0"/>
              </a:rPr>
              <a:t>	</a:t>
            </a:r>
            <a:r>
              <a:rPr lang="en-TT" sz="2800" dirty="0" smtClean="0">
                <a:latin typeface="Times New Roman" panose="02020603050405020304" pitchFamily="18" charset="0"/>
                <a:ea typeface="Calibri" panose="020F0502020204030204" pitchFamily="34" charset="0"/>
                <a:cs typeface="Times New Roman" panose="02020603050405020304" pitchFamily="18" charset="0"/>
              </a:rPr>
              <a:t>(1) Distinguish between growth and development</a:t>
            </a:r>
          </a:p>
          <a:p>
            <a:r>
              <a:rPr lang="en-TT" sz="2800" dirty="0">
                <a:latin typeface="Times New Roman" panose="02020603050405020304" pitchFamily="18" charset="0"/>
                <a:cs typeface="Times New Roman" panose="02020603050405020304" pitchFamily="18" charset="0"/>
              </a:rPr>
              <a:t>	</a:t>
            </a:r>
            <a:r>
              <a:rPr lang="en-TT" sz="2800" dirty="0" smtClean="0">
                <a:latin typeface="Times New Roman" panose="02020603050405020304" pitchFamily="18" charset="0"/>
                <a:cs typeface="Times New Roman" panose="02020603050405020304" pitchFamily="18" charset="0"/>
              </a:rPr>
              <a:t>(2) Explain the concept of sustainable development</a:t>
            </a:r>
          </a:p>
          <a:p>
            <a:r>
              <a:rPr lang="en-TT" sz="2800" dirty="0">
                <a:latin typeface="Times New Roman" panose="02020603050405020304" pitchFamily="18" charset="0"/>
                <a:cs typeface="Times New Roman" panose="02020603050405020304" pitchFamily="18" charset="0"/>
              </a:rPr>
              <a:t>	</a:t>
            </a:r>
            <a:r>
              <a:rPr lang="en-TT" sz="2800" dirty="0" smtClean="0">
                <a:latin typeface="Times New Roman" panose="02020603050405020304" pitchFamily="18" charset="0"/>
                <a:cs typeface="Times New Roman" panose="02020603050405020304" pitchFamily="18" charset="0"/>
              </a:rPr>
              <a:t>(3) Outline the factors that determine growth</a:t>
            </a:r>
          </a:p>
          <a:p>
            <a:r>
              <a:rPr lang="en-TT" sz="2800" dirty="0">
                <a:latin typeface="Times New Roman" panose="02020603050405020304" pitchFamily="18" charset="0"/>
                <a:cs typeface="Times New Roman" panose="02020603050405020304" pitchFamily="18" charset="0"/>
              </a:rPr>
              <a:t>	</a:t>
            </a:r>
            <a:r>
              <a:rPr lang="en-TT" sz="2800" dirty="0" smtClean="0">
                <a:latin typeface="Times New Roman" panose="02020603050405020304" pitchFamily="18" charset="0"/>
                <a:cs typeface="Times New Roman" panose="02020603050405020304" pitchFamily="18" charset="0"/>
              </a:rPr>
              <a:t>(4) Outline the factors that contribute to sustainable development</a:t>
            </a:r>
          </a:p>
          <a:p>
            <a:r>
              <a:rPr lang="en-TT" sz="2800" dirty="0">
                <a:latin typeface="Times New Roman" panose="02020603050405020304" pitchFamily="18" charset="0"/>
                <a:cs typeface="Times New Roman" panose="02020603050405020304" pitchFamily="18" charset="0"/>
              </a:rPr>
              <a:t>	</a:t>
            </a:r>
            <a:r>
              <a:rPr lang="en-TT" sz="2800" dirty="0" smtClean="0">
                <a:latin typeface="Times New Roman" panose="02020603050405020304" pitchFamily="18" charset="0"/>
                <a:cs typeface="Times New Roman" panose="02020603050405020304" pitchFamily="18" charset="0"/>
              </a:rPr>
              <a:t>(5) Explain the concept of human development</a:t>
            </a:r>
          </a:p>
          <a:p>
            <a:r>
              <a:rPr lang="en-TT" sz="2800" dirty="0">
                <a:latin typeface="Times New Roman" panose="02020603050405020304" pitchFamily="18" charset="0"/>
                <a:cs typeface="Times New Roman" panose="02020603050405020304" pitchFamily="18" charset="0"/>
              </a:rPr>
              <a:t>	</a:t>
            </a:r>
            <a:r>
              <a:rPr lang="en-TT" sz="2800" dirty="0" smtClean="0">
                <a:latin typeface="Times New Roman" panose="02020603050405020304" pitchFamily="18" charset="0"/>
                <a:cs typeface="Times New Roman" panose="02020603050405020304" pitchFamily="18" charset="0"/>
              </a:rPr>
              <a:t>(6) Analyse the structural characteristics of Caribbean economies</a:t>
            </a:r>
          </a:p>
          <a:p>
            <a:r>
              <a:rPr lang="en-TT" sz="2800" dirty="0">
                <a:latin typeface="Times New Roman" panose="02020603050405020304" pitchFamily="18" charset="0"/>
                <a:cs typeface="Times New Roman" panose="02020603050405020304" pitchFamily="18" charset="0"/>
              </a:rPr>
              <a:t>	</a:t>
            </a:r>
            <a:r>
              <a:rPr lang="en-TT" sz="2800" dirty="0" smtClean="0">
                <a:latin typeface="Times New Roman" panose="02020603050405020304" pitchFamily="18" charset="0"/>
                <a:cs typeface="Times New Roman" panose="02020603050405020304" pitchFamily="18" charset="0"/>
              </a:rPr>
              <a:t>(7) Analyse the impact of the region’s structural characteristics on 					sustainable economic development</a:t>
            </a:r>
            <a:endParaRPr lang="en-US" sz="2800" dirty="0"/>
          </a:p>
        </p:txBody>
      </p:sp>
      <p:sp>
        <p:nvSpPr>
          <p:cNvPr id="2" name="Footer Placeholder 1"/>
          <p:cNvSpPr>
            <a:spLocks noGrp="1"/>
          </p:cNvSpPr>
          <p:nvPr>
            <p:ph type="ftr" sz="quarter" idx="11"/>
          </p:nvPr>
        </p:nvSpPr>
        <p:spPr>
          <a:xfrm>
            <a:off x="10582450" y="6033176"/>
            <a:ext cx="1409681" cy="547505"/>
          </a:xfrm>
        </p:spPr>
        <p:txBody>
          <a:bodyPr/>
          <a:lstStyle/>
          <a:p>
            <a:r>
              <a:rPr lang="en-US" dirty="0" smtClean="0"/>
              <a:t>CPDD MOE 2020</a:t>
            </a:r>
            <a:endParaRPr lang="en-US" dirty="0"/>
          </a:p>
        </p:txBody>
      </p:sp>
    </p:spTree>
    <p:extLst>
      <p:ext uri="{BB962C8B-B14F-4D97-AF65-F5344CB8AC3E}">
        <p14:creationId xmlns:p14="http://schemas.microsoft.com/office/powerpoint/2010/main" val="41833125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4" y="429718"/>
            <a:ext cx="10353761" cy="932253"/>
          </a:xfrm>
        </p:spPr>
        <p:txBody>
          <a:bodyPr/>
          <a:lstStyle/>
          <a:p>
            <a:r>
              <a:rPr lang="en-US" dirty="0" smtClean="0"/>
              <a:t>Implications for regional economies</a:t>
            </a:r>
            <a:endParaRPr lang="en-US" dirty="0"/>
          </a:p>
        </p:txBody>
      </p:sp>
      <p:sp>
        <p:nvSpPr>
          <p:cNvPr id="3" name="Content Placeholder 2"/>
          <p:cNvSpPr>
            <a:spLocks noGrp="1"/>
          </p:cNvSpPr>
          <p:nvPr>
            <p:ph idx="1"/>
          </p:nvPr>
        </p:nvSpPr>
        <p:spPr>
          <a:xfrm>
            <a:off x="359764" y="1214203"/>
            <a:ext cx="11512446" cy="5034197"/>
          </a:xfrm>
        </p:spPr>
        <p:txBody>
          <a:bodyPr>
            <a:normAutofit fontScale="92500" lnSpcReduction="20000"/>
          </a:bodyPr>
          <a:lstStyle/>
          <a:p>
            <a:r>
              <a:rPr lang="en-US" sz="2600" dirty="0" smtClean="0"/>
              <a:t>Dependence on aid – As economic growth and development has been challenging for Caribbean economies, there has been dependence on more developed countries for aid in terms of loans, technical assistance, debt forgiveness.  These help build the economy but also come with </a:t>
            </a:r>
            <a:r>
              <a:rPr lang="en-US" sz="2600" dirty="0" err="1" smtClean="0"/>
              <a:t>conditionalities</a:t>
            </a:r>
            <a:r>
              <a:rPr lang="en-US" sz="2600" dirty="0" smtClean="0"/>
              <a:t> for repayment.  This is unavoidable in the wake of natural and man-made disasters.</a:t>
            </a:r>
          </a:p>
          <a:p>
            <a:r>
              <a:rPr lang="en-US" sz="2600" dirty="0" smtClean="0"/>
              <a:t>Preferential trade agreements – these agreements reduce trade barriers amongst the countries that sign to the agreement.  This allows Caribbean countries access to markets that were not possible before.  Small economies are given a chance to trade.  Prices of products are lower as taxes are removed and appear more competitive.  Some economies though are unable to compete without these agreements.</a:t>
            </a:r>
          </a:p>
          <a:p>
            <a:endParaRPr lang="en-US" dirty="0"/>
          </a:p>
        </p:txBody>
      </p:sp>
      <p:sp>
        <p:nvSpPr>
          <p:cNvPr id="4" name="Footer Placeholder 3"/>
          <p:cNvSpPr>
            <a:spLocks noGrp="1"/>
          </p:cNvSpPr>
          <p:nvPr>
            <p:ph type="ftr" sz="quarter" idx="11"/>
          </p:nvPr>
        </p:nvSpPr>
        <p:spPr>
          <a:xfrm>
            <a:off x="10297638" y="6248400"/>
            <a:ext cx="1304750" cy="365125"/>
          </a:xfrm>
        </p:spPr>
        <p:txBody>
          <a:bodyPr/>
          <a:lstStyle/>
          <a:p>
            <a:r>
              <a:rPr lang="en-US" dirty="0" smtClean="0"/>
              <a:t>CPDD MOE 2020</a:t>
            </a:r>
            <a:endParaRPr lang="en-US" dirty="0"/>
          </a:p>
        </p:txBody>
      </p:sp>
    </p:spTree>
    <p:extLst>
      <p:ext uri="{BB962C8B-B14F-4D97-AF65-F5344CB8AC3E}">
        <p14:creationId xmlns:p14="http://schemas.microsoft.com/office/powerpoint/2010/main" val="25172431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1"/>
            <a:ext cx="10353761" cy="1054308"/>
          </a:xfrm>
        </p:spPr>
        <p:txBody>
          <a:bodyPr/>
          <a:lstStyle/>
          <a:p>
            <a:r>
              <a:rPr lang="en-US" dirty="0"/>
              <a:t>Implications for regional economies</a:t>
            </a:r>
          </a:p>
        </p:txBody>
      </p:sp>
      <p:sp>
        <p:nvSpPr>
          <p:cNvPr id="3" name="Content Placeholder 2"/>
          <p:cNvSpPr>
            <a:spLocks noGrp="1"/>
          </p:cNvSpPr>
          <p:nvPr>
            <p:ph idx="1"/>
          </p:nvPr>
        </p:nvSpPr>
        <p:spPr>
          <a:xfrm>
            <a:off x="913795" y="1663909"/>
            <a:ext cx="10353762" cy="4127291"/>
          </a:xfrm>
        </p:spPr>
        <p:txBody>
          <a:bodyPr>
            <a:normAutofit fontScale="92500" lnSpcReduction="20000"/>
          </a:bodyPr>
          <a:lstStyle/>
          <a:p>
            <a:r>
              <a:rPr lang="en-US" dirty="0"/>
              <a:t>Foreign direct investment (FDI) – This refers to where persons/businesses from foreign countries invest in local businesses bringing capital and technical expertise to develop local industries to enable economic growth.  Unfortunately, profits are repatriated to the foreign countries.  The local country benefits from royalties and employment.</a:t>
            </a:r>
          </a:p>
          <a:p>
            <a:r>
              <a:rPr lang="en-US" dirty="0"/>
              <a:t>Vulnerability to natural and man-made change – Regional economies are vulnerable to natural disasters (hurricanes, flooding, earthquakes, volcanic eruptions etc.).  These cause severe economic decline and countries rebuild at huge costs to their economies sometimes incurring major debt.  With technological advances, Caribbean countries may not have the money nor expertise to keep up with global changes.  This may make them less competitive. </a:t>
            </a:r>
          </a:p>
          <a:p>
            <a:r>
              <a:rPr lang="en-US" dirty="0"/>
              <a:t>Changes in world prices – Fluctuations in world prices seriously affect Caribbean countries.  As prices for agriculture or minerals fall, Caribbean countries receive less income and economic growth declines or stagnates</a:t>
            </a:r>
            <a:r>
              <a:rPr lang="en-US" dirty="0" smtClean="0"/>
              <a:t>.</a:t>
            </a: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6893269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384748"/>
            <a:ext cx="10353761" cy="949377"/>
          </a:xfrm>
        </p:spPr>
        <p:txBody>
          <a:bodyPr/>
          <a:lstStyle/>
          <a:p>
            <a:r>
              <a:rPr lang="en-US" dirty="0" smtClean="0"/>
              <a:t>TEST YOUR Skills</a:t>
            </a:r>
            <a:endParaRPr lang="en-US" dirty="0"/>
          </a:p>
        </p:txBody>
      </p:sp>
      <p:sp>
        <p:nvSpPr>
          <p:cNvPr id="3" name="Content Placeholder 2"/>
          <p:cNvSpPr>
            <a:spLocks noGrp="1"/>
          </p:cNvSpPr>
          <p:nvPr>
            <p:ph idx="1"/>
          </p:nvPr>
        </p:nvSpPr>
        <p:spPr>
          <a:xfrm>
            <a:off x="913795" y="1558977"/>
            <a:ext cx="10353762" cy="4232223"/>
          </a:xfrm>
        </p:spPr>
        <p:txBody>
          <a:bodyPr>
            <a:normAutofit lnSpcReduction="10000"/>
          </a:bodyPr>
          <a:lstStyle/>
          <a:p>
            <a:pPr marL="0" indent="0">
              <a:buNone/>
            </a:pPr>
            <a:r>
              <a:rPr lang="en-US" dirty="0" smtClean="0"/>
              <a:t>1. Define </a:t>
            </a:r>
          </a:p>
          <a:p>
            <a:pPr marL="457200" lvl="1" indent="0">
              <a:buNone/>
            </a:pPr>
            <a:r>
              <a:rPr lang="en-US" dirty="0" smtClean="0"/>
              <a:t>a) Economic growth</a:t>
            </a:r>
          </a:p>
          <a:p>
            <a:pPr marL="457200" lvl="1" indent="0">
              <a:buNone/>
            </a:pPr>
            <a:r>
              <a:rPr lang="en-US" dirty="0" smtClean="0"/>
              <a:t>b) Economic Development</a:t>
            </a:r>
          </a:p>
          <a:p>
            <a:pPr marL="457200" lvl="1" indent="0">
              <a:buNone/>
            </a:pPr>
            <a:r>
              <a:rPr lang="en-US" dirty="0" smtClean="0"/>
              <a:t>c) Sustainable Development</a:t>
            </a:r>
          </a:p>
          <a:p>
            <a:pPr marL="0" lvl="1" indent="0">
              <a:buNone/>
            </a:pPr>
            <a:r>
              <a:rPr lang="en-US" dirty="0" smtClean="0"/>
              <a:t>2. Distinguish between exogenous and endogenous growth.</a:t>
            </a:r>
          </a:p>
          <a:p>
            <a:pPr marL="0" lvl="1" indent="0">
              <a:buNone/>
            </a:pPr>
            <a:r>
              <a:rPr lang="en-US" dirty="0" smtClean="0"/>
              <a:t>3. Identify three factors that lead to sustainable development.</a:t>
            </a:r>
          </a:p>
          <a:p>
            <a:pPr marL="0" lvl="1" indent="0">
              <a:buNone/>
            </a:pPr>
            <a:r>
              <a:rPr lang="en-US" dirty="0" smtClean="0"/>
              <a:t>4. Explain three indices of human development.</a:t>
            </a:r>
          </a:p>
          <a:p>
            <a:pPr marL="225425" lvl="1" indent="-225425">
              <a:buNone/>
            </a:pPr>
            <a:r>
              <a:rPr lang="en-US" dirty="0" smtClean="0"/>
              <a:t>5. Discuss three characteristics of Caribbean economies that influence economic growth and development.</a:t>
            </a:r>
          </a:p>
          <a:p>
            <a:pPr marL="225425" lvl="1" indent="-225425">
              <a:buNone/>
            </a:pPr>
            <a:r>
              <a:rPr lang="en-US" dirty="0" smtClean="0"/>
              <a:t>6. Critiques two measures that regional government’s have used to encourage economic growth and development.</a:t>
            </a:r>
          </a:p>
          <a:p>
            <a:pPr marL="225425" lvl="1" indent="-225425">
              <a:buNone/>
            </a:pPr>
            <a:endParaRPr lang="en-US" dirty="0" smtClean="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1588706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4" y="474689"/>
            <a:ext cx="10353761" cy="964367"/>
          </a:xfrm>
        </p:spPr>
        <p:txBody>
          <a:bodyPr/>
          <a:lstStyle/>
          <a:p>
            <a:r>
              <a:rPr lang="en-US" dirty="0" smtClean="0"/>
              <a:t>Answer key</a:t>
            </a:r>
            <a:endParaRPr lang="en-US" dirty="0"/>
          </a:p>
        </p:txBody>
      </p:sp>
      <p:sp>
        <p:nvSpPr>
          <p:cNvPr id="3" name="Content Placeholder 2"/>
          <p:cNvSpPr>
            <a:spLocks noGrp="1"/>
          </p:cNvSpPr>
          <p:nvPr>
            <p:ph idx="1"/>
          </p:nvPr>
        </p:nvSpPr>
        <p:spPr>
          <a:xfrm>
            <a:off x="913795" y="1439056"/>
            <a:ext cx="10353762" cy="4352144"/>
          </a:xfrm>
        </p:spPr>
        <p:txBody>
          <a:bodyPr>
            <a:normAutofit fontScale="92500" lnSpcReduction="20000"/>
          </a:bodyPr>
          <a:lstStyle/>
          <a:p>
            <a:pPr marL="0" indent="0">
              <a:buNone/>
            </a:pPr>
            <a:r>
              <a:rPr lang="en-US" sz="1500" dirty="0" smtClean="0"/>
              <a:t>1. </a:t>
            </a:r>
            <a:r>
              <a:rPr lang="en-US" sz="1600" b="1" dirty="0" smtClean="0"/>
              <a:t>Economic </a:t>
            </a:r>
            <a:r>
              <a:rPr lang="en-US" sz="1600" b="1" dirty="0"/>
              <a:t>Growth</a:t>
            </a:r>
          </a:p>
          <a:p>
            <a:pPr marL="465138" lvl="1" indent="-165100"/>
            <a:r>
              <a:rPr lang="en-US" sz="1600" dirty="0"/>
              <a:t>This refers to an increase in a country’s real output of goods and services over a period of time, usually a year (CSEC Economics syllabus 2017).</a:t>
            </a:r>
          </a:p>
          <a:p>
            <a:pPr marL="465138" lvl="1" indent="-165100"/>
            <a:r>
              <a:rPr lang="en-US" sz="1600" dirty="0"/>
              <a:t>Measures include GDP and GNP.</a:t>
            </a:r>
          </a:p>
          <a:p>
            <a:pPr marL="165100" lvl="1" indent="-165100"/>
            <a:endParaRPr lang="en-US" sz="1600" dirty="0"/>
          </a:p>
          <a:p>
            <a:pPr marL="165100" indent="-165100">
              <a:buNone/>
            </a:pPr>
            <a:r>
              <a:rPr lang="en-US" sz="1600" b="1" dirty="0"/>
              <a:t>Economic Development</a:t>
            </a:r>
          </a:p>
          <a:p>
            <a:pPr marL="465138" lvl="1" indent="-180975"/>
            <a:r>
              <a:rPr lang="en-US" sz="1600" dirty="0" smtClean="0"/>
              <a:t>A </a:t>
            </a:r>
            <a:r>
              <a:rPr lang="en-US" sz="1600" dirty="0"/>
              <a:t>qualitative concept which includes economic growth but is more than growth as it includes the overall increase in the standard of living and reduction in poverty (CSEC Economics syllabus 2017).</a:t>
            </a:r>
          </a:p>
          <a:p>
            <a:pPr marL="465138" lvl="1" indent="-180975"/>
            <a:r>
              <a:rPr lang="en-US" sz="1600" dirty="0" smtClean="0"/>
              <a:t>Measures </a:t>
            </a:r>
            <a:r>
              <a:rPr lang="en-US" sz="1600" dirty="0"/>
              <a:t>include Real GNP per capita and Human Development Index (HDI).</a:t>
            </a:r>
          </a:p>
          <a:p>
            <a:pPr marL="165100" indent="-165100">
              <a:buNone/>
            </a:pPr>
            <a:endParaRPr lang="en-US" sz="1600" dirty="0" smtClean="0"/>
          </a:p>
          <a:p>
            <a:pPr marL="165100" indent="-165100">
              <a:buNone/>
            </a:pPr>
            <a:r>
              <a:rPr lang="en-US" sz="1600" dirty="0" smtClean="0"/>
              <a:t>Sustainable </a:t>
            </a:r>
            <a:r>
              <a:rPr lang="en-US" sz="1600" dirty="0"/>
              <a:t>Development</a:t>
            </a:r>
          </a:p>
          <a:p>
            <a:pPr marL="165100" indent="-165100">
              <a:buNone/>
            </a:pPr>
            <a:r>
              <a:rPr lang="en-US" sz="1600" dirty="0"/>
              <a:t>	Use of measures to increase overall standard of living but ensuring that such measures do not compromise the standard of living of future generations.  The aim is to ensure inter-generational equity so that each generation benefits from all resources that the world has to offer.  All measures must be environmentally friendly.</a:t>
            </a: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7632080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 key (continued)</a:t>
            </a:r>
            <a:endParaRPr lang="en-US" dirty="0"/>
          </a:p>
        </p:txBody>
      </p:sp>
      <p:sp>
        <p:nvSpPr>
          <p:cNvPr id="3" name="Content Placeholder 2"/>
          <p:cNvSpPr>
            <a:spLocks noGrp="1"/>
          </p:cNvSpPr>
          <p:nvPr>
            <p:ph idx="1"/>
          </p:nvPr>
        </p:nvSpPr>
        <p:spPr>
          <a:xfrm>
            <a:off x="913795" y="1783830"/>
            <a:ext cx="10353762" cy="4007370"/>
          </a:xfrm>
        </p:spPr>
        <p:txBody>
          <a:bodyPr>
            <a:normAutofit/>
          </a:bodyPr>
          <a:lstStyle/>
          <a:p>
            <a:pPr marL="0" indent="0" defTabSz="465138">
              <a:buNone/>
            </a:pPr>
            <a:r>
              <a:rPr lang="en-US" dirty="0" smtClean="0"/>
              <a:t>2. 	Exogenous – external		</a:t>
            </a:r>
            <a:r>
              <a:rPr lang="en-US" dirty="0" err="1" smtClean="0"/>
              <a:t>Indogenous</a:t>
            </a:r>
            <a:r>
              <a:rPr lang="en-US" dirty="0" smtClean="0"/>
              <a:t> – Internal</a:t>
            </a:r>
          </a:p>
          <a:p>
            <a:pPr marL="457200" indent="-457200">
              <a:buAutoNum type="arabicPeriod" startAt="3"/>
            </a:pPr>
            <a:r>
              <a:rPr lang="en-US" dirty="0" smtClean="0"/>
              <a:t>Donate what you don’t use to eradicate poverty</a:t>
            </a:r>
          </a:p>
          <a:p>
            <a:pPr marL="465138" indent="-465138">
              <a:buNone/>
            </a:pPr>
            <a:r>
              <a:rPr lang="en-US" dirty="0"/>
              <a:t>	</a:t>
            </a:r>
            <a:r>
              <a:rPr lang="en-US" dirty="0" smtClean="0"/>
              <a:t>Support local farmers to erase hunger</a:t>
            </a:r>
          </a:p>
          <a:p>
            <a:pPr marL="465138" indent="-465138">
              <a:buNone/>
            </a:pPr>
            <a:r>
              <a:rPr lang="en-US" dirty="0"/>
              <a:t>	</a:t>
            </a:r>
            <a:r>
              <a:rPr lang="en-US" dirty="0" smtClean="0"/>
              <a:t>Vaccinate for good health and well-being</a:t>
            </a:r>
          </a:p>
          <a:p>
            <a:pPr marL="465138" indent="-465138">
              <a:buNone/>
            </a:pPr>
            <a:r>
              <a:rPr lang="en-US" dirty="0"/>
              <a:t>	</a:t>
            </a:r>
            <a:r>
              <a:rPr lang="en-US" dirty="0" smtClean="0"/>
              <a:t>Provide quality education</a:t>
            </a:r>
          </a:p>
          <a:p>
            <a:pPr marL="465138" indent="-465138">
              <a:buNone/>
            </a:pPr>
            <a:r>
              <a:rPr lang="en-US" dirty="0"/>
              <a:t>	</a:t>
            </a:r>
            <a:r>
              <a:rPr lang="en-US" dirty="0" smtClean="0"/>
              <a:t>Empower women and girls for gender equality</a:t>
            </a:r>
          </a:p>
          <a:p>
            <a:pPr marL="465138" indent="-465138">
              <a:buNone/>
            </a:pPr>
            <a:r>
              <a:rPr lang="en-US" dirty="0"/>
              <a:t>	</a:t>
            </a:r>
            <a:r>
              <a:rPr lang="en-US" dirty="0" smtClean="0"/>
              <a:t>Avoid wasting water</a:t>
            </a:r>
          </a:p>
          <a:p>
            <a:pPr marL="465138" indent="-465138">
              <a:buNone/>
            </a:pPr>
            <a:r>
              <a:rPr lang="en-US" dirty="0" smtClean="0"/>
              <a:t>4. 	Slide 4</a:t>
            </a: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29228431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3208" y="369758"/>
            <a:ext cx="10353761" cy="874426"/>
          </a:xfrm>
        </p:spPr>
        <p:txBody>
          <a:bodyPr/>
          <a:lstStyle/>
          <a:p>
            <a:r>
              <a:rPr lang="en-US" dirty="0" smtClean="0"/>
              <a:t>Answer key</a:t>
            </a:r>
            <a:endParaRPr lang="en-US" dirty="0"/>
          </a:p>
        </p:txBody>
      </p:sp>
      <p:sp>
        <p:nvSpPr>
          <p:cNvPr id="3" name="Content Placeholder 2"/>
          <p:cNvSpPr>
            <a:spLocks noGrp="1"/>
          </p:cNvSpPr>
          <p:nvPr>
            <p:ph idx="1"/>
          </p:nvPr>
        </p:nvSpPr>
        <p:spPr>
          <a:xfrm>
            <a:off x="883208" y="1244184"/>
            <a:ext cx="10353762" cy="4639091"/>
          </a:xfrm>
        </p:spPr>
        <p:txBody>
          <a:bodyPr>
            <a:normAutofit fontScale="85000" lnSpcReduction="20000"/>
          </a:bodyPr>
          <a:lstStyle/>
          <a:p>
            <a:pPr marL="457200" indent="-457200">
              <a:buAutoNum type="arabicPeriod" startAt="5"/>
            </a:pPr>
            <a:r>
              <a:rPr lang="en-US" dirty="0" smtClean="0"/>
              <a:t>Slides 8 &amp; 9</a:t>
            </a:r>
          </a:p>
          <a:p>
            <a:pPr marL="457200" indent="-457200">
              <a:buFont typeface="Arial" panose="020B0604020202020204" pitchFamily="34" charset="0"/>
              <a:buAutoNum type="arabicPeriod" startAt="5"/>
            </a:pPr>
            <a:r>
              <a:rPr lang="en-US" dirty="0"/>
              <a:t>Foreign direct investment (FDI) – This refers to where persons/businesses from foreign countries invest in local businesses bringing capital and technical expertise to develop local industries to enable economic growth.  Unfortunately, profits are repatriated to the foreign countries.  The local country benefits from royalties and employment.</a:t>
            </a:r>
          </a:p>
          <a:p>
            <a:pPr marL="465138" indent="0">
              <a:buNone/>
            </a:pPr>
            <a:r>
              <a:rPr lang="en-US" dirty="0" smtClean="0"/>
              <a:t>Dependence </a:t>
            </a:r>
            <a:r>
              <a:rPr lang="en-US" dirty="0"/>
              <a:t>on aid – As economic growth and development has been challenging for Caribbean economies, there has been dependence on more developed countries for aid in terms of loans, technical assistance, debt forgiveness.  These help build the economy but also come with </a:t>
            </a:r>
            <a:r>
              <a:rPr lang="en-US" dirty="0" err="1"/>
              <a:t>conditionalities</a:t>
            </a:r>
            <a:r>
              <a:rPr lang="en-US" dirty="0"/>
              <a:t> for repayment.  This is unavoidable in the wake of natural and man-made disasters.</a:t>
            </a:r>
          </a:p>
          <a:p>
            <a:pPr marL="465138" indent="0">
              <a:buNone/>
            </a:pPr>
            <a:r>
              <a:rPr lang="en-US" dirty="0"/>
              <a:t>Preferential trade agreements – these agreements reduce trade barriers amongst the countries that sign to the agreement.  This allows Caribbean countries access to markets that were not possible before.  Small economies are given a chance to trade.  Prices of products are lower as taxes are removed and appear more competitive.  Some economies though are unable to compete without these agreements.</a:t>
            </a:r>
          </a:p>
          <a:p>
            <a:pPr marL="0" indent="465138">
              <a:buNone/>
            </a:pP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29122356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1"/>
            <a:ext cx="10353761" cy="889416"/>
          </a:xfrm>
        </p:spPr>
        <p:txBody>
          <a:bodyPr/>
          <a:lstStyle/>
          <a:p>
            <a:r>
              <a:rPr lang="en-US" dirty="0" smtClean="0"/>
              <a:t>Think Point</a:t>
            </a:r>
            <a:endParaRPr lang="en-US" dirty="0"/>
          </a:p>
        </p:txBody>
      </p:sp>
      <p:sp>
        <p:nvSpPr>
          <p:cNvPr id="3" name="Content Placeholder 2"/>
          <p:cNvSpPr>
            <a:spLocks noGrp="1"/>
          </p:cNvSpPr>
          <p:nvPr>
            <p:ph idx="1"/>
          </p:nvPr>
        </p:nvSpPr>
        <p:spPr>
          <a:xfrm>
            <a:off x="913795" y="1828800"/>
            <a:ext cx="10353762" cy="3962400"/>
          </a:xfrm>
        </p:spPr>
        <p:txBody>
          <a:bodyPr/>
          <a:lstStyle/>
          <a:p>
            <a:r>
              <a:rPr lang="en-US" dirty="0" smtClean="0"/>
              <a:t>Can you distinguish between economic growth and economic development?</a:t>
            </a:r>
          </a:p>
          <a:p>
            <a:endParaRPr lang="en-US" dirty="0" smtClean="0"/>
          </a:p>
          <a:p>
            <a:r>
              <a:rPr lang="en-US" dirty="0" smtClean="0"/>
              <a:t>Look around you.  If your country is producing more goods and services and more persons are employed then there is economic growth.  </a:t>
            </a:r>
          </a:p>
          <a:p>
            <a:endParaRPr lang="en-US" dirty="0" smtClean="0"/>
          </a:p>
          <a:p>
            <a:r>
              <a:rPr lang="en-US" dirty="0" smtClean="0"/>
              <a:t>Do you have improved access to education, are persons living longer?  If your answer is yes then most likely there is also economic development.</a:t>
            </a:r>
          </a:p>
          <a:p>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25458323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Economic Growth vs Economic Development</a:t>
            </a:r>
            <a:endParaRPr lang="en-US" dirty="0"/>
          </a:p>
        </p:txBody>
      </p:sp>
      <p:sp>
        <p:nvSpPr>
          <p:cNvPr id="4" name="Footer Placeholder 3"/>
          <p:cNvSpPr>
            <a:spLocks noGrp="1"/>
          </p:cNvSpPr>
          <p:nvPr>
            <p:ph type="ftr" sz="quarter" idx="11"/>
          </p:nvPr>
        </p:nvSpPr>
        <p:spPr>
          <a:xfrm>
            <a:off x="731691" y="6332980"/>
            <a:ext cx="6672865" cy="365125"/>
          </a:xfrm>
        </p:spPr>
        <p:txBody>
          <a:bodyPr/>
          <a:lstStyle/>
          <a:p>
            <a:r>
              <a:rPr lang="en-US" dirty="0" smtClean="0"/>
              <a:t>CPDD MOE 2020</a:t>
            </a:r>
            <a:endParaRPr lang="en-US" dirty="0"/>
          </a:p>
        </p:txBody>
      </p:sp>
      <p:sp>
        <p:nvSpPr>
          <p:cNvPr id="5" name="Rectangle 4"/>
          <p:cNvSpPr/>
          <p:nvPr/>
        </p:nvSpPr>
        <p:spPr>
          <a:xfrm>
            <a:off x="731691" y="1935921"/>
            <a:ext cx="10987790" cy="4154984"/>
          </a:xfrm>
          <a:prstGeom prst="rect">
            <a:avLst/>
          </a:prstGeom>
        </p:spPr>
        <p:txBody>
          <a:bodyPr wrap="square">
            <a:spAutoFit/>
          </a:bodyPr>
          <a:lstStyle/>
          <a:p>
            <a:r>
              <a:rPr lang="en-US" sz="2400" b="1" dirty="0"/>
              <a:t>Economic Growth</a:t>
            </a:r>
          </a:p>
          <a:p>
            <a:pPr lvl="1"/>
            <a:r>
              <a:rPr lang="en-US" sz="2400" dirty="0"/>
              <a:t>This refers to an increase in a country’s real output of goods and services over a period of time, usually a year (CSEC Economics syllabus 2017).</a:t>
            </a:r>
          </a:p>
          <a:p>
            <a:pPr lvl="1"/>
            <a:r>
              <a:rPr lang="en-US" sz="2400" dirty="0" smtClean="0"/>
              <a:t>Measures </a:t>
            </a:r>
            <a:r>
              <a:rPr lang="en-US" sz="2400" dirty="0"/>
              <a:t>include GDP and </a:t>
            </a:r>
            <a:r>
              <a:rPr lang="en-US" sz="2400" dirty="0" smtClean="0"/>
              <a:t>GNP.</a:t>
            </a:r>
            <a:endParaRPr lang="en-US" sz="2400" dirty="0"/>
          </a:p>
          <a:p>
            <a:pPr lvl="1"/>
            <a:endParaRPr lang="en-US" sz="2400" dirty="0"/>
          </a:p>
          <a:p>
            <a:r>
              <a:rPr lang="en-US" sz="2400" b="1" dirty="0"/>
              <a:t>Economic Development</a:t>
            </a:r>
          </a:p>
          <a:p>
            <a:pPr lvl="1"/>
            <a:r>
              <a:rPr lang="en-US" sz="2400" dirty="0"/>
              <a:t>A qualitative concept which includes economic growth but is more than growth as it includes the overall increase in the standard of living and reduction in poverty (CSEC Economics syllabus 2017).</a:t>
            </a:r>
          </a:p>
          <a:p>
            <a:pPr lvl="1"/>
            <a:r>
              <a:rPr lang="en-US" sz="2400" dirty="0" smtClean="0"/>
              <a:t>Measures </a:t>
            </a:r>
            <a:r>
              <a:rPr lang="en-US" sz="2400" dirty="0"/>
              <a:t>include Real GNP per capita and Human Development Index (HDI</a:t>
            </a:r>
            <a:r>
              <a:rPr lang="en-US" sz="2400" dirty="0" smtClean="0"/>
              <a:t>).</a:t>
            </a:r>
            <a:endParaRPr lang="en-US" sz="2400" dirty="0"/>
          </a:p>
        </p:txBody>
      </p:sp>
    </p:spTree>
    <p:extLst>
      <p:ext uri="{BB962C8B-B14F-4D97-AF65-F5344CB8AC3E}">
        <p14:creationId xmlns:p14="http://schemas.microsoft.com/office/powerpoint/2010/main" val="2056246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Sustainable development</a:t>
            </a:r>
            <a:endParaRPr lang="en-US" dirty="0"/>
          </a:p>
        </p:txBody>
      </p:sp>
      <p:sp>
        <p:nvSpPr>
          <p:cNvPr id="3" name="Content Placeholder 2"/>
          <p:cNvSpPr>
            <a:spLocks noGrp="1"/>
          </p:cNvSpPr>
          <p:nvPr>
            <p:ph idx="1"/>
          </p:nvPr>
        </p:nvSpPr>
        <p:spPr/>
        <p:txBody>
          <a:bodyPr>
            <a:normAutofit/>
          </a:bodyPr>
          <a:lstStyle/>
          <a:p>
            <a:r>
              <a:rPr lang="en-US" sz="2800" dirty="0" smtClean="0"/>
              <a:t>Use of measures to increase overall standard of living but ensuring that such measures do not compromise the standard of living of future generations.  The aim is to ensure inter-generational equity so that each generation benefits from all resources that the world has to offer.  All measures must be environmentally friendly.</a:t>
            </a:r>
            <a:endParaRPr lang="en-US" sz="2800"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33980882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Exogenous vs endogenous growth</a:t>
            </a:r>
            <a:endParaRPr lang="en-US" dirty="0"/>
          </a:p>
        </p:txBody>
      </p:sp>
      <p:sp>
        <p:nvSpPr>
          <p:cNvPr id="3" name="Content Placeholder 2"/>
          <p:cNvSpPr>
            <a:spLocks noGrp="1"/>
          </p:cNvSpPr>
          <p:nvPr>
            <p:ph idx="1"/>
          </p:nvPr>
        </p:nvSpPr>
        <p:spPr>
          <a:xfrm>
            <a:off x="913795" y="1783830"/>
            <a:ext cx="10353762" cy="4007370"/>
          </a:xfrm>
        </p:spPr>
        <p:txBody>
          <a:bodyPr>
            <a:noAutofit/>
          </a:bodyPr>
          <a:lstStyle/>
          <a:p>
            <a:r>
              <a:rPr lang="en-US" sz="3200" dirty="0" smtClean="0"/>
              <a:t>Exogenous – Growth resulting from influences external to the nation.  </a:t>
            </a:r>
            <a:r>
              <a:rPr lang="en-US" sz="3200" dirty="0" err="1" smtClean="0"/>
              <a:t>Eg</a:t>
            </a:r>
            <a:r>
              <a:rPr lang="en-US" sz="3200" dirty="0" smtClean="0"/>
              <a:t>. Technical change.</a:t>
            </a:r>
          </a:p>
          <a:p>
            <a:endParaRPr lang="en-US" sz="3200" dirty="0"/>
          </a:p>
          <a:p>
            <a:r>
              <a:rPr lang="en-US" sz="3200" dirty="0" smtClean="0"/>
              <a:t>Endogenous – Growth resulting from influences internal to the nation.  </a:t>
            </a:r>
            <a:r>
              <a:rPr lang="en-US" sz="3200" dirty="0" err="1" smtClean="0"/>
              <a:t>Eg</a:t>
            </a:r>
            <a:r>
              <a:rPr lang="en-US" sz="3200" dirty="0" smtClean="0"/>
              <a:t>. capital accumulation, human capital development.</a:t>
            </a:r>
            <a:endParaRPr lang="en-US" sz="3200"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11596779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Factors that lead to sustainable development</a:t>
            </a:r>
            <a:endParaRPr lang="en-US" dirty="0"/>
          </a:p>
        </p:txBody>
      </p:sp>
      <p:sp>
        <p:nvSpPr>
          <p:cNvPr id="3" name="Content Placeholder 2"/>
          <p:cNvSpPr>
            <a:spLocks noGrp="1"/>
          </p:cNvSpPr>
          <p:nvPr>
            <p:ph idx="1"/>
          </p:nvPr>
        </p:nvSpPr>
        <p:spPr>
          <a:xfrm>
            <a:off x="913795" y="2683238"/>
            <a:ext cx="10353762" cy="3107961"/>
          </a:xfrm>
        </p:spPr>
        <p:txBody>
          <a:bodyPr>
            <a:normAutofit/>
          </a:bodyPr>
          <a:lstStyle/>
          <a:p>
            <a:r>
              <a:rPr lang="en-US" sz="3200" dirty="0">
                <a:hlinkClick r:id="rId2"/>
              </a:rPr>
              <a:t>https://www.un.org/sustainabledevelopment/sustainable-development-goals/</a:t>
            </a:r>
            <a:endParaRPr lang="en-US" sz="3200"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1506243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1"/>
            <a:ext cx="10353761" cy="844446"/>
          </a:xfrm>
        </p:spPr>
        <p:txBody>
          <a:bodyPr/>
          <a:lstStyle/>
          <a:p>
            <a:r>
              <a:rPr lang="en-US" dirty="0" smtClean="0"/>
              <a:t>Indices of human development</a:t>
            </a:r>
            <a:endParaRPr lang="en-US" dirty="0"/>
          </a:p>
        </p:txBody>
      </p:sp>
      <p:sp>
        <p:nvSpPr>
          <p:cNvPr id="3" name="Content Placeholder 2"/>
          <p:cNvSpPr>
            <a:spLocks noGrp="1"/>
          </p:cNvSpPr>
          <p:nvPr>
            <p:ph idx="1"/>
          </p:nvPr>
        </p:nvSpPr>
        <p:spPr>
          <a:xfrm>
            <a:off x="524657" y="1454047"/>
            <a:ext cx="11212642" cy="4337153"/>
          </a:xfrm>
        </p:spPr>
        <p:txBody>
          <a:bodyPr>
            <a:normAutofit fontScale="92500" lnSpcReduction="20000"/>
          </a:bodyPr>
          <a:lstStyle/>
          <a:p>
            <a:r>
              <a:rPr lang="en-US" dirty="0" smtClean="0"/>
              <a:t>Mortality rate - </a:t>
            </a:r>
            <a:r>
              <a:rPr lang="en-US" dirty="0">
                <a:hlinkClick r:id="rId2"/>
              </a:rPr>
              <a:t>https://</a:t>
            </a:r>
            <a:r>
              <a:rPr lang="en-US" dirty="0" smtClean="0">
                <a:hlinkClick r:id="rId2"/>
              </a:rPr>
              <a:t>en.wikipedia.org/wiki/Mortality_rate</a:t>
            </a:r>
            <a:endParaRPr lang="en-US" dirty="0" smtClean="0"/>
          </a:p>
          <a:p>
            <a:endParaRPr lang="en-US" dirty="0" smtClean="0"/>
          </a:p>
          <a:p>
            <a:r>
              <a:rPr lang="en-US" dirty="0" smtClean="0"/>
              <a:t>Literacy rate - </a:t>
            </a:r>
            <a:r>
              <a:rPr lang="en-US" dirty="0">
                <a:hlinkClick r:id="rId3"/>
              </a:rPr>
              <a:t>http://</a:t>
            </a:r>
            <a:r>
              <a:rPr lang="en-US" dirty="0" smtClean="0">
                <a:hlinkClick r:id="rId3"/>
              </a:rPr>
              <a:t>uis.unesco.org/en/glossary-term/literacy-rate</a:t>
            </a:r>
            <a:endParaRPr lang="en-US" dirty="0" smtClean="0"/>
          </a:p>
          <a:p>
            <a:endParaRPr lang="en-US" dirty="0" smtClean="0"/>
          </a:p>
          <a:p>
            <a:r>
              <a:rPr lang="en-US" dirty="0" smtClean="0"/>
              <a:t>Per capita income – national income ÷ population size</a:t>
            </a:r>
          </a:p>
          <a:p>
            <a:endParaRPr lang="en-US" dirty="0" smtClean="0"/>
          </a:p>
          <a:p>
            <a:r>
              <a:rPr lang="en-US" dirty="0" smtClean="0"/>
              <a:t>Life expectancy – measures how long one is expected to live based on demographic factors</a:t>
            </a:r>
          </a:p>
          <a:p>
            <a:pPr marL="793750" indent="0">
              <a:buNone/>
            </a:pPr>
            <a:r>
              <a:rPr lang="en-US" dirty="0" smtClean="0"/>
              <a:t> </a:t>
            </a:r>
            <a:r>
              <a:rPr lang="en-US" dirty="0">
                <a:hlinkClick r:id="rId4"/>
              </a:rPr>
              <a:t>https://www.worldometers.info/demographics/life-expectancy</a:t>
            </a:r>
            <a:r>
              <a:rPr lang="en-US" dirty="0" smtClean="0">
                <a:hlinkClick r:id="rId4"/>
              </a:rPr>
              <a:t>/</a:t>
            </a:r>
            <a:endParaRPr lang="en-US" dirty="0" smtClean="0"/>
          </a:p>
          <a:p>
            <a:pPr marL="793750" indent="0">
              <a:buNone/>
            </a:pPr>
            <a:endParaRPr lang="en-US" dirty="0" smtClean="0"/>
          </a:p>
          <a:p>
            <a:r>
              <a:rPr lang="en-US" dirty="0" smtClean="0"/>
              <a:t>Human Development Index - </a:t>
            </a:r>
            <a:r>
              <a:rPr lang="en-US" dirty="0">
                <a:hlinkClick r:id="rId5"/>
              </a:rPr>
              <a:t>http://hdr.undp.org/en/content/human-development-index-hdi</a:t>
            </a: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12666578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326094"/>
            <a:ext cx="10353761" cy="1326321"/>
          </a:xfrm>
        </p:spPr>
        <p:txBody>
          <a:bodyPr>
            <a:normAutofit fontScale="90000"/>
          </a:bodyPr>
          <a:lstStyle/>
          <a:p>
            <a:r>
              <a:rPr lang="en-US" dirty="0" smtClean="0"/>
              <a:t>Structural characteristics of Caribbean economies that affect economic growth and development</a:t>
            </a:r>
            <a:endParaRPr lang="en-US" dirty="0"/>
          </a:p>
        </p:txBody>
      </p:sp>
      <p:sp>
        <p:nvSpPr>
          <p:cNvPr id="3" name="Content Placeholder 2"/>
          <p:cNvSpPr>
            <a:spLocks noGrp="1"/>
          </p:cNvSpPr>
          <p:nvPr>
            <p:ph idx="1"/>
          </p:nvPr>
        </p:nvSpPr>
        <p:spPr>
          <a:xfrm>
            <a:off x="913794" y="1935921"/>
            <a:ext cx="10353762" cy="4262148"/>
          </a:xfrm>
        </p:spPr>
        <p:txBody>
          <a:bodyPr>
            <a:noAutofit/>
          </a:bodyPr>
          <a:lstStyle/>
          <a:p>
            <a:r>
              <a:rPr lang="en-US" dirty="0" smtClean="0"/>
              <a:t>Small size – all Caribbean economies are quite small and therefore output of goods and services appear small on the global scale and in comparison to much larger countries.  This makes it very difficult to compete with lower prices due to large outputs from other economies.</a:t>
            </a:r>
          </a:p>
          <a:p>
            <a:r>
              <a:rPr lang="en-US" dirty="0" smtClean="0"/>
              <a:t>Openness – Due to small size Caribbean economies cannot provide all the goods and services that they need and therefore have no choice but to trade with other countries.</a:t>
            </a:r>
          </a:p>
          <a:p>
            <a:r>
              <a:rPr lang="en-US" dirty="0" smtClean="0"/>
              <a:t>Composition of exports – Mainly primary based for those that have natural resources (petroleum, bauxite, agriculture) and tertiary (tourism) for those that don’t.  Monocrop society or economic dualism is present.</a:t>
            </a:r>
          </a:p>
        </p:txBody>
      </p:sp>
      <p:sp>
        <p:nvSpPr>
          <p:cNvPr id="4" name="Footer Placeholder 3"/>
          <p:cNvSpPr>
            <a:spLocks noGrp="1"/>
          </p:cNvSpPr>
          <p:nvPr>
            <p:ph type="ftr" sz="quarter" idx="11"/>
          </p:nvPr>
        </p:nvSpPr>
        <p:spPr>
          <a:xfrm>
            <a:off x="10357597" y="6198069"/>
            <a:ext cx="1394692" cy="457564"/>
          </a:xfrm>
        </p:spPr>
        <p:txBody>
          <a:bodyPr/>
          <a:lstStyle/>
          <a:p>
            <a:r>
              <a:rPr lang="en-US" dirty="0" smtClean="0"/>
              <a:t>CPDD MOE 2020</a:t>
            </a:r>
            <a:endParaRPr lang="en-US" dirty="0"/>
          </a:p>
        </p:txBody>
      </p:sp>
    </p:spTree>
    <p:extLst>
      <p:ext uri="{BB962C8B-B14F-4D97-AF65-F5344CB8AC3E}">
        <p14:creationId xmlns:p14="http://schemas.microsoft.com/office/powerpoint/2010/main" val="11128464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Structural characteristics of Caribbean economies that affect economic growth and development</a:t>
            </a:r>
          </a:p>
        </p:txBody>
      </p:sp>
      <p:sp>
        <p:nvSpPr>
          <p:cNvPr id="3" name="Content Placeholder 2"/>
          <p:cNvSpPr>
            <a:spLocks noGrp="1"/>
          </p:cNvSpPr>
          <p:nvPr>
            <p:ph idx="1"/>
          </p:nvPr>
        </p:nvSpPr>
        <p:spPr>
          <a:xfrm>
            <a:off x="913795" y="2263515"/>
            <a:ext cx="10353762" cy="3945219"/>
          </a:xfrm>
        </p:spPr>
        <p:txBody>
          <a:bodyPr/>
          <a:lstStyle/>
          <a:p>
            <a:r>
              <a:rPr lang="en-US" dirty="0"/>
              <a:t>Resource base  - Natural resources and </a:t>
            </a:r>
            <a:r>
              <a:rPr lang="en-US" dirty="0" smtClean="0"/>
              <a:t>tourism</a:t>
            </a:r>
          </a:p>
          <a:p>
            <a:pPr marL="0" indent="0">
              <a:buNone/>
            </a:pPr>
            <a:endParaRPr lang="en-US" dirty="0"/>
          </a:p>
          <a:p>
            <a:r>
              <a:rPr lang="en-US" dirty="0"/>
              <a:t>Poverty - </a:t>
            </a:r>
            <a:r>
              <a:rPr lang="en-US" dirty="0">
                <a:hlinkClick r:id="rId2"/>
              </a:rPr>
              <a:t>https://gsdrc.org/document-library/the-challenges-of-poverty-and-social-welfare-in-the-caribbean</a:t>
            </a:r>
            <a:r>
              <a:rPr lang="en-US" dirty="0" smtClean="0">
                <a:hlinkClick r:id="rId2"/>
              </a:rPr>
              <a:t>/</a:t>
            </a:r>
            <a:endParaRPr lang="en-US" dirty="0" smtClean="0"/>
          </a:p>
          <a:p>
            <a:pPr marL="0" indent="0">
              <a:buNone/>
            </a:pPr>
            <a:endParaRPr lang="en-US" dirty="0"/>
          </a:p>
          <a:p>
            <a:r>
              <a:rPr lang="en-US" dirty="0"/>
              <a:t>Economic dependence – Historically the Caribbean region has been dependent on the colonial powers, governments, plantation owners, production of one good etc..  The economies struggle to become self-sufficient.</a:t>
            </a:r>
          </a:p>
          <a:p>
            <a:endParaRPr lang="en-US" dirty="0"/>
          </a:p>
        </p:txBody>
      </p:sp>
      <p:sp>
        <p:nvSpPr>
          <p:cNvPr id="4" name="Footer Placeholder 3"/>
          <p:cNvSpPr>
            <a:spLocks noGrp="1"/>
          </p:cNvSpPr>
          <p:nvPr>
            <p:ph type="ftr" sz="quarter" idx="11"/>
          </p:nvPr>
        </p:nvSpPr>
        <p:spPr>
          <a:xfrm>
            <a:off x="913795" y="6208735"/>
            <a:ext cx="6672865" cy="365125"/>
          </a:xfrm>
        </p:spPr>
        <p:txBody>
          <a:bodyPr/>
          <a:lstStyle/>
          <a:p>
            <a:r>
              <a:rPr lang="en-US" dirty="0" smtClean="0"/>
              <a:t>CPDD MOE 2020</a:t>
            </a:r>
            <a:endParaRPr lang="en-US" dirty="0"/>
          </a:p>
        </p:txBody>
      </p:sp>
    </p:spTree>
    <p:extLst>
      <p:ext uri="{BB962C8B-B14F-4D97-AF65-F5344CB8AC3E}">
        <p14:creationId xmlns:p14="http://schemas.microsoft.com/office/powerpoint/2010/main" val="299960762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78346F"/>
      </a:dk2>
      <a:lt2>
        <a:srgbClr val="D9A8D2"/>
      </a:lt2>
      <a:accent1>
        <a:srgbClr val="CE57AB"/>
      </a:accent1>
      <a:accent2>
        <a:srgbClr val="8E8EFD"/>
      </a:accent2>
      <a:accent3>
        <a:srgbClr val="7CBCE0"/>
      </a:accent3>
      <a:accent4>
        <a:srgbClr val="70BF9F"/>
      </a:accent4>
      <a:accent5>
        <a:srgbClr val="A5B960"/>
      </a:accent5>
      <a:accent6>
        <a:srgbClr val="D47A57"/>
      </a:accent6>
      <a:hlink>
        <a:srgbClr val="D164DE"/>
      </a:hlink>
      <a:folHlink>
        <a:srgbClr val="BE87C4"/>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D4FE1632-F131-47D3-A814-99E9CD025E2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Damask</Template>
  <TotalTime>1290</TotalTime>
  <Words>1429</Words>
  <Application>Microsoft Office PowerPoint</Application>
  <PresentationFormat>Widescreen</PresentationFormat>
  <Paragraphs>107</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Bookman Old Style</vt:lpstr>
      <vt:lpstr>Calibri</vt:lpstr>
      <vt:lpstr>Rockwell</vt:lpstr>
      <vt:lpstr>Times New Roman</vt:lpstr>
      <vt:lpstr>Damask</vt:lpstr>
      <vt:lpstr>PowerPoint Presentation</vt:lpstr>
      <vt:lpstr>Think Point</vt:lpstr>
      <vt:lpstr>Economic Growth vs Economic Development</vt:lpstr>
      <vt:lpstr>Sustainable development</vt:lpstr>
      <vt:lpstr>Exogenous vs endogenous growth</vt:lpstr>
      <vt:lpstr>Factors that lead to sustainable development</vt:lpstr>
      <vt:lpstr>Indices of human development</vt:lpstr>
      <vt:lpstr>Structural characteristics of Caribbean economies that affect economic growth and development</vt:lpstr>
      <vt:lpstr>Structural characteristics of Caribbean economies that affect economic growth and development</vt:lpstr>
      <vt:lpstr>Implications for regional economies</vt:lpstr>
      <vt:lpstr>Implications for regional economies</vt:lpstr>
      <vt:lpstr>TEST YOUR Skills</vt:lpstr>
      <vt:lpstr>Answer key</vt:lpstr>
      <vt:lpstr>Answer key (continued)</vt:lpstr>
      <vt:lpstr>Answer key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MOECurriculum</dc:creator>
  <cp:lastModifiedBy>MOECurriculum</cp:lastModifiedBy>
  <cp:revision>77</cp:revision>
  <dcterms:created xsi:type="dcterms:W3CDTF">2020-05-22T19:23:13Z</dcterms:created>
  <dcterms:modified xsi:type="dcterms:W3CDTF">2020-06-02T18:22:15Z</dcterms:modified>
</cp:coreProperties>
</file>