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handoutMasterIdLst>
    <p:handoutMasterId r:id="rId34"/>
  </p:handoutMasterIdLst>
  <p:sldIdLst>
    <p:sldId id="256" r:id="rId2"/>
    <p:sldId id="273" r:id="rId3"/>
    <p:sldId id="304" r:id="rId4"/>
    <p:sldId id="280" r:id="rId5"/>
    <p:sldId id="281" r:id="rId6"/>
    <p:sldId id="282" r:id="rId7"/>
    <p:sldId id="283" r:id="rId8"/>
    <p:sldId id="278" r:id="rId9"/>
    <p:sldId id="264" r:id="rId10"/>
    <p:sldId id="305" r:id="rId11"/>
    <p:sldId id="306" r:id="rId12"/>
    <p:sldId id="288" r:id="rId13"/>
    <p:sldId id="289" r:id="rId14"/>
    <p:sldId id="290" r:id="rId15"/>
    <p:sldId id="291" r:id="rId16"/>
    <p:sldId id="292" r:id="rId17"/>
    <p:sldId id="293" r:id="rId18"/>
    <p:sldId id="307" r:id="rId19"/>
    <p:sldId id="294" r:id="rId20"/>
    <p:sldId id="308" r:id="rId21"/>
    <p:sldId id="295" r:id="rId22"/>
    <p:sldId id="309" r:id="rId23"/>
    <p:sldId id="296" r:id="rId24"/>
    <p:sldId id="297" r:id="rId25"/>
    <p:sldId id="298" r:id="rId26"/>
    <p:sldId id="299" r:id="rId27"/>
    <p:sldId id="310" r:id="rId28"/>
    <p:sldId id="300" r:id="rId29"/>
    <p:sldId id="301" r:id="rId30"/>
    <p:sldId id="302" r:id="rId31"/>
    <p:sldId id="303" r:id="rId3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000" autoAdjust="0"/>
  </p:normalViewPr>
  <p:slideViewPr>
    <p:cSldViewPr>
      <p:cViewPr varScale="1">
        <p:scale>
          <a:sx n="73" d="100"/>
          <a:sy n="73" d="100"/>
        </p:scale>
        <p:origin x="618" y="72"/>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6ACB66-EAB9-4D45-9F9C-28EA120D791D}" type="datetimeFigureOut">
              <a:rPr lang="en-US"/>
              <a:t>4/26/2020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837A6B-DAA4-4C2D-AEAB-4E9E70095794}" type="slidenum">
              <a:rPr/>
              <a:t>‹#›</a:t>
            </a:fld>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79D970-AC71-40CF-8717-2E4EAB5207AF}" type="datetimeFigureOut">
              <a:rPr lang="en-US"/>
              <a:t>4/26/2020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66150-FA26-45B5-BF0B-186B42A09DC9}" type="slidenum">
              <a:rPr/>
              <a:t>‹#›</a:t>
            </a:fld>
            <a:endParaRPr/>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13" name="Rectangle 12"/>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bwMode="hidden">
          <a:xfrm>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2413" y="1905000"/>
            <a:ext cx="9144000" cy="2667000"/>
          </a:xfrm>
        </p:spPr>
        <p:txBody>
          <a:bodyPr>
            <a:normAutofit/>
          </a:bodyPr>
          <a:lstStyle>
            <a:lvl1pPr>
              <a:lnSpc>
                <a:spcPct val="80000"/>
              </a:lnSpc>
              <a:defRPr sz="6000"/>
            </a:lvl1pPr>
          </a:lstStyle>
          <a:p>
            <a:r>
              <a:rPr lang="en-US" smtClean="0"/>
              <a:t>Click to edit Master title style</a:t>
            </a:r>
            <a:endParaRPr/>
          </a:p>
        </p:txBody>
      </p:sp>
      <p:sp>
        <p:nvSpPr>
          <p:cNvPr id="3" name="Subtitle 2"/>
          <p:cNvSpPr>
            <a:spLocks noGrp="1"/>
          </p:cNvSpPr>
          <p:nvPr>
            <p:ph type="subTitle" idx="1"/>
          </p:nvPr>
        </p:nvSpPr>
        <p:spPr>
          <a:xfrm>
            <a:off x="1522413" y="5029200"/>
            <a:ext cx="8229600" cy="1143000"/>
          </a:xfrm>
        </p:spPr>
        <p:txBody>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4/26/2020</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useBgFill="1">
        <p:nvSpPr>
          <p:cNvPr id="20" name="Freeform 9"/>
          <p:cNvSpPr>
            <a:spLocks/>
          </p:cNvSpPr>
          <p:nvPr/>
        </p:nvSpPr>
        <p:spPr bwMode="white">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4/26/2020</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1" y="0"/>
            <a:ext cx="9314539" cy="6858000"/>
          </a:xfrm>
          <a:prstGeom prst="rect">
            <a:avLst/>
          </a:prstGeom>
        </p:spPr>
      </p:pic>
      <p:sp>
        <p:nvSpPr>
          <p:cNvPr id="8" name="Rectangle 7"/>
          <p:cNvSpPr/>
          <p:nvPr/>
        </p:nvSpPr>
        <p:spPr bwMode="hidden">
          <a:xfrm>
            <a:off x="1"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Freeform 9"/>
          <p:cNvSpPr>
            <a:spLocks/>
          </p:cNvSpPr>
          <p:nvPr/>
        </p:nvSpPr>
        <p:spPr bwMode="hidden">
          <a:xfrm rot="5400000">
            <a:off x="5885540"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Vertical Title 1"/>
          <p:cNvSpPr>
            <a:spLocks noGrp="1"/>
          </p:cNvSpPr>
          <p:nvPr>
            <p:ph type="title" orient="vert"/>
          </p:nvPr>
        </p:nvSpPr>
        <p:spPr>
          <a:xfrm>
            <a:off x="9558667" y="685800"/>
            <a:ext cx="129540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3" y="685800"/>
            <a:ext cx="7460842" cy="5486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4/26/2020</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4/26/2020</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0" y="0"/>
            <a:ext cx="12188825" cy="4810561"/>
          </a:xfrm>
          <a:prstGeom prst="rect">
            <a:avLst/>
          </a:prstGeom>
        </p:spPr>
      </p:pic>
      <p:sp>
        <p:nvSpPr>
          <p:cNvPr id="18" name="Rectangle 17"/>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2360" y="1905000"/>
            <a:ext cx="9142999" cy="2667000"/>
          </a:xfrm>
        </p:spPr>
        <p:txBody>
          <a:bodyPr anchor="b">
            <a:noAutofit/>
          </a:bodyPr>
          <a:lstStyle>
            <a:lvl1pPr algn="l">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522412" y="5029200"/>
            <a:ext cx="82296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4/26/2020</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p:nvSpPr>
          <p:cNvPr id="16" name="Freeform 9"/>
          <p:cNvSpPr>
            <a:spLocks/>
          </p:cNvSpPr>
          <p:nvPr/>
        </p:nvSpPr>
        <p:spPr bwMode="hidden">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22413" y="1905000"/>
            <a:ext cx="4416552" cy="4267200"/>
          </a:xfrm>
        </p:spPr>
        <p:txBody>
          <a:bodyPr>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2" y="1905000"/>
            <a:ext cx="4416552" cy="4267200"/>
          </a:xfrm>
        </p:spPr>
        <p:txBody>
          <a:bodyPr>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4/26/2020</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2413" y="2743200"/>
            <a:ext cx="4416552" cy="3429001"/>
          </a:xfrm>
        </p:spPr>
        <p:txBody>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6812"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46812" y="2743200"/>
            <a:ext cx="4416552" cy="3429001"/>
          </a:xfrm>
        </p:spPr>
        <p:txBody>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52466975-C014-42E5-BFA6-B8D5FDD3B81F}" type="datetimeFigureOut">
              <a:rPr lang="en-US"/>
              <a:t>4/26/2020</a:t>
            </a:fld>
            <a:endParaRPr/>
          </a:p>
        </p:txBody>
      </p:sp>
      <p:sp>
        <p:nvSpPr>
          <p:cNvPr id="9" name="Slide Number Placeholder 8"/>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52466975-C014-42E5-BFA6-B8D5FDD3B81F}" type="datetimeFigureOut">
              <a:rPr lang="en-US"/>
              <a:t>4/26/2020</a:t>
            </a:fld>
            <a:endParaRPr/>
          </a:p>
        </p:txBody>
      </p:sp>
      <p:sp>
        <p:nvSpPr>
          <p:cNvPr id="5" name="Slide Number Placeholder 4"/>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5" name="Rectangle 4"/>
          <p:cNvSpPr/>
          <p:nvPr/>
        </p:nvSpPr>
        <p:spPr bwMode="hidden">
          <a:xfrm>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52466975-C014-42E5-BFA6-B8D5FDD3B81F}" type="datetimeFigureOut">
              <a:rPr lang="en-US"/>
              <a:t>4/26/2020</a:t>
            </a:fld>
            <a:endParaRPr/>
          </a:p>
        </p:txBody>
      </p:sp>
      <p:sp>
        <p:nvSpPr>
          <p:cNvPr id="4" name="Slide Number Placeholder 3"/>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15"/>
          <p:cNvSpPr>
            <a:spLocks/>
          </p:cNvSpPr>
          <p:nvPr/>
        </p:nvSpPr>
        <p:spPr bwMode="auto">
          <a:xfrm>
            <a:off x="4494212"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675568" y="2087880"/>
            <a:ext cx="5791200" cy="38862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413"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4/26/2020</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15"/>
          <p:cNvSpPr>
            <a:spLocks/>
          </p:cNvSpPr>
          <p:nvPr/>
        </p:nvSpPr>
        <p:spPr bwMode="auto">
          <a:xfrm>
            <a:off x="1522413"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06880" y="2087880"/>
            <a:ext cx="5784978" cy="3886200"/>
          </a:xfrm>
          <a:solidFill>
            <a:schemeClr val="bg2">
              <a:lumMod val="40000"/>
              <a:lumOff val="60000"/>
            </a:schemeClr>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23211"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4/26/2020</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189723"/>
            <a:ext cx="9144000" cy="1144556"/>
          </a:xfrm>
          <a:prstGeom prst="rect">
            <a:avLst/>
          </a:prstGeom>
        </p:spPr>
        <p:txBody>
          <a:bodyPr vert="horz" lIns="91440" tIns="45720" rIns="91440" bIns="45720" rtlCol="0" anchor="b">
            <a:normAutofit/>
          </a:bodyPr>
          <a:lstStyle/>
          <a:p>
            <a:r>
              <a:rPr lang="en-US" smtClean="0"/>
              <a:t>Click to edit Master title style</a:t>
            </a:r>
            <a:endParaRPr/>
          </a:p>
        </p:txBody>
      </p:sp>
      <p:pic>
        <p:nvPicPr>
          <p:cNvPr id="13" name="Picture 12"/>
          <p:cNvPicPr>
            <a:picLocks noChangeAspect="1"/>
          </p:cNvPicPr>
          <p:nvPr/>
        </p:nvPicPr>
        <p:blipFill rotWithShape="1">
          <a:blip r:embed="rId13">
            <a:extLst>
              <a:ext uri="{28A0092B-C50C-407E-A947-70E740481C1C}">
                <a14:useLocalDpi xmlns:a14="http://schemas.microsoft.com/office/drawing/2010/main" val="0"/>
              </a:ext>
            </a:extLst>
          </a:blip>
          <a:srcRect/>
          <a:stretch/>
        </p:blipFill>
        <p:spPr bwMode="hidden">
          <a:xfrm>
            <a:off x="0" y="1628776"/>
            <a:ext cx="12188825" cy="5229225"/>
          </a:xfrm>
          <a:prstGeom prst="rect">
            <a:avLst/>
          </a:prstGeom>
          <a:noFill/>
          <a:ln>
            <a:noFill/>
          </a:ln>
        </p:spPr>
      </p:pic>
      <p:sp>
        <p:nvSpPr>
          <p:cNvPr id="17" name="Rectangle 16"/>
          <p:cNvSpPr/>
          <p:nvPr/>
        </p:nvSpPr>
        <p:spPr bwMode="hidden">
          <a:xfrm>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1522413" y="1905000"/>
            <a:ext cx="9144000" cy="4267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20898"/>
            <a:ext cx="7010399" cy="236030"/>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808721" y="6420898"/>
            <a:ext cx="964036" cy="236030"/>
          </a:xfrm>
          <a:prstGeom prst="rect">
            <a:avLst/>
          </a:prstGeom>
        </p:spPr>
        <p:txBody>
          <a:bodyPr vert="horz" lIns="91440" tIns="45720" rIns="91440" bIns="45720" rtlCol="0" anchor="ctr"/>
          <a:lstStyle>
            <a:lvl1pPr algn="r">
              <a:defRPr sz="1100">
                <a:solidFill>
                  <a:schemeClr val="tx1"/>
                </a:solidFill>
              </a:defRPr>
            </a:lvl1pPr>
          </a:lstStyle>
          <a:p>
            <a:fld id="{52466975-C014-42E5-BFA6-B8D5FDD3B81F}" type="datetimeFigureOut">
              <a:rPr lang="en-US" smtClean="0"/>
              <a:pPr/>
              <a:t>4/26/2020</a:t>
            </a:fld>
            <a:endParaRPr lang="en-US"/>
          </a:p>
        </p:txBody>
      </p:sp>
      <p:sp>
        <p:nvSpPr>
          <p:cNvPr id="6" name="Slide Number Placeholder 5"/>
          <p:cNvSpPr>
            <a:spLocks noGrp="1"/>
          </p:cNvSpPr>
          <p:nvPr>
            <p:ph type="sldNum" sz="quarter" idx="4"/>
          </p:nvPr>
        </p:nvSpPr>
        <p:spPr>
          <a:xfrm>
            <a:off x="10027920" y="6420898"/>
            <a:ext cx="638493" cy="236030"/>
          </a:xfrm>
          <a:prstGeom prst="rect">
            <a:avLst/>
          </a:prstGeom>
        </p:spPr>
        <p:txBody>
          <a:bodyPr vert="horz" lIns="91440" tIns="45720" rIns="91440" bIns="45720" rtlCol="0" anchor="ctr"/>
          <a:lstStyle>
            <a:lvl1pPr algn="r">
              <a:defRPr sz="1100">
                <a:solidFill>
                  <a:schemeClr val="tx1"/>
                </a:solidFill>
              </a:defRPr>
            </a:lvl1pPr>
          </a:lstStyle>
          <a:p>
            <a:fld id="{693B167E-EA96-4147-81DE-549160052C22}" type="slidenum">
              <a:rPr lang="en-US" smtClean="0"/>
              <a:pPr/>
              <a:t>‹#›</a:t>
            </a:fld>
            <a:endParaRPr lang="en-US"/>
          </a:p>
        </p:txBody>
      </p:sp>
      <p:sp>
        <p:nvSpPr>
          <p:cNvPr id="38" name="Freeform 9"/>
          <p:cNvSpPr>
            <a:spLocks/>
          </p:cNvSpPr>
          <p:nvPr/>
        </p:nvSpPr>
        <p:spPr bwMode="white">
          <a:xfrm>
            <a:off x="1057"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PQmon7Rj6n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Hy_PqKsv9mY"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roYSA86Dil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Factors affecting Soil Fertility</a:t>
            </a:r>
            <a:endParaRPr lang="en-US" dirty="0"/>
          </a:p>
        </p:txBody>
      </p:sp>
      <p:sp>
        <p:nvSpPr>
          <p:cNvPr id="3" name="Subtitle 2"/>
          <p:cNvSpPr>
            <a:spLocks noGrp="1"/>
          </p:cNvSpPr>
          <p:nvPr>
            <p:ph type="subTitle" idx="1"/>
          </p:nvPr>
        </p:nvSpPr>
        <p:spPr/>
        <p:txBody>
          <a:bodyPr/>
          <a:lstStyle/>
          <a:p>
            <a:r>
              <a:rPr lang="en-US" dirty="0" smtClean="0"/>
              <a:t>Erosion</a:t>
            </a:r>
            <a:endParaRPr lang="en-US" dirty="0"/>
          </a:p>
          <a:p>
            <a:endParaRPr lang="en-US" dirty="0"/>
          </a:p>
        </p:txBody>
      </p:sp>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Rill erosion</a:t>
            </a:r>
            <a:r>
              <a:rPr lang="en-US" b="1" dirty="0"/>
              <a:t> –</a:t>
            </a:r>
            <a:endParaRPr lang="en-US" dirty="0"/>
          </a:p>
        </p:txBody>
      </p:sp>
      <p:pic>
        <p:nvPicPr>
          <p:cNvPr id="5" name="Content Placeholder 4" descr="eLimu | Soil"/>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10893" y="2057400"/>
            <a:ext cx="5919790" cy="3946526"/>
          </a:xfrm>
        </p:spPr>
      </p:pic>
      <p:sp>
        <p:nvSpPr>
          <p:cNvPr id="4" name="Text Placeholder 3"/>
          <p:cNvSpPr>
            <a:spLocks noGrp="1"/>
          </p:cNvSpPr>
          <p:nvPr>
            <p:ph type="body" sz="half" idx="2"/>
          </p:nvPr>
        </p:nvSpPr>
        <p:spPr>
          <a:xfrm>
            <a:off x="608012" y="2057400"/>
            <a:ext cx="3657601" cy="3886200"/>
          </a:xfrm>
        </p:spPr>
        <p:txBody>
          <a:bodyPr>
            <a:normAutofit/>
          </a:bodyPr>
          <a:lstStyle/>
          <a:p>
            <a:r>
              <a:rPr lang="en-US" dirty="0"/>
              <a:t>A rill is a shallow narrow channel that is formed in the soil by the movement of water that runs off the surface of the soil found on slopes.  It is usually seen where sheet erosion may have occurred.  As the water runs off it carries with it, particles of soil and eventually begins to carve  small, narrow channels into the soil surface..</a:t>
            </a:r>
          </a:p>
          <a:p>
            <a:endParaRPr lang="en-US" dirty="0"/>
          </a:p>
        </p:txBody>
      </p:sp>
    </p:spTree>
    <p:extLst>
      <p:ext uri="{BB962C8B-B14F-4D97-AF65-F5344CB8AC3E}">
        <p14:creationId xmlns:p14="http://schemas.microsoft.com/office/powerpoint/2010/main" val="363903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Gully erosion </a:t>
            </a:r>
            <a:r>
              <a:rPr lang="en-US" b="1" dirty="0"/>
              <a:t>–</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5234" b="5234"/>
          <a:stretch>
            <a:fillRect/>
          </a:stretch>
        </p:blipFill>
        <p:spPr/>
      </p:pic>
      <p:sp>
        <p:nvSpPr>
          <p:cNvPr id="4" name="Text Placeholder 3"/>
          <p:cNvSpPr>
            <a:spLocks noGrp="1"/>
          </p:cNvSpPr>
          <p:nvPr>
            <p:ph type="body" sz="half" idx="2"/>
          </p:nvPr>
        </p:nvSpPr>
        <p:spPr>
          <a:xfrm>
            <a:off x="7923210" y="2087880"/>
            <a:ext cx="3200401" cy="3855720"/>
          </a:xfrm>
        </p:spPr>
        <p:txBody>
          <a:bodyPr>
            <a:normAutofit/>
          </a:bodyPr>
          <a:lstStyle/>
          <a:p>
            <a:r>
              <a:rPr lang="en-US" dirty="0"/>
              <a:t>Rill erosion eventually leads to gully erosion as the channels begin to widen and </a:t>
            </a:r>
            <a:r>
              <a:rPr lang="en-US" dirty="0" smtClean="0"/>
              <a:t>deepen. </a:t>
            </a:r>
            <a:r>
              <a:rPr lang="en-US" dirty="0"/>
              <a:t>As the water moves through these gullies it takes with it valuable soil needed for crop cultivation also it reduces the amount of land space where crops could be established </a:t>
            </a:r>
          </a:p>
        </p:txBody>
      </p:sp>
    </p:spTree>
    <p:extLst>
      <p:ext uri="{BB962C8B-B14F-4D97-AF65-F5344CB8AC3E}">
        <p14:creationId xmlns:p14="http://schemas.microsoft.com/office/powerpoint/2010/main" val="162348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Coastal or Wave Erosion –</a:t>
            </a:r>
            <a:r>
              <a:rPr lang="en-US" dirty="0"/>
              <a:t/>
            </a:r>
            <a:br>
              <a:rPr lang="en-US" dirty="0"/>
            </a:br>
            <a:endParaRPr lang="en-US" dirty="0"/>
          </a:p>
        </p:txBody>
      </p:sp>
      <p:sp>
        <p:nvSpPr>
          <p:cNvPr id="3" name="Content Placeholder 2"/>
          <p:cNvSpPr>
            <a:spLocks noGrp="1"/>
          </p:cNvSpPr>
          <p:nvPr>
            <p:ph idx="1"/>
          </p:nvPr>
        </p:nvSpPr>
        <p:spPr>
          <a:xfrm>
            <a:off x="150813" y="1905000"/>
            <a:ext cx="8153400" cy="4267200"/>
          </a:xfrm>
        </p:spPr>
        <p:txBody>
          <a:bodyPr>
            <a:normAutofit/>
          </a:bodyPr>
          <a:lstStyle/>
          <a:p>
            <a:r>
              <a:rPr lang="en-US" dirty="0"/>
              <a:t>Islands in our region suffer a lot by the effects of coastal erosion.  This is where the action of the waves in the sea constantly batter away at soil at the water’s edge. The force of the wind also contributes to the force of the waves.  For farmers that have coconut trees planted close to the shore line it is not uncommon to one day see a tree that was once on land end up being in the sea, coconut plantations can be destroyed as a result. This occurs as the sea water removes the soil and its contents little by little.  Large rocks and even buildings could end up being destroyed due to this form of erosion.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6925" y="1676400"/>
            <a:ext cx="3771900" cy="5029200"/>
          </a:xfrm>
          <a:prstGeom prst="rect">
            <a:avLst/>
          </a:prstGeom>
        </p:spPr>
      </p:pic>
    </p:spTree>
    <p:extLst>
      <p:ext uri="{BB962C8B-B14F-4D97-AF65-F5344CB8AC3E}">
        <p14:creationId xmlns:p14="http://schemas.microsoft.com/office/powerpoint/2010/main" val="38611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hlinkClick r:id="rId2"/>
              </a:rPr>
              <a:t>Wind Erosion</a:t>
            </a:r>
            <a:r>
              <a:rPr lang="en-US" dirty="0"/>
              <a:t/>
            </a:r>
            <a:br>
              <a:rPr lang="en-US" dirty="0"/>
            </a:br>
            <a:endParaRPr lang="en-US" dirty="0"/>
          </a:p>
        </p:txBody>
      </p:sp>
      <p:sp>
        <p:nvSpPr>
          <p:cNvPr id="3" name="Content Placeholder 2"/>
          <p:cNvSpPr>
            <a:spLocks noGrp="1"/>
          </p:cNvSpPr>
          <p:nvPr>
            <p:ph idx="1"/>
          </p:nvPr>
        </p:nvSpPr>
        <p:spPr>
          <a:xfrm>
            <a:off x="227012" y="1905000"/>
            <a:ext cx="11734800" cy="4267200"/>
          </a:xfrm>
        </p:spPr>
        <p:txBody>
          <a:bodyPr>
            <a:normAutofit/>
          </a:bodyPr>
          <a:lstStyle/>
          <a:p>
            <a:r>
              <a:rPr lang="en-US" dirty="0"/>
              <a:t>Many islands in the Caribbean experience strong tropical breezes.  As a result you would find that wind damage can occur in areas where the land is exposed to strong breezes. </a:t>
            </a:r>
          </a:p>
          <a:p>
            <a:r>
              <a:rPr lang="en-US" dirty="0" smtClean="0"/>
              <a:t>Wind can cause soil creep which is the gradual movement of loose soil particles toward the opposite direction from where it is blowing.</a:t>
            </a:r>
          </a:p>
          <a:p>
            <a:r>
              <a:rPr lang="en-US" dirty="0" smtClean="0"/>
              <a:t> Saltation of soil particles occur when strong wind causes the soil particles to become airborne for a while and eventually fall to the ground forming heaps of soil. Soil particles can be carried many kilometers away e.g. Sahara dust. This can cause respiratory problems in humans and animals</a:t>
            </a:r>
            <a:endParaRPr lang="en-US" dirty="0"/>
          </a:p>
        </p:txBody>
      </p:sp>
    </p:spTree>
    <p:extLst>
      <p:ext uri="{BB962C8B-B14F-4D97-AF65-F5344CB8AC3E}">
        <p14:creationId xmlns:p14="http://schemas.microsoft.com/office/powerpoint/2010/main" val="287702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533400"/>
            <a:ext cx="11811000" cy="953279"/>
          </a:xfrm>
        </p:spPr>
        <p:txBody>
          <a:bodyPr>
            <a:normAutofit fontScale="90000"/>
          </a:bodyPr>
          <a:lstStyle/>
          <a:p>
            <a:r>
              <a:rPr lang="en-US" sz="3300" b="1" u="sng" dirty="0" smtClean="0"/>
              <a:t>Measures Used to Control Soil Erosion / Soil Conservation measures</a:t>
            </a:r>
            <a:r>
              <a:rPr lang="en-US" dirty="0"/>
              <a:t/>
            </a:r>
            <a:br>
              <a:rPr lang="en-US" dirty="0"/>
            </a:br>
            <a:endParaRPr lang="en-US" dirty="0"/>
          </a:p>
        </p:txBody>
      </p:sp>
      <p:sp>
        <p:nvSpPr>
          <p:cNvPr id="3" name="Content Placeholder 2"/>
          <p:cNvSpPr>
            <a:spLocks noGrp="1"/>
          </p:cNvSpPr>
          <p:nvPr>
            <p:ph idx="1"/>
          </p:nvPr>
        </p:nvSpPr>
        <p:spPr>
          <a:xfrm>
            <a:off x="227012" y="1905000"/>
            <a:ext cx="11811000" cy="4724400"/>
          </a:xfrm>
        </p:spPr>
        <p:txBody>
          <a:bodyPr>
            <a:normAutofit/>
          </a:bodyPr>
          <a:lstStyle/>
          <a:p>
            <a:pPr lvl="0"/>
            <a:r>
              <a:rPr lang="en-US" b="1" dirty="0"/>
              <a:t>Mulches – </a:t>
            </a:r>
            <a:endParaRPr lang="en-US" dirty="0"/>
          </a:p>
          <a:p>
            <a:r>
              <a:rPr lang="en-US" dirty="0"/>
              <a:t>A mulch is a material that is placed on bare areas of soil that are found between plants that are growing in the soil.  Mulches help conserve soil water by reducing evaporation from the bed or plot. </a:t>
            </a:r>
            <a:endParaRPr lang="en-US" dirty="0" smtClean="0"/>
          </a:p>
          <a:p>
            <a:r>
              <a:rPr lang="en-US" dirty="0" smtClean="0"/>
              <a:t>The </a:t>
            </a:r>
            <a:r>
              <a:rPr lang="en-US" dirty="0"/>
              <a:t>material used as a mulch could either be of organic origin or inorganic origin.  Organic mulches are those which originate from living matter such as dead leaves or stems from plants, dried grass that does not contain weed seeds is used a lot for this purpose. </a:t>
            </a:r>
            <a:endParaRPr lang="en-US" dirty="0" smtClean="0"/>
          </a:p>
          <a:p>
            <a:r>
              <a:rPr lang="en-US" dirty="0"/>
              <a:t>Inorganic mulches on the other hand originate from non living matter and may be chemically made in </a:t>
            </a:r>
            <a:r>
              <a:rPr lang="en-US" dirty="0" smtClean="0"/>
              <a:t>factories. One </a:t>
            </a:r>
            <a:r>
              <a:rPr lang="en-US" dirty="0"/>
              <a:t>type of inorganic mulch that is used is light plastic sheeting similar to what is used for garbage bags. The inorganic mulch is used in a similar manner as you would use the dried grass mulch.</a:t>
            </a:r>
          </a:p>
          <a:p>
            <a:endParaRPr lang="en-US" dirty="0"/>
          </a:p>
        </p:txBody>
      </p:sp>
    </p:spTree>
    <p:extLst>
      <p:ext uri="{BB962C8B-B14F-4D97-AF65-F5344CB8AC3E}">
        <p14:creationId xmlns:p14="http://schemas.microsoft.com/office/powerpoint/2010/main" val="2887929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012" y="1676400"/>
            <a:ext cx="11811000" cy="5029200"/>
          </a:xfrm>
        </p:spPr>
        <p:txBody>
          <a:bodyPr>
            <a:normAutofit/>
          </a:bodyPr>
          <a:lstStyle/>
          <a:p>
            <a:pPr lvl="0"/>
            <a:r>
              <a:rPr lang="en-US" b="1" dirty="0"/>
              <a:t>Cover Crops-</a:t>
            </a:r>
            <a:endParaRPr lang="en-US" dirty="0"/>
          </a:p>
          <a:p>
            <a:r>
              <a:rPr lang="en-US" dirty="0"/>
              <a:t>Cover crops which are also </a:t>
            </a:r>
            <a:r>
              <a:rPr lang="en-US" dirty="0" smtClean="0"/>
              <a:t>called </a:t>
            </a:r>
            <a:r>
              <a:rPr lang="en-US" dirty="0"/>
              <a:t>vegetative covers, can similarly be used to reduce soil erosion.  Rather than leaving a large area of soil bare which could lead to water and wind erosion, sometimes farmers may choose to have a cover crop growing in bare areas either between his or her established crop or in areas where the established crop is not growing.    </a:t>
            </a:r>
          </a:p>
          <a:p>
            <a:r>
              <a:rPr lang="en-US" dirty="0"/>
              <a:t>Most farmers may choose to use leguminous crops as cover crops. </a:t>
            </a:r>
            <a:r>
              <a:rPr lang="en-US" dirty="0" smtClean="0"/>
              <a:t>Since legume </a:t>
            </a:r>
            <a:r>
              <a:rPr lang="en-US" dirty="0"/>
              <a:t>crops add nitrogen to the soil and </a:t>
            </a:r>
            <a:r>
              <a:rPr lang="en-US" dirty="0" smtClean="0"/>
              <a:t>improves </a:t>
            </a:r>
            <a:r>
              <a:rPr lang="en-US" dirty="0"/>
              <a:t>the soil fertility.  Some legumes that they may use for this purpose are </a:t>
            </a:r>
            <a:r>
              <a:rPr lang="en-US" i="1" dirty="0" err="1"/>
              <a:t>Centrosema</a:t>
            </a:r>
            <a:r>
              <a:rPr lang="en-US" i="1" dirty="0"/>
              <a:t> </a:t>
            </a:r>
            <a:r>
              <a:rPr lang="en-US" i="1" dirty="0" err="1"/>
              <a:t>plumieri</a:t>
            </a:r>
            <a:r>
              <a:rPr lang="en-US" i="1" dirty="0"/>
              <a:t>, </a:t>
            </a:r>
            <a:r>
              <a:rPr lang="en-US" i="1" dirty="0" err="1"/>
              <a:t>Centrosema</a:t>
            </a:r>
            <a:r>
              <a:rPr lang="en-US" i="1" dirty="0"/>
              <a:t> </a:t>
            </a:r>
            <a:r>
              <a:rPr lang="en-US" i="1" dirty="0" err="1"/>
              <a:t>pubescens</a:t>
            </a:r>
            <a:r>
              <a:rPr lang="en-US" i="1" dirty="0"/>
              <a:t>, </a:t>
            </a:r>
            <a:r>
              <a:rPr lang="en-US" i="1" dirty="0" err="1"/>
              <a:t>Calapogonium</a:t>
            </a:r>
            <a:r>
              <a:rPr lang="en-US" i="1" dirty="0"/>
              <a:t> </a:t>
            </a:r>
            <a:r>
              <a:rPr lang="en-US" i="1" dirty="0" err="1"/>
              <a:t>mucunoides</a:t>
            </a:r>
            <a:r>
              <a:rPr lang="en-US" i="1" dirty="0"/>
              <a:t> and </a:t>
            </a:r>
            <a:r>
              <a:rPr lang="en-US" i="1" dirty="0" err="1"/>
              <a:t>Pueraria</a:t>
            </a:r>
            <a:r>
              <a:rPr lang="en-US" i="1" dirty="0"/>
              <a:t> </a:t>
            </a:r>
            <a:r>
              <a:rPr lang="en-US" i="1" dirty="0" err="1"/>
              <a:t>phaseoloides</a:t>
            </a:r>
            <a:r>
              <a:rPr lang="en-US" i="1" dirty="0"/>
              <a:t> </a:t>
            </a:r>
            <a:endParaRPr lang="en-US" dirty="0"/>
          </a:p>
          <a:p>
            <a:r>
              <a:rPr lang="en-US" i="1" dirty="0">
                <a:solidFill>
                  <a:srgbClr val="FF0000"/>
                </a:solidFill>
              </a:rPr>
              <a:t>HOMEWORK – FIND PICTURES OF THESE PLANTS ON THE INTERNET USING GOOGLE  IMAGES, DOWNLOAD AND PRINT THEM</a:t>
            </a:r>
            <a:endParaRPr lang="en-US" dirty="0">
              <a:solidFill>
                <a:srgbClr val="FF0000"/>
              </a:solidFill>
            </a:endParaRPr>
          </a:p>
          <a:p>
            <a:endParaRPr lang="en-US" dirty="0"/>
          </a:p>
        </p:txBody>
      </p:sp>
    </p:spTree>
    <p:extLst>
      <p:ext uri="{BB962C8B-B14F-4D97-AF65-F5344CB8AC3E}">
        <p14:creationId xmlns:p14="http://schemas.microsoft.com/office/powerpoint/2010/main" val="214336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812" y="1905000"/>
            <a:ext cx="11887200" cy="4876800"/>
          </a:xfrm>
        </p:spPr>
        <p:txBody>
          <a:bodyPr/>
          <a:lstStyle/>
          <a:p>
            <a:pPr marL="0" lvl="0" indent="0">
              <a:buNone/>
            </a:pPr>
            <a:r>
              <a:rPr lang="en-US" b="1" dirty="0"/>
              <a:t>Minimizing Tillage operations-</a:t>
            </a:r>
            <a:endParaRPr lang="en-US" dirty="0"/>
          </a:p>
          <a:p>
            <a:r>
              <a:rPr lang="en-US" dirty="0" smtClean="0"/>
              <a:t>Excessive </a:t>
            </a:r>
            <a:r>
              <a:rPr lang="en-US" dirty="0"/>
              <a:t>tillage or ploughing operations tend to loosen the soil and make it more susceptible to soil erosion by rain and wind.  Farmers especially on hillsides should therefore minimize their tillage operations as loose soil could easily roll off the hillsides or be carried away in run off water.  One way this can be done is by only tilling the soil of the hole where the roots of the plant will be placed rather than tilling a large area of land, as is usually done when establishing a raised bed for crops to be planted in.</a:t>
            </a:r>
          </a:p>
          <a:p>
            <a:endParaRPr lang="en-US" dirty="0"/>
          </a:p>
        </p:txBody>
      </p:sp>
    </p:spTree>
    <p:extLst>
      <p:ext uri="{BB962C8B-B14F-4D97-AF65-F5344CB8AC3E}">
        <p14:creationId xmlns:p14="http://schemas.microsoft.com/office/powerpoint/2010/main" val="2445567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812" y="1905000"/>
            <a:ext cx="11887200" cy="4953000"/>
          </a:xfrm>
        </p:spPr>
        <p:txBody>
          <a:bodyPr>
            <a:normAutofit/>
          </a:bodyPr>
          <a:lstStyle/>
          <a:p>
            <a:pPr marL="0" lvl="0" indent="0">
              <a:buNone/>
            </a:pPr>
            <a:r>
              <a:rPr lang="en-US" b="1" dirty="0"/>
              <a:t>Use of Barriers –</a:t>
            </a:r>
            <a:endParaRPr lang="en-US" dirty="0"/>
          </a:p>
          <a:p>
            <a:r>
              <a:rPr lang="en-US" dirty="0"/>
              <a:t>Another measure that is useful in controlling erosion is the use of barriers.  Barriers can be used to control wind as well as water erosion.</a:t>
            </a:r>
          </a:p>
          <a:p>
            <a:r>
              <a:rPr lang="en-US" dirty="0"/>
              <a:t>For wind erosion, trees or certain crops are used as a barrier between the wind and the established crop so as to reduce the force of heavy winds.  The trees or crops selected would usually be taller than the established crops e.g. some farmers may use forest trees such as the </a:t>
            </a:r>
            <a:r>
              <a:rPr lang="en-US" dirty="0" err="1"/>
              <a:t>Carribean</a:t>
            </a:r>
            <a:r>
              <a:rPr lang="en-US" dirty="0"/>
              <a:t> Pine for their barrier which blocks off the wind from affecting a shorter crop such as cassava. The trees or crops that are used as wind barriers are sometimes referred to as wind breakers.  The establishment of such wind barriers would help to greatly reduce wind erosion.</a:t>
            </a:r>
          </a:p>
          <a:p>
            <a:endParaRPr lang="en-US" dirty="0"/>
          </a:p>
        </p:txBody>
      </p:sp>
    </p:spTree>
    <p:extLst>
      <p:ext uri="{BB962C8B-B14F-4D97-AF65-F5344CB8AC3E}">
        <p14:creationId xmlns:p14="http://schemas.microsoft.com/office/powerpoint/2010/main" val="340585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rchard and shelterbelt off Goudhurst Rd © N Chadwick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3014" y="1752600"/>
            <a:ext cx="7162798" cy="4812504"/>
          </a:xfrm>
        </p:spPr>
      </p:pic>
    </p:spTree>
    <p:extLst>
      <p:ext uri="{BB962C8B-B14F-4D97-AF65-F5344CB8AC3E}">
        <p14:creationId xmlns:p14="http://schemas.microsoft.com/office/powerpoint/2010/main" val="327933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812" y="1905000"/>
            <a:ext cx="11887200" cy="4800600"/>
          </a:xfrm>
        </p:spPr>
        <p:txBody>
          <a:bodyPr>
            <a:normAutofit fontScale="92500" lnSpcReduction="10000"/>
          </a:bodyPr>
          <a:lstStyle/>
          <a:p>
            <a:pPr marL="0" lvl="0" indent="0">
              <a:buNone/>
            </a:pPr>
            <a:r>
              <a:rPr lang="en-US" b="1" dirty="0"/>
              <a:t>Terracing-</a:t>
            </a:r>
            <a:endParaRPr lang="en-US" dirty="0"/>
          </a:p>
          <a:p>
            <a:r>
              <a:rPr lang="en-US" dirty="0"/>
              <a:t>Another measure that is used to limit soil erosion is the use of terraces in hilly regions.  A terrace is formed when a section of a hill is levelled by man cutting into the hill so that it forms a flat region and this slows or prevents the rapid surface runoff of water that is usually responsible for removing loose soil.  As a result of the flat nature of the terrace, it allows more water to be soaked up as the water is stopped from rolling downhill quickly and it reduces soil erosion as more soil is held on the terrace so less soil is carried downhill. </a:t>
            </a:r>
          </a:p>
          <a:p>
            <a:r>
              <a:rPr lang="en-US" dirty="0"/>
              <a:t>The hill is often formed into multiple terraces, along the contour giving it a step like appearance.  The terraces are gently sloping and are separated from each other by banks.  There are different types of terraces some examples are Bench terraces, Channel Terraces and </a:t>
            </a:r>
            <a:r>
              <a:rPr lang="en-US" dirty="0" err="1"/>
              <a:t>Gardoni</a:t>
            </a:r>
            <a:r>
              <a:rPr lang="en-US" dirty="0"/>
              <a:t> Terraces however in the Caribbean Bench Terraces are generally used which causes the hillside to have an appearance of benches or steps.</a:t>
            </a:r>
          </a:p>
          <a:p>
            <a:r>
              <a:rPr lang="en-US" dirty="0">
                <a:solidFill>
                  <a:srgbClr val="FF0000"/>
                </a:solidFill>
              </a:rPr>
              <a:t>HOMEWORK – FIND PICTURES ON THE INTERNET OF THE DIFFERENT TYPES OF TERRACES AND SUBMIT THEM VIA EDMODO.</a:t>
            </a:r>
          </a:p>
          <a:p>
            <a:endParaRPr lang="en-US" dirty="0"/>
          </a:p>
        </p:txBody>
      </p:sp>
    </p:spTree>
    <p:extLst>
      <p:ext uri="{BB962C8B-B14F-4D97-AF65-F5344CB8AC3E}">
        <p14:creationId xmlns:p14="http://schemas.microsoft.com/office/powerpoint/2010/main" val="120701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u="sng" dirty="0"/>
              <a:t>What is soil erosion?</a:t>
            </a:r>
            <a:endParaRPr lang="en-US" dirty="0"/>
          </a:p>
        </p:txBody>
      </p:sp>
      <p:sp>
        <p:nvSpPr>
          <p:cNvPr id="14" name="Content Placeholder 13"/>
          <p:cNvSpPr>
            <a:spLocks noGrp="1"/>
          </p:cNvSpPr>
          <p:nvPr>
            <p:ph idx="1"/>
          </p:nvPr>
        </p:nvSpPr>
        <p:spPr/>
        <p:txBody>
          <a:bodyPr/>
          <a:lstStyle/>
          <a:p>
            <a:r>
              <a:rPr lang="en-US" i="1" dirty="0"/>
              <a:t>“The removal of soil from its original place to another place by the action of the external factors of wind and rain”</a:t>
            </a:r>
            <a:endParaRPr lang="en-US" dirty="0"/>
          </a:p>
          <a:p>
            <a:r>
              <a:rPr lang="en-US" dirty="0"/>
              <a:t>The major external factors that we encounter in our region that bring about soil erosion are wind and </a:t>
            </a:r>
            <a:r>
              <a:rPr lang="en-US" dirty="0" smtClean="0"/>
              <a:t>water</a:t>
            </a:r>
          </a:p>
        </p:txBody>
      </p:sp>
    </p:spTree>
    <p:extLst>
      <p:ext uri="{BB962C8B-B14F-4D97-AF65-F5344CB8AC3E}">
        <p14:creationId xmlns:p14="http://schemas.microsoft.com/office/powerpoint/2010/main" val="321187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Rizières En Terrasses Champs De · Photo gratuite sur Pixabay"/>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0812" y="2481945"/>
            <a:ext cx="5520906" cy="3657598"/>
          </a:xfrm>
        </p:spPr>
      </p:pic>
      <p:pic>
        <p:nvPicPr>
          <p:cNvPr id="9" name="Content Placeholder 8" descr="File:Step farming in India.jpg - Wikimedia Common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0612" y="2481945"/>
            <a:ext cx="5641974" cy="3748162"/>
          </a:xfrm>
        </p:spPr>
      </p:pic>
      <p:sp>
        <p:nvSpPr>
          <p:cNvPr id="8" name="TextBox 7"/>
          <p:cNvSpPr txBox="1"/>
          <p:nvPr/>
        </p:nvSpPr>
        <p:spPr>
          <a:xfrm>
            <a:off x="455612" y="2133600"/>
            <a:ext cx="4038600" cy="369332"/>
          </a:xfrm>
          <a:prstGeom prst="rect">
            <a:avLst/>
          </a:prstGeom>
          <a:noFill/>
        </p:spPr>
        <p:txBody>
          <a:bodyPr wrap="square" rtlCol="0">
            <a:spAutoFit/>
          </a:bodyPr>
          <a:lstStyle/>
          <a:p>
            <a:r>
              <a:rPr lang="en-US" dirty="0" smtClean="0"/>
              <a:t>Bench Terraces</a:t>
            </a:r>
            <a:endParaRPr lang="en-US" dirty="0"/>
          </a:p>
        </p:txBody>
      </p:sp>
    </p:spTree>
    <p:extLst>
      <p:ext uri="{BB962C8B-B14F-4D97-AF65-F5344CB8AC3E}">
        <p14:creationId xmlns:p14="http://schemas.microsoft.com/office/powerpoint/2010/main" val="217988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012" y="1905000"/>
            <a:ext cx="11582400" cy="4800600"/>
          </a:xfrm>
        </p:spPr>
        <p:txBody>
          <a:bodyPr>
            <a:normAutofit/>
          </a:bodyPr>
          <a:lstStyle/>
          <a:p>
            <a:pPr marL="0" lvl="0" indent="0">
              <a:buNone/>
            </a:pPr>
            <a:r>
              <a:rPr lang="en-US" b="1" dirty="0"/>
              <a:t>Strip Farming - </a:t>
            </a:r>
            <a:endParaRPr lang="en-US" dirty="0"/>
          </a:p>
          <a:p>
            <a:r>
              <a:rPr lang="en-US" dirty="0"/>
              <a:t>Strip farming which is also referred to as strip cropping is a method of farming used where crops are grown closely together in narrow strips and they may alternate with strips of closely planted grass or legume type crops.  If the crop is short in height it can be alternated with a taller upright crop. The width of the strips is generally the same.</a:t>
            </a:r>
          </a:p>
          <a:p>
            <a:r>
              <a:rPr lang="en-GB" dirty="0"/>
              <a:t>Strip farming helps to stop soil erosion by having the roots of crops hold onto the soil to prevent it from being washed away.  Also because the grasses and legumes are planted closely together they help to hold back or trap soil particles that may pass through them in run off water.</a:t>
            </a:r>
            <a:endParaRPr lang="en-US" dirty="0"/>
          </a:p>
          <a:p>
            <a:r>
              <a:rPr lang="en-US" dirty="0"/>
              <a:t>Some forms of strip cropping are Contour strip cropping, Field strip cropping and Wind strip cropping. With contour strip cropping, crops are established along the contour lines of hillsides or mountains.  The strips would run parallel to each other. </a:t>
            </a:r>
          </a:p>
          <a:p>
            <a:endParaRPr lang="en-US" dirty="0"/>
          </a:p>
        </p:txBody>
      </p:sp>
    </p:spTree>
    <p:extLst>
      <p:ext uri="{BB962C8B-B14F-4D97-AF65-F5344CB8AC3E}">
        <p14:creationId xmlns:p14="http://schemas.microsoft.com/office/powerpoint/2010/main" val="3180301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list the methods of irrigation and explain any three method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4414" y="1811644"/>
            <a:ext cx="7619998" cy="5046356"/>
          </a:xfrm>
        </p:spPr>
      </p:pic>
      <p:sp>
        <p:nvSpPr>
          <p:cNvPr id="10" name="TextBox 9"/>
          <p:cNvSpPr txBox="1"/>
          <p:nvPr/>
        </p:nvSpPr>
        <p:spPr>
          <a:xfrm>
            <a:off x="227012" y="1811644"/>
            <a:ext cx="1828800" cy="646331"/>
          </a:xfrm>
          <a:prstGeom prst="rect">
            <a:avLst/>
          </a:prstGeom>
          <a:noFill/>
        </p:spPr>
        <p:txBody>
          <a:bodyPr wrap="square" rtlCol="0">
            <a:spAutoFit/>
          </a:bodyPr>
          <a:lstStyle/>
          <a:p>
            <a:r>
              <a:rPr lang="en-US" dirty="0" smtClean="0"/>
              <a:t>Contour Strip cropping</a:t>
            </a:r>
            <a:endParaRPr lang="en-US" dirty="0"/>
          </a:p>
        </p:txBody>
      </p:sp>
    </p:spTree>
    <p:extLst>
      <p:ext uri="{BB962C8B-B14F-4D97-AF65-F5344CB8AC3E}">
        <p14:creationId xmlns:p14="http://schemas.microsoft.com/office/powerpoint/2010/main" val="222059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812" y="1905000"/>
            <a:ext cx="11887200" cy="4800600"/>
          </a:xfrm>
        </p:spPr>
        <p:txBody>
          <a:bodyPr/>
          <a:lstStyle/>
          <a:p>
            <a:pPr marL="0" lvl="0" indent="0">
              <a:buNone/>
            </a:pPr>
            <a:r>
              <a:rPr lang="en-US" b="1" dirty="0"/>
              <a:t>Proper Drainage Systems –</a:t>
            </a:r>
            <a:endParaRPr lang="en-US" dirty="0"/>
          </a:p>
          <a:p>
            <a:r>
              <a:rPr lang="en-US" dirty="0"/>
              <a:t>Having proper drainage systems in place on sloping land would also be essential to reducing the impact of run off water.  Usually water as it goes down a hillside would take the pathway of least resistance.  Depending on the force of the water it may even be able to push obstacles out of the way and carry them along with it.  </a:t>
            </a:r>
            <a:endParaRPr lang="en-US" dirty="0" smtClean="0"/>
          </a:p>
          <a:p>
            <a:r>
              <a:rPr lang="en-US" dirty="0" smtClean="0"/>
              <a:t>Contour drains are constructed across the hill slope, along the contour to prevent the rapid flow of water downhill.</a:t>
            </a:r>
            <a:endParaRPr lang="en-US" dirty="0"/>
          </a:p>
        </p:txBody>
      </p:sp>
    </p:spTree>
    <p:extLst>
      <p:ext uri="{BB962C8B-B14F-4D97-AF65-F5344CB8AC3E}">
        <p14:creationId xmlns:p14="http://schemas.microsoft.com/office/powerpoint/2010/main" val="63953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212" y="1905000"/>
            <a:ext cx="11734800" cy="4267200"/>
          </a:xfrm>
        </p:spPr>
        <p:txBody>
          <a:bodyPr/>
          <a:lstStyle/>
          <a:p>
            <a:pPr marL="0" lvl="0" indent="0">
              <a:buNone/>
            </a:pPr>
            <a:r>
              <a:rPr lang="en-US" b="1" dirty="0"/>
              <a:t>Rotational Grazing-</a:t>
            </a:r>
            <a:endParaRPr lang="en-US" dirty="0"/>
          </a:p>
          <a:p>
            <a:r>
              <a:rPr lang="en-US" dirty="0"/>
              <a:t>Rotational grazing can be used to prevent the problem of overgrazing of livestock that can lead to soil erosion.  Here the field is divided into sections also known as paddocks and the animals are allowed to graze only in one section at a time.  This gives the grass in the sections where the animal is not feeding, time to grow back and adequately cover the ground thereby reducing splash erosion.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5612" y="4038600"/>
            <a:ext cx="3580624" cy="2685468"/>
          </a:xfrm>
          <a:prstGeom prst="rect">
            <a:avLst/>
          </a:prstGeom>
        </p:spPr>
      </p:pic>
    </p:spTree>
    <p:extLst>
      <p:ext uri="{BB962C8B-B14F-4D97-AF65-F5344CB8AC3E}">
        <p14:creationId xmlns:p14="http://schemas.microsoft.com/office/powerpoint/2010/main" val="176886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Measures for conserving water</a:t>
            </a:r>
            <a:r>
              <a:rPr lang="en-US" dirty="0"/>
              <a:t/>
            </a:r>
            <a:br>
              <a:rPr lang="en-US" dirty="0"/>
            </a:br>
            <a:endParaRPr lang="en-US" dirty="0"/>
          </a:p>
        </p:txBody>
      </p:sp>
      <p:sp>
        <p:nvSpPr>
          <p:cNvPr id="3" name="Content Placeholder 2"/>
          <p:cNvSpPr>
            <a:spLocks noGrp="1"/>
          </p:cNvSpPr>
          <p:nvPr>
            <p:ph idx="1"/>
          </p:nvPr>
        </p:nvSpPr>
        <p:spPr>
          <a:xfrm>
            <a:off x="227012" y="1905000"/>
            <a:ext cx="11811000" cy="4648200"/>
          </a:xfrm>
        </p:spPr>
        <p:txBody>
          <a:bodyPr>
            <a:normAutofit/>
          </a:bodyPr>
          <a:lstStyle/>
          <a:p>
            <a:r>
              <a:rPr lang="en-US" dirty="0"/>
              <a:t>Generally some of the measures discussed under soil conservation actually help to slow down the speed of </a:t>
            </a:r>
            <a:r>
              <a:rPr lang="en-US" dirty="0" smtClean="0"/>
              <a:t>run-off </a:t>
            </a:r>
            <a:r>
              <a:rPr lang="en-US" dirty="0"/>
              <a:t>water especially on hillsides and helps to conserve water as a result.  For instance the use of </a:t>
            </a:r>
            <a:r>
              <a:rPr lang="en-US" i="1" dirty="0"/>
              <a:t>grass barriers</a:t>
            </a:r>
            <a:r>
              <a:rPr lang="en-US" dirty="0"/>
              <a:t>, </a:t>
            </a:r>
            <a:r>
              <a:rPr lang="en-US" i="1" dirty="0"/>
              <a:t>terracing</a:t>
            </a:r>
            <a:r>
              <a:rPr lang="en-US" dirty="0"/>
              <a:t> and </a:t>
            </a:r>
            <a:r>
              <a:rPr lang="en-US" i="1" dirty="0"/>
              <a:t>contour strip cropping</a:t>
            </a:r>
            <a:r>
              <a:rPr lang="en-US" dirty="0"/>
              <a:t> all help to reduce the speed of the flowing run off water.   As the water slows down its speed this gives the water time to seep down into the soil and crops planted in that soil would be able to grow well as they would be able to receive the needed moisture.  </a:t>
            </a:r>
          </a:p>
          <a:p>
            <a:r>
              <a:rPr lang="en-US" dirty="0"/>
              <a:t>Another way water can be conserved is by </a:t>
            </a:r>
            <a:r>
              <a:rPr lang="en-US" i="1" dirty="0"/>
              <a:t>building ponds</a:t>
            </a:r>
            <a:r>
              <a:rPr lang="en-US" dirty="0"/>
              <a:t> on flat portions of the land.  On hills, flat portions of land could be provided through the use of bench terraces that the farmer may construct. In these ponds, run off water and rain can be collected and used for the watering of crops. Drains such as diversion ditches or contour drains can also lead to the ponds so that the run off water fills the ponds naturally. </a:t>
            </a:r>
          </a:p>
          <a:p>
            <a:endParaRPr lang="en-US" dirty="0"/>
          </a:p>
        </p:txBody>
      </p:sp>
    </p:spTree>
    <p:extLst>
      <p:ext uri="{BB962C8B-B14F-4D97-AF65-F5344CB8AC3E}">
        <p14:creationId xmlns:p14="http://schemas.microsoft.com/office/powerpoint/2010/main" val="204453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212" y="1905000"/>
            <a:ext cx="11658600" cy="4572000"/>
          </a:xfrm>
        </p:spPr>
        <p:txBody>
          <a:bodyPr/>
          <a:lstStyle/>
          <a:p>
            <a:r>
              <a:rPr lang="en-US" dirty="0"/>
              <a:t>In some cases farmers may construct </a:t>
            </a:r>
            <a:r>
              <a:rPr lang="en-US" i="1" dirty="0"/>
              <a:t>Gabion Weirs</a:t>
            </a:r>
            <a:r>
              <a:rPr lang="en-US" dirty="0"/>
              <a:t>.  A Gabion Weir is a structure where rocks may be placed in the path of flowing water to divert the normal flow of water and even slow down the speed of moving water especially when they are constructed in a step like fashion as in the case of terraces. These weirs can also be used to form reservoirs where water can be collected.</a:t>
            </a:r>
          </a:p>
          <a:p>
            <a:r>
              <a:rPr lang="en-US" dirty="0"/>
              <a:t>The use of diversion ditches, contour drains and Gabion Weirs therefore contribute to water conservation in that they all help in the diversion of runoff water and the water that flows through them can be collected in containers such as tanks and barrels, ponds or reservoirs and used to irrigate the farmer’s crops.  </a:t>
            </a:r>
          </a:p>
          <a:p>
            <a:endParaRPr lang="en-US" dirty="0"/>
          </a:p>
        </p:txBody>
      </p:sp>
    </p:spTree>
    <p:extLst>
      <p:ext uri="{BB962C8B-B14F-4D97-AF65-F5344CB8AC3E}">
        <p14:creationId xmlns:p14="http://schemas.microsoft.com/office/powerpoint/2010/main" val="71964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3124200"/>
            <a:ext cx="1524000" cy="230156"/>
          </a:xfrm>
        </p:spPr>
        <p:txBody>
          <a:bodyPr>
            <a:normAutofit fontScale="90000"/>
          </a:bodyPr>
          <a:lstStyle/>
          <a:p>
            <a:r>
              <a:rPr lang="en-US" dirty="0" smtClean="0"/>
              <a:t>Gabion weir</a:t>
            </a:r>
            <a:endParaRPr lang="en-US" dirty="0"/>
          </a:p>
        </p:txBody>
      </p:sp>
      <p:pic>
        <p:nvPicPr>
          <p:cNvPr id="4" name="Content Placeholder 3" descr="Gabion weir, Badaguichiri Valley, Niger (2) | Credit: Jean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1614" y="1752600"/>
            <a:ext cx="6705598" cy="5029198"/>
          </a:xfrm>
        </p:spPr>
      </p:pic>
    </p:spTree>
    <p:extLst>
      <p:ext uri="{BB962C8B-B14F-4D97-AF65-F5344CB8AC3E}">
        <p14:creationId xmlns:p14="http://schemas.microsoft.com/office/powerpoint/2010/main" val="353645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 THE FOLLOWING QUESTIONS</a:t>
            </a:r>
            <a:br>
              <a:rPr lang="en-US" dirty="0"/>
            </a:br>
            <a:endParaRPr lang="en-US" dirty="0"/>
          </a:p>
        </p:txBody>
      </p:sp>
      <p:pic>
        <p:nvPicPr>
          <p:cNvPr id="4" name="Content Placeholder 3"/>
          <p:cNvPicPr>
            <a:picLocks noGrp="1"/>
          </p:cNvPicPr>
          <p:nvPr>
            <p:ph idx="1"/>
          </p:nvPr>
        </p:nvPicPr>
        <p:blipFill>
          <a:blip r:embed="rId2"/>
          <a:stretch>
            <a:fillRect/>
          </a:stretch>
        </p:blipFill>
        <p:spPr>
          <a:xfrm>
            <a:off x="1916645" y="1905000"/>
            <a:ext cx="8355535" cy="4267200"/>
          </a:xfrm>
          <a:prstGeom prst="rect">
            <a:avLst/>
          </a:prstGeom>
        </p:spPr>
      </p:pic>
    </p:spTree>
    <p:extLst>
      <p:ext uri="{BB962C8B-B14F-4D97-AF65-F5344CB8AC3E}">
        <p14:creationId xmlns:p14="http://schemas.microsoft.com/office/powerpoint/2010/main" val="112709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2513012" y="38100"/>
            <a:ext cx="7219950" cy="6819900"/>
          </a:xfrm>
          <a:prstGeom prst="rect">
            <a:avLst/>
          </a:prstGeom>
        </p:spPr>
      </p:pic>
    </p:spTree>
    <p:extLst>
      <p:ext uri="{BB962C8B-B14F-4D97-AF65-F5344CB8AC3E}">
        <p14:creationId xmlns:p14="http://schemas.microsoft.com/office/powerpoint/2010/main" val="189580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Hy_PqKsv9mY"/>
          <p:cNvPicPr>
            <a:picLocks noGrp="1" noRot="1" noChangeAspect="1"/>
          </p:cNvPicPr>
          <p:nvPr>
            <p:ph idx="1"/>
            <a:videoFile r:link="rId1"/>
          </p:nvPr>
        </p:nvPicPr>
        <p:blipFill>
          <a:blip r:embed="rId3"/>
          <a:stretch>
            <a:fillRect/>
          </a:stretch>
        </p:blipFill>
        <p:spPr>
          <a:xfrm>
            <a:off x="267965" y="189723"/>
            <a:ext cx="11652896" cy="6554752"/>
          </a:xfrm>
          <a:prstGeom prst="rect">
            <a:avLst/>
          </a:prstGeom>
        </p:spPr>
      </p:pic>
    </p:spTree>
    <p:extLst>
      <p:ext uri="{BB962C8B-B14F-4D97-AF65-F5344CB8AC3E}">
        <p14:creationId xmlns:p14="http://schemas.microsoft.com/office/powerpoint/2010/main" val="425839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217612" y="533401"/>
            <a:ext cx="9753600" cy="5791198"/>
          </a:xfrm>
          <a:prstGeom prst="rect">
            <a:avLst/>
          </a:prstGeom>
        </p:spPr>
      </p:pic>
    </p:spTree>
    <p:extLst>
      <p:ext uri="{BB962C8B-B14F-4D97-AF65-F5344CB8AC3E}">
        <p14:creationId xmlns:p14="http://schemas.microsoft.com/office/powerpoint/2010/main" val="129979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370012" y="1176293"/>
            <a:ext cx="9144000" cy="5653404"/>
          </a:xfrm>
          <a:prstGeom prst="rect">
            <a:avLst/>
          </a:prstGeom>
        </p:spPr>
      </p:pic>
      <p:pic>
        <p:nvPicPr>
          <p:cNvPr id="3" name="Picture 2"/>
          <p:cNvPicPr/>
          <p:nvPr/>
        </p:nvPicPr>
        <p:blipFill rotWithShape="1">
          <a:blip r:embed="rId3"/>
          <a:srcRect b="12537"/>
          <a:stretch/>
        </p:blipFill>
        <p:spPr bwMode="auto">
          <a:xfrm>
            <a:off x="1370012" y="152400"/>
            <a:ext cx="9144000" cy="15621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299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pic>
        <p:nvPicPr>
          <p:cNvPr id="7" name="roYSA86DilM"/>
          <p:cNvPicPr>
            <a:picLocks noGrp="1" noRot="1" noChangeAspect="1"/>
          </p:cNvPicPr>
          <p:nvPr>
            <p:ph idx="1"/>
            <a:videoFile r:link="rId1"/>
          </p:nvPr>
        </p:nvPicPr>
        <p:blipFill>
          <a:blip r:embed="rId3"/>
          <a:stretch>
            <a:fillRect/>
          </a:stretch>
        </p:blipFill>
        <p:spPr>
          <a:xfrm>
            <a:off x="294747" y="200609"/>
            <a:ext cx="11599332" cy="6524624"/>
          </a:xfrm>
          <a:prstGeom prst="rect">
            <a:avLst/>
          </a:prstGeom>
        </p:spPr>
      </p:pic>
    </p:spTree>
    <p:extLst>
      <p:ext uri="{BB962C8B-B14F-4D97-AF65-F5344CB8AC3E}">
        <p14:creationId xmlns:p14="http://schemas.microsoft.com/office/powerpoint/2010/main" val="36228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i="1" dirty="0"/>
              <a:t>Natural or Geological erosion</a:t>
            </a:r>
            <a:r>
              <a:rPr lang="en-US" b="1" dirty="0"/>
              <a:t> – </a:t>
            </a:r>
            <a:r>
              <a:rPr lang="en-US" dirty="0"/>
              <a:t/>
            </a:r>
            <a:br>
              <a:rPr lang="en-US" dirty="0"/>
            </a:br>
            <a:endParaRPr lang="en-US" dirty="0"/>
          </a:p>
        </p:txBody>
      </p:sp>
      <p:sp>
        <p:nvSpPr>
          <p:cNvPr id="6" name="Content Placeholder 5"/>
          <p:cNvSpPr>
            <a:spLocks noGrp="1"/>
          </p:cNvSpPr>
          <p:nvPr>
            <p:ph idx="1"/>
          </p:nvPr>
        </p:nvSpPr>
        <p:spPr/>
        <p:txBody>
          <a:bodyPr/>
          <a:lstStyle/>
          <a:p>
            <a:pPr marL="0" indent="0">
              <a:buNone/>
            </a:pPr>
            <a:r>
              <a:rPr lang="en-US" dirty="0" smtClean="0"/>
              <a:t>Occurs in an undisturbed natural environment as a result of :	</a:t>
            </a:r>
          </a:p>
          <a:p>
            <a:pPr lvl="1">
              <a:buFont typeface="Wingdings" panose="05000000000000000000" pitchFamily="2" charset="2"/>
              <a:buChar char="Ø"/>
            </a:pPr>
            <a:r>
              <a:rPr lang="en-US" dirty="0" smtClean="0"/>
              <a:t>running water on steep slopes</a:t>
            </a:r>
          </a:p>
          <a:p>
            <a:pPr lvl="1">
              <a:buFont typeface="Wingdings" panose="05000000000000000000" pitchFamily="2" charset="2"/>
              <a:buChar char="Ø"/>
            </a:pPr>
            <a:r>
              <a:rPr lang="en-US" dirty="0" smtClean="0"/>
              <a:t>Running water on sloping areas with loose friable soil</a:t>
            </a:r>
          </a:p>
          <a:p>
            <a:pPr lvl="1">
              <a:buFont typeface="Wingdings" panose="05000000000000000000" pitchFamily="2" charset="2"/>
              <a:buChar char="Ø"/>
            </a:pPr>
            <a:r>
              <a:rPr lang="en-US" dirty="0" err="1" smtClean="0"/>
              <a:t>Landlsides</a:t>
            </a:r>
            <a:endParaRPr lang="en-US" dirty="0" smtClean="0"/>
          </a:p>
          <a:p>
            <a:pPr lvl="1">
              <a:buFont typeface="Wingdings" panose="05000000000000000000" pitchFamily="2" charset="2"/>
              <a:buChar char="Ø"/>
            </a:pPr>
            <a:r>
              <a:rPr lang="en-US" dirty="0" smtClean="0"/>
              <a:t>Strong winds blowing over loose soil in dry, semi-arid or arid areas</a:t>
            </a:r>
          </a:p>
          <a:p>
            <a:pPr lvl="1">
              <a:buFont typeface="Wingdings" panose="05000000000000000000" pitchFamily="2" charset="2"/>
              <a:buChar char="Ø"/>
            </a:pPr>
            <a:r>
              <a:rPr lang="en-US" dirty="0" smtClean="0"/>
              <a:t>Sea waves pounding the land in coastal areas</a:t>
            </a:r>
            <a:endParaRPr lang="en-US" dirty="0"/>
          </a:p>
          <a:p>
            <a:endParaRPr lang="en-US" dirty="0"/>
          </a:p>
        </p:txBody>
      </p:sp>
    </p:spTree>
    <p:extLst>
      <p:ext uri="{BB962C8B-B14F-4D97-AF65-F5344CB8AC3E}">
        <p14:creationId xmlns:p14="http://schemas.microsoft.com/office/powerpoint/2010/main" val="199130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Accelerated Erosion</a:t>
            </a:r>
            <a:r>
              <a:rPr lang="en-US" b="1" dirty="0"/>
              <a:t> – </a:t>
            </a:r>
            <a:r>
              <a:rPr lang="en-US" dirty="0"/>
              <a:t/>
            </a:r>
            <a:br>
              <a:rPr lang="en-US" dirty="0"/>
            </a:br>
            <a:endParaRPr lang="en-US" dirty="0"/>
          </a:p>
        </p:txBody>
      </p:sp>
      <p:sp>
        <p:nvSpPr>
          <p:cNvPr id="3" name="Content Placeholder 2"/>
          <p:cNvSpPr>
            <a:spLocks noGrp="1"/>
          </p:cNvSpPr>
          <p:nvPr>
            <p:ph idx="1"/>
          </p:nvPr>
        </p:nvSpPr>
        <p:spPr>
          <a:xfrm>
            <a:off x="684212" y="1905000"/>
            <a:ext cx="10439400" cy="4724400"/>
          </a:xfrm>
        </p:spPr>
        <p:txBody>
          <a:bodyPr>
            <a:normAutofit/>
          </a:bodyPr>
          <a:lstStyle/>
          <a:p>
            <a:r>
              <a:rPr lang="en-US" dirty="0" smtClean="0"/>
              <a:t>Occurs as a result of the activities of people who disturb the natural environment  creating conditions that speed up erosion. Such activities include:</a:t>
            </a:r>
          </a:p>
          <a:p>
            <a:pPr lvl="1"/>
            <a:r>
              <a:rPr lang="en-US" dirty="0" smtClean="0"/>
              <a:t>Burning the vegetation e.g. Slash and Burn agriculture</a:t>
            </a:r>
          </a:p>
          <a:p>
            <a:pPr lvl="1"/>
            <a:r>
              <a:rPr lang="en-US" dirty="0" smtClean="0"/>
              <a:t>Overgrazing of pastures</a:t>
            </a:r>
          </a:p>
          <a:p>
            <a:pPr lvl="1"/>
            <a:r>
              <a:rPr lang="en-US" dirty="0" smtClean="0"/>
              <a:t>Deforestation</a:t>
            </a:r>
          </a:p>
          <a:p>
            <a:pPr lvl="1"/>
            <a:r>
              <a:rPr lang="en-US" dirty="0" smtClean="0"/>
              <a:t>Mining and quarrying</a:t>
            </a:r>
          </a:p>
          <a:p>
            <a:pPr lvl="1"/>
            <a:r>
              <a:rPr lang="en-US" dirty="0" smtClean="0"/>
              <a:t>Over weeding or brush cutting too closely</a:t>
            </a:r>
          </a:p>
          <a:p>
            <a:pPr lvl="1"/>
            <a:r>
              <a:rPr lang="en-US" dirty="0" smtClean="0"/>
              <a:t>Not using a ground cover e.g. cover crop or mulch</a:t>
            </a:r>
          </a:p>
          <a:p>
            <a:pPr lvl="1"/>
            <a:r>
              <a:rPr lang="en-US" dirty="0" smtClean="0"/>
              <a:t>Unsuitable cultural or conservation practices on hilly areas</a:t>
            </a:r>
            <a:endParaRPr lang="en-US" dirty="0"/>
          </a:p>
          <a:p>
            <a:endParaRPr lang="en-US" dirty="0"/>
          </a:p>
        </p:txBody>
      </p:sp>
    </p:spTree>
    <p:extLst>
      <p:ext uri="{BB962C8B-B14F-4D97-AF65-F5344CB8AC3E}">
        <p14:creationId xmlns:p14="http://schemas.microsoft.com/office/powerpoint/2010/main" val="145073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CAUSES of SOIL EROSION</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There are five types of water erosion that we will examine in this </a:t>
            </a:r>
            <a:r>
              <a:rPr lang="en-US" dirty="0" smtClean="0"/>
              <a:t>section </a:t>
            </a:r>
            <a:r>
              <a:rPr lang="en-US" dirty="0"/>
              <a:t>they </a:t>
            </a:r>
            <a:r>
              <a:rPr lang="en-US" dirty="0" smtClean="0"/>
              <a:t>are:</a:t>
            </a:r>
          </a:p>
          <a:p>
            <a:pPr lvl="1"/>
            <a:r>
              <a:rPr lang="en-US" dirty="0" smtClean="0"/>
              <a:t> </a:t>
            </a:r>
            <a:r>
              <a:rPr lang="en-US" dirty="0"/>
              <a:t>raindrop or splash erosion, </a:t>
            </a:r>
            <a:endParaRPr lang="en-US" dirty="0" smtClean="0"/>
          </a:p>
          <a:p>
            <a:pPr lvl="1"/>
            <a:r>
              <a:rPr lang="en-US" dirty="0" smtClean="0"/>
              <a:t>sheet </a:t>
            </a:r>
            <a:r>
              <a:rPr lang="en-US" dirty="0"/>
              <a:t>erosion, </a:t>
            </a:r>
            <a:endParaRPr lang="en-US" dirty="0" smtClean="0"/>
          </a:p>
          <a:p>
            <a:pPr lvl="1"/>
            <a:r>
              <a:rPr lang="en-US" dirty="0" smtClean="0"/>
              <a:t>rill </a:t>
            </a:r>
            <a:r>
              <a:rPr lang="en-US" dirty="0"/>
              <a:t>erosion, </a:t>
            </a:r>
            <a:endParaRPr lang="en-US" dirty="0" smtClean="0"/>
          </a:p>
          <a:p>
            <a:pPr lvl="1"/>
            <a:r>
              <a:rPr lang="en-US" dirty="0" smtClean="0"/>
              <a:t>gully erosion</a:t>
            </a:r>
          </a:p>
          <a:p>
            <a:pPr lvl="1"/>
            <a:r>
              <a:rPr lang="en-US" dirty="0" smtClean="0"/>
              <a:t>coastal </a:t>
            </a:r>
            <a:r>
              <a:rPr lang="en-US" dirty="0"/>
              <a:t>erosion.  </a:t>
            </a:r>
            <a:endParaRPr lang="en-US" dirty="0" smtClean="0"/>
          </a:p>
          <a:p>
            <a:pPr marL="0" indent="0">
              <a:buNone/>
            </a:pPr>
            <a:r>
              <a:rPr lang="en-US" dirty="0" smtClean="0"/>
              <a:t>Let </a:t>
            </a:r>
            <a:r>
              <a:rPr lang="en-US" dirty="0"/>
              <a:t>us take some time and look at each type.</a:t>
            </a:r>
          </a:p>
          <a:p>
            <a:endParaRPr lang="en-US" dirty="0"/>
          </a:p>
        </p:txBody>
      </p:sp>
      <p:sp>
        <p:nvSpPr>
          <p:cNvPr id="4" name="TextBox 3"/>
          <p:cNvSpPr txBox="1"/>
          <p:nvPr/>
        </p:nvSpPr>
        <p:spPr>
          <a:xfrm>
            <a:off x="1751012" y="990600"/>
            <a:ext cx="6858000" cy="369332"/>
          </a:xfrm>
          <a:prstGeom prst="rect">
            <a:avLst/>
          </a:prstGeom>
          <a:noFill/>
        </p:spPr>
        <p:txBody>
          <a:bodyPr wrap="square" rtlCol="0">
            <a:spAutoFit/>
          </a:bodyPr>
          <a:lstStyle/>
          <a:p>
            <a:r>
              <a:rPr lang="en-US" dirty="0" smtClean="0"/>
              <a:t>The major causes of erosion in the Caribbean are water and wind</a:t>
            </a:r>
            <a:endParaRPr lang="en-US" dirty="0"/>
          </a:p>
        </p:txBody>
      </p:sp>
    </p:spTree>
    <p:extLst>
      <p:ext uri="{BB962C8B-B14F-4D97-AF65-F5344CB8AC3E}">
        <p14:creationId xmlns:p14="http://schemas.microsoft.com/office/powerpoint/2010/main" val="68713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Raindrop or splash erosion</a:t>
            </a:r>
            <a:r>
              <a:rPr lang="en-US" b="1" dirty="0"/>
              <a:t> –</a:t>
            </a:r>
            <a:endParaRPr lang="en-US" dirty="0"/>
          </a:p>
        </p:txBody>
      </p:sp>
      <p:sp>
        <p:nvSpPr>
          <p:cNvPr id="6" name="Text Placeholder 5"/>
          <p:cNvSpPr>
            <a:spLocks noGrp="1"/>
          </p:cNvSpPr>
          <p:nvPr>
            <p:ph type="body" sz="half" idx="2"/>
          </p:nvPr>
        </p:nvSpPr>
        <p:spPr>
          <a:xfrm>
            <a:off x="379412" y="1981200"/>
            <a:ext cx="3886201" cy="3962400"/>
          </a:xfrm>
        </p:spPr>
        <p:txBody>
          <a:bodyPr>
            <a:normAutofit/>
          </a:bodyPr>
          <a:lstStyle/>
          <a:p>
            <a:r>
              <a:rPr lang="en-US" dirty="0"/>
              <a:t>The intensity or force of the rain is strong so that, you will find that as it hits the ground it can beat the soil apart and even cause it to be splashed away.  The action of the rain causes soil particles to become loose.  These loose particles are now able to float or be washed away in rain water from their point of origin.  Soil that is naturally loose such as sandy soils would be easily affected by splash erosion.</a:t>
            </a:r>
          </a:p>
          <a:p>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87092" y="1981200"/>
            <a:ext cx="5367392" cy="4098926"/>
          </a:xfrm>
        </p:spPr>
      </p:pic>
    </p:spTree>
    <p:extLst>
      <p:ext uri="{BB962C8B-B14F-4D97-AF65-F5344CB8AC3E}">
        <p14:creationId xmlns:p14="http://schemas.microsoft.com/office/powerpoint/2010/main" val="57295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Sheet erosion</a:t>
            </a:r>
            <a:r>
              <a:rPr lang="en-US" b="1" dirty="0"/>
              <a:t> –</a:t>
            </a:r>
            <a:endParaRPr lang="en-US" dirty="0"/>
          </a:p>
        </p:txBody>
      </p:sp>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t="2956" b="2956"/>
          <a:stretch>
            <a:fillRect/>
          </a:stretch>
        </p:blipFill>
        <p:spPr/>
      </p:pic>
      <p:sp>
        <p:nvSpPr>
          <p:cNvPr id="5" name="Text Placeholder 4"/>
          <p:cNvSpPr>
            <a:spLocks noGrp="1"/>
          </p:cNvSpPr>
          <p:nvPr>
            <p:ph type="body" sz="half" idx="2"/>
          </p:nvPr>
        </p:nvSpPr>
        <p:spPr/>
        <p:txBody>
          <a:bodyPr/>
          <a:lstStyle/>
          <a:p>
            <a:r>
              <a:rPr lang="en-US" dirty="0"/>
              <a:t>When sheet erosion occurs you would find that soil is removed by water in a sheet like manner across flat land or a gentle slope</a:t>
            </a:r>
          </a:p>
          <a:p>
            <a:endParaRPr lang="en-US" dirty="0"/>
          </a:p>
        </p:txBody>
      </p:sp>
    </p:spTree>
    <p:extLst>
      <p:ext uri="{BB962C8B-B14F-4D97-AF65-F5344CB8AC3E}">
        <p14:creationId xmlns:p14="http://schemas.microsoft.com/office/powerpoint/2010/main" val="322059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arthtones 16x9">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extLst>
    <a:ext uri="{05A4C25C-085E-4340-85A3-A5531E510DB2}">
      <thm15:themeFamily xmlns:thm15="http://schemas.microsoft.com/office/thememl/2012/main" name="Earth tone presentation (widescreen).potx" id="{0B5E8F0C-1569-45B5-8ADA-CBBDCE8A31F7}" vid="{BAFE7D81-C21B-4995-AEF0-26102EF6BDA1}"/>
    </a:ext>
  </a:ext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Earth tone presentation (widescreen)</Template>
  <TotalTime>1093</TotalTime>
  <Words>2119</Words>
  <Application>Microsoft Office PowerPoint</Application>
  <PresentationFormat>Custom</PresentationFormat>
  <Paragraphs>80</Paragraphs>
  <Slides>31</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Corbel</vt:lpstr>
      <vt:lpstr>Wingdings</vt:lpstr>
      <vt:lpstr>Earthtones 16x9</vt:lpstr>
      <vt:lpstr>Factors affecting Soil Fertility</vt:lpstr>
      <vt:lpstr>What is soil erosion?</vt:lpstr>
      <vt:lpstr>PowerPoint Presentation</vt:lpstr>
      <vt:lpstr>PowerPoint Presentation</vt:lpstr>
      <vt:lpstr>Natural or Geological erosion –  </vt:lpstr>
      <vt:lpstr>Accelerated Erosion –  </vt:lpstr>
      <vt:lpstr>CAUSES of SOIL EROSION </vt:lpstr>
      <vt:lpstr>Raindrop or splash erosion –</vt:lpstr>
      <vt:lpstr>Sheet erosion –</vt:lpstr>
      <vt:lpstr>Rill erosion –</vt:lpstr>
      <vt:lpstr>Gully erosion –</vt:lpstr>
      <vt:lpstr>Coastal or Wave Erosion – </vt:lpstr>
      <vt:lpstr>Wind Erosion </vt:lpstr>
      <vt:lpstr>Measures Used to Control Soil Erosion / Soil Conservation measures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Measures for conserving water </vt:lpstr>
      <vt:lpstr>PowerPoint Presentation</vt:lpstr>
      <vt:lpstr>Gabion weir</vt:lpstr>
      <vt:lpstr>ANSWER THE FOLLOWING QUESTIONS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Factors affecting Soil Fertility</dc:title>
  <dc:creator>Derek Ramdatt</dc:creator>
  <cp:lastModifiedBy>Derek Ramdatt</cp:lastModifiedBy>
  <cp:revision>22</cp:revision>
  <dcterms:created xsi:type="dcterms:W3CDTF">2020-04-26T05:02:39Z</dcterms:created>
  <dcterms:modified xsi:type="dcterms:W3CDTF">2020-04-26T23:15:49Z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