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64" r:id="rId4"/>
    <p:sldId id="265" r:id="rId5"/>
    <p:sldId id="266" r:id="rId6"/>
    <p:sldId id="258" r:id="rId7"/>
    <p:sldId id="259" r:id="rId8"/>
    <p:sldId id="260" r:id="rId9"/>
    <p:sldId id="261" r:id="rId10"/>
    <p:sldId id="263" r:id="rId11"/>
    <p:sldId id="262" r:id="rId12"/>
    <p:sldId id="267" r:id="rId13"/>
    <p:sldId id="268" r:id="rId14"/>
    <p:sldId id="269" r:id="rId15"/>
    <p:sldId id="270" r:id="rId16"/>
    <p:sldId id="271" r:id="rId17"/>
    <p:sldId id="272" r:id="rId18"/>
    <p:sldId id="274" r:id="rId19"/>
    <p:sldId id="273" r:id="rId20"/>
    <p:sldId id="275" r:id="rId21"/>
    <p:sldId id="276" r:id="rId22"/>
    <p:sldId id="278" r:id="rId23"/>
    <p:sldId id="283" r:id="rId24"/>
    <p:sldId id="277" r:id="rId25"/>
    <p:sldId id="279" r:id="rId26"/>
    <p:sldId id="290" r:id="rId27"/>
    <p:sldId id="284" r:id="rId28"/>
    <p:sldId id="280" r:id="rId29"/>
    <p:sldId id="281" r:id="rId30"/>
    <p:sldId id="282"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15015-64C4-4205-B3FD-705C89D97F2B}" type="datetimeFigureOut">
              <a:rPr lang="en-US" smtClean="0"/>
              <a:t>3/11/2013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1D4DC8-8D14-4AFA-B09B-64FC7E2F667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040FF-CEB7-42BD-A777-B718B24F64B0}"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F423B-0568-4DE8-998B-0BFDA46B98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85E78-4D2A-4971-8AAF-2524B473B903}"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
        <p:nvSpPr>
          <p:cNvPr id="6" name="Slide Number Placeholder 5"/>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11912-DD92-4C7E-8A78-AD0555039F89}"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
        <p:nvSpPr>
          <p:cNvPr id="6" name="Slide Number Placeholder 5"/>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1C3B2-69C1-4E54-BB31-0FB41581AB65}"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
        <p:nvSpPr>
          <p:cNvPr id="6" name="Slide Number Placeholder 5"/>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3DC5B-438A-4AE8-BB59-F73E06E4DDF4}"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
        <p:nvSpPr>
          <p:cNvPr id="6" name="Slide Number Placeholder 5"/>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2F9FC-8C5C-4D70-929E-05541E33559C}" type="datetime1">
              <a:rPr lang="en-US" smtClean="0"/>
              <a:t>3/11/2013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
        <p:nvSpPr>
          <p:cNvPr id="6" name="Slide Number Placeholder 5"/>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176D2-AC50-4375-9822-A526773AA239}"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
        <p:nvSpPr>
          <p:cNvPr id="7" name="Slide Number Placeholder 6"/>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1621E-95EF-4E68-887C-16D3ED7363C8}" type="datetime1">
              <a:rPr lang="en-US" smtClean="0"/>
              <a:t>3/11/2013</a:t>
            </a:fld>
            <a:endParaRPr lang="en-US"/>
          </a:p>
        </p:txBody>
      </p:sp>
      <p:sp>
        <p:nvSpPr>
          <p:cNvPr id="8" name="Footer Placeholder 7"/>
          <p:cNvSpPr>
            <a:spLocks noGrp="1"/>
          </p:cNvSpPr>
          <p:nvPr>
            <p:ph type="ftr" sz="quarter" idx="11"/>
          </p:nvPr>
        </p:nvSpPr>
        <p:spPr/>
        <p:txBody>
          <a:bodyPr/>
          <a:lstStyle/>
          <a:p>
            <a:r>
              <a:rPr lang="en-US" smtClean="0"/>
              <a:t>Derek Ramdatt / Rio Claro East Secondary</a:t>
            </a:r>
            <a:endParaRPr lang="en-US"/>
          </a:p>
        </p:txBody>
      </p:sp>
      <p:sp>
        <p:nvSpPr>
          <p:cNvPr id="9" name="Slide Number Placeholder 8"/>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D508A-176D-4C20-9D9E-C1AAEE649A8F}" type="datetime1">
              <a:rPr lang="en-US" smtClean="0"/>
              <a:t>3/11/2013</a:t>
            </a:fld>
            <a:endParaRPr lang="en-US"/>
          </a:p>
        </p:txBody>
      </p:sp>
      <p:sp>
        <p:nvSpPr>
          <p:cNvPr id="4" name="Footer Placeholder 3"/>
          <p:cNvSpPr>
            <a:spLocks noGrp="1"/>
          </p:cNvSpPr>
          <p:nvPr>
            <p:ph type="ftr" sz="quarter" idx="11"/>
          </p:nvPr>
        </p:nvSpPr>
        <p:spPr/>
        <p:txBody>
          <a:bodyPr/>
          <a:lstStyle/>
          <a:p>
            <a:r>
              <a:rPr lang="en-US" smtClean="0"/>
              <a:t>Derek Ramdatt / Rio Claro East Secondary</a:t>
            </a:r>
            <a:endParaRPr lang="en-US"/>
          </a:p>
        </p:txBody>
      </p:sp>
      <p:sp>
        <p:nvSpPr>
          <p:cNvPr id="5" name="Slide Number Placeholder 4"/>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8CFD6-79D8-40E3-BD8A-71DB4006AE0F}" type="datetime1">
              <a:rPr lang="en-US" smtClean="0"/>
              <a:t>3/11/2013</a:t>
            </a:fld>
            <a:endParaRPr lang="en-US"/>
          </a:p>
        </p:txBody>
      </p:sp>
      <p:sp>
        <p:nvSpPr>
          <p:cNvPr id="3" name="Footer Placeholder 2"/>
          <p:cNvSpPr>
            <a:spLocks noGrp="1"/>
          </p:cNvSpPr>
          <p:nvPr>
            <p:ph type="ftr" sz="quarter" idx="11"/>
          </p:nvPr>
        </p:nvSpPr>
        <p:spPr/>
        <p:txBody>
          <a:bodyPr/>
          <a:lstStyle/>
          <a:p>
            <a:r>
              <a:rPr lang="en-US" smtClean="0"/>
              <a:t>Derek Ramdatt / Rio Claro East Secondary</a:t>
            </a:r>
            <a:endParaRPr lang="en-US"/>
          </a:p>
        </p:txBody>
      </p:sp>
      <p:sp>
        <p:nvSpPr>
          <p:cNvPr id="4" name="Slide Number Placeholder 3"/>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107D4-EC70-4D93-8FCE-5CC987660187}"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
        <p:nvSpPr>
          <p:cNvPr id="7" name="Slide Number Placeholder 6"/>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6DF39-8034-4D54-B02E-49ED9C2145BA}" type="datetime1">
              <a:rPr lang="en-US" smtClean="0"/>
              <a:t>3/11/2013</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
        <p:nvSpPr>
          <p:cNvPr id="7" name="Slide Number Placeholder 6"/>
          <p:cNvSpPr>
            <a:spLocks noGrp="1"/>
          </p:cNvSpPr>
          <p:nvPr>
            <p:ph type="sldNum" sz="quarter" idx="12"/>
          </p:nvPr>
        </p:nvSpPr>
        <p:spPr/>
        <p:txBody>
          <a:bodyPr/>
          <a:lstStyle/>
          <a:p>
            <a:fld id="{3EDBE90B-911F-4AFC-B81A-77D482B7C6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72A35-1A15-4A3D-8511-9DC6AE8ABC4E}" type="datetime1">
              <a:rPr lang="en-US" smtClean="0"/>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Derek Ramdatt / Rio Claro East Secondary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BE90B-911F-4AFC-B81A-77D482B7C6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User\Videos\Leaf%20Structure.wmv.wm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User\Videos\Plant%20Structure.wm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User\Videos\Monocots%20vs%20Dicots%20Explained.wm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External and Internal Structure of </a:t>
            </a:r>
            <a:br>
              <a:rPr lang="en-US" dirty="0" smtClean="0"/>
            </a:br>
            <a:r>
              <a:rPr lang="en-US" dirty="0" smtClean="0"/>
              <a:t>Monocots and </a:t>
            </a:r>
            <a:r>
              <a:rPr lang="en-US" dirty="0" err="1" smtClean="0"/>
              <a:t>Dicots</a:t>
            </a:r>
            <a:endParaRPr lang="en-US" dirty="0"/>
          </a:p>
        </p:txBody>
      </p:sp>
      <p:sp>
        <p:nvSpPr>
          <p:cNvPr id="3" name="Subtitle 2"/>
          <p:cNvSpPr>
            <a:spLocks noGrp="1"/>
          </p:cNvSpPr>
          <p:nvPr>
            <p:ph type="subTitle" idx="1"/>
          </p:nvPr>
        </p:nvSpPr>
        <p:spPr/>
        <p:txBody>
          <a:bodyPr/>
          <a:lstStyle/>
          <a:p>
            <a:r>
              <a:rPr lang="en-US" dirty="0" smtClean="0"/>
              <a:t>Structure of the Plant</a:t>
            </a:r>
            <a:endParaRPr lang="en-US" dirty="0"/>
          </a:p>
        </p:txBody>
      </p:sp>
      <p:sp>
        <p:nvSpPr>
          <p:cNvPr id="5" name="Slide Number Placeholder 4"/>
          <p:cNvSpPr>
            <a:spLocks noGrp="1"/>
          </p:cNvSpPr>
          <p:nvPr>
            <p:ph type="sldNum" sz="quarter" idx="12"/>
          </p:nvPr>
        </p:nvSpPr>
        <p:spPr/>
        <p:txBody>
          <a:bodyPr/>
          <a:lstStyle/>
          <a:p>
            <a:fld id="{3EDBE90B-911F-4AFC-B81A-77D482B7C688}"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INTERNAL STRUCTURE OF THE DICOT ROOT</a:t>
            </a:r>
            <a:endParaRPr lang="en-US" sz="3600" dirty="0"/>
          </a:p>
        </p:txBody>
      </p:sp>
      <p:pic>
        <p:nvPicPr>
          <p:cNvPr id="4" name="Content Placeholder 3" descr="graphics7.png"/>
          <p:cNvPicPr>
            <a:picLocks noGrp="1" noChangeAspect="1"/>
          </p:cNvPicPr>
          <p:nvPr>
            <p:ph idx="1"/>
          </p:nvPr>
        </p:nvPicPr>
        <p:blipFill>
          <a:blip r:embed="rId2" cstate="print"/>
          <a:stretch>
            <a:fillRect/>
          </a:stretch>
        </p:blipFill>
        <p:spPr>
          <a:xfrm>
            <a:off x="381000" y="1295400"/>
            <a:ext cx="8410702" cy="4525962"/>
          </a:xfrm>
        </p:spPr>
      </p:pic>
      <p:sp>
        <p:nvSpPr>
          <p:cNvPr id="5" name="TextBox 4"/>
          <p:cNvSpPr txBox="1"/>
          <p:nvPr/>
        </p:nvSpPr>
        <p:spPr>
          <a:xfrm>
            <a:off x="838200" y="6096000"/>
            <a:ext cx="7848600" cy="646331"/>
          </a:xfrm>
          <a:prstGeom prst="rect">
            <a:avLst/>
          </a:prstGeom>
          <a:noFill/>
        </p:spPr>
        <p:txBody>
          <a:bodyPr wrap="square" rtlCol="0">
            <a:spAutoFit/>
          </a:bodyPr>
          <a:lstStyle/>
          <a:p>
            <a:r>
              <a:rPr lang="en-US" dirty="0" smtClean="0"/>
              <a:t>THE MONOCOT ROOT IS SIMILAR EXCEPT THAT THE VASCULAR BUNDLES ARE SCATTERED AND NOT IN A SET ARRANGEMENT</a:t>
            </a:r>
            <a:endParaRPr lang="en-US" dirty="0"/>
          </a:p>
        </p:txBody>
      </p:sp>
      <p:sp>
        <p:nvSpPr>
          <p:cNvPr id="6" name="Slide Number Placeholder 5"/>
          <p:cNvSpPr>
            <a:spLocks noGrp="1"/>
          </p:cNvSpPr>
          <p:nvPr>
            <p:ph type="sldNum" sz="quarter" idx="12"/>
          </p:nvPr>
        </p:nvSpPr>
        <p:spPr/>
        <p:txBody>
          <a:bodyPr/>
          <a:lstStyle/>
          <a:p>
            <a:fld id="{3EDBE90B-911F-4AFC-B81A-77D482B7C688}"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ROOT</a:t>
            </a:r>
            <a:endParaRPr lang="en-US" dirty="0"/>
          </a:p>
        </p:txBody>
      </p:sp>
      <p:sp>
        <p:nvSpPr>
          <p:cNvPr id="3" name="Content Placeholder 2"/>
          <p:cNvSpPr>
            <a:spLocks noGrp="1"/>
          </p:cNvSpPr>
          <p:nvPr>
            <p:ph idx="1"/>
          </p:nvPr>
        </p:nvSpPr>
        <p:spPr/>
        <p:txBody>
          <a:bodyPr/>
          <a:lstStyle/>
          <a:p>
            <a:r>
              <a:rPr lang="en-US" dirty="0" smtClean="0"/>
              <a:t>The three main functions of the root are:</a:t>
            </a:r>
          </a:p>
          <a:p>
            <a:pPr lvl="1"/>
            <a:r>
              <a:rPr lang="en-US" dirty="0" smtClean="0"/>
              <a:t>Anchorage of the plant in the soil</a:t>
            </a:r>
          </a:p>
          <a:p>
            <a:pPr lvl="1"/>
            <a:r>
              <a:rPr lang="en-US" dirty="0" smtClean="0"/>
              <a:t>Absorption of water and mineral salts through a process called </a:t>
            </a:r>
            <a:r>
              <a:rPr lang="en-US" i="1" dirty="0" smtClean="0">
                <a:solidFill>
                  <a:srgbClr val="FF0000"/>
                </a:solidFill>
              </a:rPr>
              <a:t>osmosis</a:t>
            </a:r>
            <a:r>
              <a:rPr lang="en-US" dirty="0" smtClean="0">
                <a:solidFill>
                  <a:srgbClr val="FF0000"/>
                </a:solidFill>
              </a:rPr>
              <a:t> </a:t>
            </a:r>
          </a:p>
          <a:p>
            <a:pPr lvl="1"/>
            <a:r>
              <a:rPr lang="en-US" dirty="0" smtClean="0"/>
              <a:t>Storage of plant food in specially modified roots e.g. corms, rhizomes, bulbs and tubers</a:t>
            </a:r>
            <a:endParaRPr lang="en-US" dirty="0"/>
          </a:p>
        </p:txBody>
      </p:sp>
      <p:pic>
        <p:nvPicPr>
          <p:cNvPr id="4" name="Picture 3" descr="plate01 - Copy.jpg"/>
          <p:cNvPicPr>
            <a:picLocks noChangeAspect="1"/>
          </p:cNvPicPr>
          <p:nvPr/>
        </p:nvPicPr>
        <p:blipFill>
          <a:blip r:embed="rId2" cstate="print"/>
          <a:stretch>
            <a:fillRect/>
          </a:stretch>
        </p:blipFill>
        <p:spPr>
          <a:xfrm>
            <a:off x="1143000" y="4724400"/>
            <a:ext cx="969264" cy="1664208"/>
          </a:xfrm>
          <a:prstGeom prst="rect">
            <a:avLst/>
          </a:prstGeom>
        </p:spPr>
      </p:pic>
      <p:pic>
        <p:nvPicPr>
          <p:cNvPr id="5" name="Picture 4" descr="plate01.jpg"/>
          <p:cNvPicPr>
            <a:picLocks noChangeAspect="1"/>
          </p:cNvPicPr>
          <p:nvPr/>
        </p:nvPicPr>
        <p:blipFill>
          <a:blip r:embed="rId3" cstate="print"/>
          <a:stretch>
            <a:fillRect/>
          </a:stretch>
        </p:blipFill>
        <p:spPr>
          <a:xfrm>
            <a:off x="2590800" y="4876800"/>
            <a:ext cx="1901952" cy="1426464"/>
          </a:xfrm>
          <a:prstGeom prst="rect">
            <a:avLst/>
          </a:prstGeom>
        </p:spPr>
      </p:pic>
      <p:pic>
        <p:nvPicPr>
          <p:cNvPr id="6" name="Picture 5" descr="fig9-4 - Copy.gif"/>
          <p:cNvPicPr>
            <a:picLocks noChangeAspect="1"/>
          </p:cNvPicPr>
          <p:nvPr/>
        </p:nvPicPr>
        <p:blipFill>
          <a:blip r:embed="rId4" cstate="print"/>
          <a:stretch>
            <a:fillRect/>
          </a:stretch>
        </p:blipFill>
        <p:spPr>
          <a:xfrm>
            <a:off x="5029200" y="4648200"/>
            <a:ext cx="914400" cy="1752600"/>
          </a:xfrm>
          <a:prstGeom prst="rect">
            <a:avLst/>
          </a:prstGeom>
        </p:spPr>
      </p:pic>
      <p:pic>
        <p:nvPicPr>
          <p:cNvPr id="7" name="Picture 6" descr="fig9-4.gif"/>
          <p:cNvPicPr>
            <a:picLocks noChangeAspect="1"/>
          </p:cNvPicPr>
          <p:nvPr/>
        </p:nvPicPr>
        <p:blipFill>
          <a:blip r:embed="rId5" cstate="print"/>
          <a:stretch>
            <a:fillRect/>
          </a:stretch>
        </p:blipFill>
        <p:spPr>
          <a:xfrm>
            <a:off x="6705600" y="4953000"/>
            <a:ext cx="1285875" cy="1352550"/>
          </a:xfrm>
          <a:prstGeom prst="rect">
            <a:avLst/>
          </a:prstGeom>
        </p:spPr>
      </p:pic>
      <p:sp>
        <p:nvSpPr>
          <p:cNvPr id="8" name="Slide Number Placeholder 7"/>
          <p:cNvSpPr>
            <a:spLocks noGrp="1"/>
          </p:cNvSpPr>
          <p:nvPr>
            <p:ph type="sldNum" sz="quarter" idx="12"/>
          </p:nvPr>
        </p:nvSpPr>
        <p:spPr/>
        <p:txBody>
          <a:bodyPr/>
          <a:lstStyle/>
          <a:p>
            <a:fld id="{3EDBE90B-911F-4AFC-B81A-77D482B7C688}" type="slidenum">
              <a:rPr lang="en-US" smtClean="0"/>
              <a:pPr/>
              <a:t>11</a:t>
            </a:fld>
            <a:endParaRPr lang="en-US"/>
          </a:p>
        </p:txBody>
      </p:sp>
      <p:sp>
        <p:nvSpPr>
          <p:cNvPr id="9" name="Footer Placeholder 8"/>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SHOOT SYSTEM</a:t>
            </a:r>
            <a:br>
              <a:rPr lang="en-US" dirty="0" smtClean="0"/>
            </a:br>
            <a:r>
              <a:rPr lang="en-US" dirty="0" smtClean="0"/>
              <a:t>THE STEM</a:t>
            </a:r>
            <a:endParaRPr lang="en-US" dirty="0"/>
          </a:p>
        </p:txBody>
      </p:sp>
      <p:sp>
        <p:nvSpPr>
          <p:cNvPr id="3" name="Content Placeholder 2"/>
          <p:cNvSpPr>
            <a:spLocks noGrp="1"/>
          </p:cNvSpPr>
          <p:nvPr>
            <p:ph idx="1"/>
          </p:nvPr>
        </p:nvSpPr>
        <p:spPr/>
        <p:txBody>
          <a:bodyPr>
            <a:normAutofit/>
          </a:bodyPr>
          <a:lstStyle/>
          <a:p>
            <a:r>
              <a:rPr lang="en-US" dirty="0" smtClean="0"/>
              <a:t>Stems </a:t>
            </a:r>
            <a:r>
              <a:rPr lang="en-US" dirty="0"/>
              <a:t>can be </a:t>
            </a:r>
            <a:r>
              <a:rPr lang="en-US" dirty="0" smtClean="0"/>
              <a:t>herbaceous </a:t>
            </a:r>
            <a:r>
              <a:rPr lang="en-US" dirty="0"/>
              <a:t>and woody. The herbaceous stems are green and fairly bendable. The woody stems as their name implies, are covered by bark. </a:t>
            </a:r>
            <a:r>
              <a:rPr lang="en-US" dirty="0" smtClean="0"/>
              <a:t>Most </a:t>
            </a:r>
            <a:r>
              <a:rPr lang="en-US" dirty="0"/>
              <a:t>herbaceous plants are annuals or planted </a:t>
            </a:r>
            <a:r>
              <a:rPr lang="en-US" dirty="0" smtClean="0"/>
              <a:t>yearly. Monocot stems are non woody whereas </a:t>
            </a:r>
            <a:r>
              <a:rPr lang="en-US" dirty="0" err="1" smtClean="0"/>
              <a:t>dicot</a:t>
            </a:r>
            <a:r>
              <a:rPr lang="en-US" dirty="0" smtClean="0"/>
              <a:t> stems are woody</a:t>
            </a:r>
            <a:endParaRPr lang="en-US" dirty="0"/>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stem is a part of the plant that holds up other structures such as the leaves and </a:t>
            </a:r>
            <a:r>
              <a:rPr lang="en-US" dirty="0" smtClean="0"/>
              <a:t>flowers and exposes them to the sun and to insects for pollination. </a:t>
            </a:r>
          </a:p>
          <a:p>
            <a:r>
              <a:rPr lang="en-US" dirty="0" smtClean="0"/>
              <a:t>Stems </a:t>
            </a:r>
            <a:r>
              <a:rPr lang="en-US" dirty="0"/>
              <a:t>also carry water and minerals up from the roots to the leaves to help with photosynthesis and take food back down to be stored and distributed to the plant as it has need. </a:t>
            </a:r>
          </a:p>
          <a:p>
            <a:r>
              <a:rPr lang="en-US" dirty="0" smtClean="0"/>
              <a:t>Stems </a:t>
            </a:r>
            <a:r>
              <a:rPr lang="en-US" dirty="0"/>
              <a:t>are valuable to man as a source of food and its wood is used for many products. The sap from many stems is used for resins and latexes.</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STEMS</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different sorts of aerial stems or stems that are upright. They include tendrils, runners and thorns. Succulents are plants with bigger fleshy stems that help plants retain water in dry areas. Some stems are underground such as bulbs and tubers. There are also stems that cannot hold themselves up, but need to be </a:t>
            </a:r>
            <a:r>
              <a:rPr lang="en-US" dirty="0" smtClean="0"/>
              <a:t>supported e.g. vines, runners and </a:t>
            </a:r>
            <a:r>
              <a:rPr lang="en-US" dirty="0" err="1" smtClean="0"/>
              <a:t>twiners</a:t>
            </a:r>
            <a:endParaRPr lang="en-US" dirty="0"/>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DIFFERENCES BETWEEN THE MONOCOT STEM AND THE DICOT STEM</a:t>
            </a:r>
            <a:endParaRPr lang="en-US" sz="3600" dirty="0"/>
          </a:p>
        </p:txBody>
      </p:sp>
      <p:pic>
        <p:nvPicPr>
          <p:cNvPr id="4" name="Content Placeholder 3" descr="P13f1.GIF"/>
          <p:cNvPicPr>
            <a:picLocks noGrp="1" noChangeAspect="1"/>
          </p:cNvPicPr>
          <p:nvPr>
            <p:ph idx="1"/>
          </p:nvPr>
        </p:nvPicPr>
        <p:blipFill>
          <a:blip r:embed="rId2" cstate="print"/>
          <a:stretch>
            <a:fillRect/>
          </a:stretch>
        </p:blipFill>
        <p:spPr>
          <a:xfrm>
            <a:off x="166875" y="2057401"/>
            <a:ext cx="4657350" cy="3419474"/>
          </a:xfrm>
        </p:spPr>
      </p:pic>
      <p:pic>
        <p:nvPicPr>
          <p:cNvPr id="5" name="Picture 4" descr="stemts.gif"/>
          <p:cNvPicPr>
            <a:picLocks noChangeAspect="1"/>
          </p:cNvPicPr>
          <p:nvPr/>
        </p:nvPicPr>
        <p:blipFill>
          <a:blip r:embed="rId3" cstate="print"/>
          <a:stretch>
            <a:fillRect/>
          </a:stretch>
        </p:blipFill>
        <p:spPr>
          <a:xfrm>
            <a:off x="5105400" y="2057400"/>
            <a:ext cx="3505200" cy="3573660"/>
          </a:xfrm>
          <a:prstGeom prst="rect">
            <a:avLst/>
          </a:prstGeom>
        </p:spPr>
      </p:pic>
      <p:sp>
        <p:nvSpPr>
          <p:cNvPr id="6" name="Slide Number Placeholder 5"/>
          <p:cNvSpPr>
            <a:spLocks noGrp="1"/>
          </p:cNvSpPr>
          <p:nvPr>
            <p:ph type="sldNum" sz="quarter" idx="12"/>
          </p:nvPr>
        </p:nvSpPr>
        <p:spPr/>
        <p:txBody>
          <a:bodyPr/>
          <a:lstStyle/>
          <a:p>
            <a:fld id="{3EDBE90B-911F-4AFC-B81A-77D482B7C688}"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LEAF</a:t>
            </a:r>
            <a:endParaRPr lang="en-US" dirty="0"/>
          </a:p>
        </p:txBody>
      </p:sp>
      <p:pic>
        <p:nvPicPr>
          <p:cNvPr id="4" name="Content Placeholder 3" descr="leaf-parts.jpg"/>
          <p:cNvPicPr>
            <a:picLocks noGrp="1" noChangeAspect="1"/>
          </p:cNvPicPr>
          <p:nvPr>
            <p:ph idx="1"/>
          </p:nvPr>
        </p:nvPicPr>
        <p:blipFill>
          <a:blip r:embed="rId2" cstate="print"/>
          <a:stretch>
            <a:fillRect/>
          </a:stretch>
        </p:blipFill>
        <p:spPr>
          <a:xfrm>
            <a:off x="2514600" y="3268980"/>
            <a:ext cx="3962400" cy="3368040"/>
          </a:xfrm>
        </p:spPr>
      </p:pic>
      <p:sp>
        <p:nvSpPr>
          <p:cNvPr id="6" name="TextBox 5"/>
          <p:cNvSpPr txBox="1"/>
          <p:nvPr/>
        </p:nvSpPr>
        <p:spPr>
          <a:xfrm>
            <a:off x="1066800" y="1447800"/>
            <a:ext cx="7315200" cy="1754326"/>
          </a:xfrm>
          <a:prstGeom prst="rect">
            <a:avLst/>
          </a:prstGeom>
          <a:noFill/>
        </p:spPr>
        <p:txBody>
          <a:bodyPr wrap="square" rtlCol="0">
            <a:spAutoFit/>
          </a:bodyPr>
          <a:lstStyle/>
          <a:p>
            <a:r>
              <a:rPr lang="en-US" dirty="0" smtClean="0"/>
              <a:t>A typical leaf consists of :</a:t>
            </a:r>
          </a:p>
          <a:p>
            <a:pPr>
              <a:buFont typeface="Wingdings" pitchFamily="2" charset="2"/>
              <a:buChar char="Ø"/>
            </a:pPr>
            <a:r>
              <a:rPr lang="en-US" dirty="0" smtClean="0"/>
              <a:t>Leaf blade or lamina</a:t>
            </a:r>
          </a:p>
          <a:p>
            <a:pPr>
              <a:buFont typeface="Wingdings" pitchFamily="2" charset="2"/>
              <a:buChar char="Ø"/>
            </a:pPr>
            <a:r>
              <a:rPr lang="en-US" dirty="0" smtClean="0"/>
              <a:t>Petiole or leaf stalk</a:t>
            </a:r>
          </a:p>
          <a:p>
            <a:pPr>
              <a:buFont typeface="Wingdings" pitchFamily="2" charset="2"/>
              <a:buChar char="Ø"/>
            </a:pPr>
            <a:r>
              <a:rPr lang="en-US" dirty="0" smtClean="0"/>
              <a:t>Midrib or main vein</a:t>
            </a:r>
          </a:p>
          <a:p>
            <a:pPr>
              <a:buFont typeface="Wingdings" pitchFamily="2" charset="2"/>
              <a:buChar char="Ø"/>
            </a:pPr>
            <a:r>
              <a:rPr lang="en-US" dirty="0" smtClean="0"/>
              <a:t>Secondary veins</a:t>
            </a:r>
          </a:p>
          <a:p>
            <a:pPr>
              <a:buFont typeface="Wingdings" pitchFamily="2" charset="2"/>
              <a:buChar char="Ø"/>
            </a:pPr>
            <a:r>
              <a:rPr lang="en-US" dirty="0" smtClean="0"/>
              <a:t>Apex or tip of the leaf</a:t>
            </a:r>
            <a:endParaRPr lang="en-US" dirty="0"/>
          </a:p>
        </p:txBody>
      </p:sp>
      <p:sp>
        <p:nvSpPr>
          <p:cNvPr id="5" name="Slide Number Placeholder 4"/>
          <p:cNvSpPr>
            <a:spLocks noGrp="1"/>
          </p:cNvSpPr>
          <p:nvPr>
            <p:ph type="sldNum" sz="quarter" idx="12"/>
          </p:nvPr>
        </p:nvSpPr>
        <p:spPr/>
        <p:txBody>
          <a:bodyPr/>
          <a:lstStyle/>
          <a:p>
            <a:fld id="{3EDBE90B-911F-4AFC-B81A-77D482B7C688}"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LEAF</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There are three main functions of the leaf, these are;</a:t>
            </a:r>
            <a:endParaRPr lang="en-US" dirty="0"/>
          </a:p>
          <a:p>
            <a:r>
              <a:rPr lang="en-US" b="1" dirty="0"/>
              <a:t>A. </a:t>
            </a:r>
            <a:r>
              <a:rPr lang="en-US" b="1" dirty="0" smtClean="0"/>
              <a:t>Photosynthesis or manufacture of plant food</a:t>
            </a:r>
            <a:endParaRPr lang="en-US" dirty="0"/>
          </a:p>
          <a:p>
            <a:r>
              <a:rPr lang="en-US" dirty="0"/>
              <a:t>It is the primary function of green </a:t>
            </a:r>
            <a:r>
              <a:rPr lang="en-US" dirty="0" smtClean="0"/>
              <a:t>leaves by which plant food is made in </a:t>
            </a:r>
            <a:r>
              <a:rPr lang="en-US" dirty="0"/>
              <a:t>the presence of sunlight and green pigment- chlorophyll present in the leaf. </a:t>
            </a:r>
            <a:r>
              <a:rPr lang="en-US" dirty="0" smtClean="0"/>
              <a:t>Water and carbon dioxide are essential for this</a:t>
            </a:r>
            <a:endParaRPr lang="en-US" dirty="0"/>
          </a:p>
          <a:p>
            <a:r>
              <a:rPr lang="en-US" b="1" dirty="0"/>
              <a:t>B. Interchange of gases</a:t>
            </a:r>
            <a:endParaRPr lang="en-US" dirty="0"/>
          </a:p>
          <a:p>
            <a:r>
              <a:rPr lang="en-US" dirty="0"/>
              <a:t>It takes place both for respiration and photosynthesis. There are numerous, minute openings present on the leaves, called </a:t>
            </a:r>
            <a:r>
              <a:rPr lang="en-US" b="1" dirty="0"/>
              <a:t>stomata</a:t>
            </a:r>
            <a:r>
              <a:rPr lang="en-US" dirty="0"/>
              <a:t>, through which gaseous exchange takes place between the atmosphere and the plant body.</a:t>
            </a:r>
          </a:p>
          <a:p>
            <a:r>
              <a:rPr lang="en-US" b="1" dirty="0"/>
              <a:t>C. Evaporation of water</a:t>
            </a:r>
            <a:endParaRPr lang="en-US" dirty="0"/>
          </a:p>
          <a:p>
            <a:r>
              <a:rPr lang="en-US" dirty="0"/>
              <a:t>Water absorbed by the root hairs of the plant is evaporated from the leaf surface during the day time. It </a:t>
            </a:r>
            <a:r>
              <a:rPr lang="en-US" dirty="0" smtClean="0"/>
              <a:t>generally </a:t>
            </a:r>
            <a:r>
              <a:rPr lang="en-US" dirty="0"/>
              <a:t>takes place through the </a:t>
            </a:r>
            <a:r>
              <a:rPr lang="en-US" dirty="0" err="1"/>
              <a:t>stomatal</a:t>
            </a:r>
            <a:r>
              <a:rPr lang="en-US" dirty="0"/>
              <a:t> openings. The phenomenon is known as </a:t>
            </a:r>
            <a:r>
              <a:rPr lang="en-US" b="1" dirty="0"/>
              <a:t>transpiration</a:t>
            </a:r>
            <a:r>
              <a:rPr lang="en-US" dirty="0"/>
              <a:t>. This process allows the plant to absorb water and minerals from the soil and conduct the same to the top of the plant.</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FUNCTIONS of the LEAF</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 Storage of food</a:t>
            </a:r>
            <a:endParaRPr lang="en-US" dirty="0" smtClean="0"/>
          </a:p>
          <a:p>
            <a:r>
              <a:rPr lang="en-US" dirty="0" smtClean="0"/>
              <a:t>Fleshy leaves of Indian aloe, </a:t>
            </a:r>
            <a:r>
              <a:rPr lang="en-US" dirty="0" err="1" smtClean="0"/>
              <a:t>Portulaca</a:t>
            </a:r>
            <a:r>
              <a:rPr lang="en-US" dirty="0" smtClean="0"/>
              <a:t> and fleshy scale leaves of onion store food materials and water for the future of the plants. </a:t>
            </a:r>
          </a:p>
          <a:p>
            <a:r>
              <a:rPr lang="en-US" b="1" dirty="0" smtClean="0"/>
              <a:t>E. Vegetative propagation</a:t>
            </a:r>
            <a:endParaRPr lang="en-US" dirty="0" smtClean="0"/>
          </a:p>
          <a:p>
            <a:r>
              <a:rPr lang="en-US" dirty="0" smtClean="0"/>
              <a:t>Leaves of </a:t>
            </a:r>
            <a:r>
              <a:rPr lang="en-US" dirty="0" err="1" smtClean="0"/>
              <a:t>Bryophyllum</a:t>
            </a:r>
            <a:r>
              <a:rPr lang="en-US" dirty="0"/>
              <a:t> </a:t>
            </a:r>
            <a:r>
              <a:rPr lang="en-US" dirty="0" smtClean="0"/>
              <a:t>and Begonia produce buds by means of which they give rise to new plants by vegetative propagation. In these cases when the leaf lamina touches the ground, the leaf margin at that point produces roots and form a bud that grows into a new plant.</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LEAVES</a:t>
            </a:r>
            <a:endParaRPr lang="en-US" dirty="0"/>
          </a:p>
        </p:txBody>
      </p:sp>
      <p:pic>
        <p:nvPicPr>
          <p:cNvPr id="4" name="Content Placeholder 3" descr="plm2s3_3.jpg"/>
          <p:cNvPicPr>
            <a:picLocks noGrp="1" noChangeAspect="1"/>
          </p:cNvPicPr>
          <p:nvPr>
            <p:ph idx="1"/>
          </p:nvPr>
        </p:nvPicPr>
        <p:blipFill>
          <a:blip r:embed="rId2" cstate="print"/>
          <a:stretch>
            <a:fillRect/>
          </a:stretch>
        </p:blipFill>
        <p:spPr>
          <a:xfrm>
            <a:off x="1092740" y="2667001"/>
            <a:ext cx="6682296" cy="3609974"/>
          </a:xfrm>
        </p:spPr>
      </p:pic>
      <p:sp>
        <p:nvSpPr>
          <p:cNvPr id="5" name="TextBox 4"/>
          <p:cNvSpPr txBox="1"/>
          <p:nvPr/>
        </p:nvSpPr>
        <p:spPr>
          <a:xfrm>
            <a:off x="1143000" y="1447800"/>
            <a:ext cx="7315200" cy="923330"/>
          </a:xfrm>
          <a:prstGeom prst="rect">
            <a:avLst/>
          </a:prstGeom>
          <a:noFill/>
        </p:spPr>
        <p:txBody>
          <a:bodyPr wrap="square" rtlCol="0">
            <a:spAutoFit/>
          </a:bodyPr>
          <a:lstStyle/>
          <a:p>
            <a:r>
              <a:rPr lang="en-US" dirty="0" smtClean="0"/>
              <a:t>Leaves can be either;</a:t>
            </a:r>
          </a:p>
          <a:p>
            <a:pPr>
              <a:buFont typeface="Wingdings" pitchFamily="2" charset="2"/>
              <a:buChar char="Ø"/>
            </a:pPr>
            <a:r>
              <a:rPr lang="en-US" dirty="0" smtClean="0"/>
              <a:t> simple – only one leaf blade</a:t>
            </a:r>
          </a:p>
          <a:p>
            <a:pPr>
              <a:buFont typeface="Wingdings" pitchFamily="2" charset="2"/>
              <a:buChar char="Ø"/>
            </a:pPr>
            <a:r>
              <a:rPr lang="en-US" dirty="0" smtClean="0"/>
              <a:t> compound – more than one leaflet</a:t>
            </a:r>
            <a:endParaRPr lang="en-US" dirty="0"/>
          </a:p>
        </p:txBody>
      </p:sp>
      <p:sp>
        <p:nvSpPr>
          <p:cNvPr id="6" name="Slide Number Placeholder 5"/>
          <p:cNvSpPr>
            <a:spLocks noGrp="1"/>
          </p:cNvSpPr>
          <p:nvPr>
            <p:ph type="sldNum" sz="quarter" idx="12"/>
          </p:nvPr>
        </p:nvSpPr>
        <p:spPr/>
        <p:txBody>
          <a:bodyPr/>
          <a:lstStyle/>
          <a:p>
            <a:fld id="{3EDBE90B-911F-4AFC-B81A-77D482B7C688}"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PLANT</a:t>
            </a:r>
            <a:endParaRPr lang="en-US" dirty="0"/>
          </a:p>
        </p:txBody>
      </p:sp>
      <p:pic>
        <p:nvPicPr>
          <p:cNvPr id="4" name="Content Placeholder 3" descr="PlantAnatomy.jpg"/>
          <p:cNvPicPr>
            <a:picLocks noGrp="1" noChangeAspect="1"/>
          </p:cNvPicPr>
          <p:nvPr>
            <p:ph idx="1"/>
          </p:nvPr>
        </p:nvPicPr>
        <p:blipFill>
          <a:blip r:embed="rId2" cstate="print"/>
          <a:stretch>
            <a:fillRect/>
          </a:stretch>
        </p:blipFill>
        <p:spPr>
          <a:xfrm>
            <a:off x="2408342" y="1219200"/>
            <a:ext cx="4327316" cy="5287962"/>
          </a:xfrm>
        </p:spPr>
      </p:pic>
      <p:sp>
        <p:nvSpPr>
          <p:cNvPr id="5" name="Slide Number Placeholder 4"/>
          <p:cNvSpPr>
            <a:spLocks noGrp="1"/>
          </p:cNvSpPr>
          <p:nvPr>
            <p:ph type="sldNum" sz="quarter" idx="12"/>
          </p:nvPr>
        </p:nvSpPr>
        <p:spPr/>
        <p:txBody>
          <a:bodyPr/>
          <a:lstStyle/>
          <a:p>
            <a:fld id="{3EDBE90B-911F-4AFC-B81A-77D482B7C688}"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 of the LEAF</a:t>
            </a:r>
            <a:endParaRPr lang="en-US" dirty="0"/>
          </a:p>
        </p:txBody>
      </p:sp>
      <p:pic>
        <p:nvPicPr>
          <p:cNvPr id="5" name="Content Placeholder 4" descr="134-1.jpg"/>
          <p:cNvPicPr>
            <a:picLocks noGrp="1" noChangeAspect="1"/>
          </p:cNvPicPr>
          <p:nvPr>
            <p:ph idx="1"/>
          </p:nvPr>
        </p:nvPicPr>
        <p:blipFill>
          <a:blip r:embed="rId2" cstate="print"/>
          <a:stretch>
            <a:fillRect/>
          </a:stretch>
        </p:blipFill>
        <p:spPr>
          <a:xfrm>
            <a:off x="649491" y="1981200"/>
            <a:ext cx="7778344" cy="3495676"/>
          </a:xfrm>
        </p:spPr>
      </p:pic>
      <p:sp>
        <p:nvSpPr>
          <p:cNvPr id="4" name="Slide Number Placeholder 3"/>
          <p:cNvSpPr>
            <a:spLocks noGrp="1"/>
          </p:cNvSpPr>
          <p:nvPr>
            <p:ph type="sldNum" sz="quarter" idx="12"/>
          </p:nvPr>
        </p:nvSpPr>
        <p:spPr/>
        <p:txBody>
          <a:bodyPr/>
          <a:lstStyle/>
          <a:p>
            <a:fld id="{3EDBE90B-911F-4AFC-B81A-77D482B7C688}"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r>
              <a:rPr lang="en-US" sz="1600" dirty="0" smtClean="0"/>
              <a:t>Epidermis – Outer layer of tissues</a:t>
            </a:r>
          </a:p>
          <a:p>
            <a:endParaRPr lang="en-US" sz="1600" dirty="0" smtClean="0"/>
          </a:p>
          <a:p>
            <a:r>
              <a:rPr lang="en-US" sz="1600" dirty="0" smtClean="0"/>
              <a:t>Cuticle – Waxy protective outer layer of epidermis that prevents water loss on leaves, green stems, and fruits.  The amount of </a:t>
            </a:r>
            <a:r>
              <a:rPr lang="en-US" sz="1600" dirty="0" err="1" smtClean="0"/>
              <a:t>cutin</a:t>
            </a:r>
            <a:r>
              <a:rPr lang="en-US" sz="1600" dirty="0" smtClean="0"/>
              <a:t> or wax increases with light intensity.</a:t>
            </a:r>
          </a:p>
          <a:p>
            <a:r>
              <a:rPr lang="en-US" sz="1600" dirty="0" smtClean="0"/>
              <a:t>Leaf hairs – part of the epidermis</a:t>
            </a:r>
          </a:p>
          <a:p>
            <a:endParaRPr lang="en-US" sz="1600" dirty="0" smtClean="0"/>
          </a:p>
          <a:p>
            <a:r>
              <a:rPr lang="en-US" sz="1600" dirty="0" smtClean="0"/>
              <a:t>Palisade layer – A tightly packed layer of parenchyma tissues filled with chloroplasts for photosynthesis.</a:t>
            </a:r>
          </a:p>
          <a:p>
            <a:endParaRPr lang="en-US" sz="1600" dirty="0" smtClean="0"/>
          </a:p>
          <a:p>
            <a:r>
              <a:rPr lang="en-US" sz="1600" dirty="0" smtClean="0"/>
              <a:t>Chloroplasts –Chloroplasts contain chlorophyll, a green plant pigment that captures the energy in light and begins the transformation of that energy into sugars.</a:t>
            </a:r>
          </a:p>
          <a:p>
            <a:endParaRPr lang="en-US" sz="1600" dirty="0" smtClean="0"/>
          </a:p>
          <a:p>
            <a:r>
              <a:rPr lang="en-US" sz="1600" dirty="0" smtClean="0"/>
              <a:t>Vascular bundle – Xylem and phloem tissues, commonly known as leaf veins.</a:t>
            </a:r>
          </a:p>
          <a:p>
            <a:endParaRPr lang="en-US" sz="1600" dirty="0" smtClean="0"/>
          </a:p>
          <a:p>
            <a:r>
              <a:rPr lang="en-US" sz="1600" dirty="0" smtClean="0"/>
              <a:t>Spongy </a:t>
            </a:r>
            <a:r>
              <a:rPr lang="en-US" sz="1600" dirty="0" err="1" smtClean="0"/>
              <a:t>mesophyll</a:t>
            </a:r>
            <a:r>
              <a:rPr lang="en-US" sz="1600" dirty="0" smtClean="0"/>
              <a:t> – Layer of parenchyma tissues loosely arranged to facilitate movement of oxygen, carbon dioxide, and water vapor.  It also may contain some chloroplasts. </a:t>
            </a:r>
          </a:p>
          <a:p>
            <a:endParaRPr lang="en-US" sz="1600" dirty="0" smtClean="0"/>
          </a:p>
          <a:p>
            <a:r>
              <a:rPr lang="en-US" sz="1600" dirty="0" smtClean="0"/>
              <a:t>Stomata – Natural openings in leaves and herbaceous stems that allow for gas exchange (water vapor, carbon dioxide, and oxygen).</a:t>
            </a:r>
          </a:p>
          <a:p>
            <a:endParaRPr lang="en-US" sz="1600" dirty="0" smtClean="0"/>
          </a:p>
          <a:p>
            <a:r>
              <a:rPr lang="en-US" sz="1600" dirty="0" smtClean="0"/>
              <a:t>Guard cells – Specialized kidney-shaped cells that open and close the stomata.</a:t>
            </a:r>
            <a:endParaRPr lang="en-US" sz="1600"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Leaf Structure.wmv.wmv">
            <a:hlinkClick r:id="" action="ppaction://media"/>
          </p:cNvPr>
          <p:cNvPicPr>
            <a:picLocks noGrp="1" noRot="1" noChangeAspect="1"/>
          </p:cNvPicPr>
          <p:nvPr>
            <p:ph idx="1"/>
            <a:videoFile r:link="rId1"/>
          </p:nvPr>
        </p:nvPicPr>
        <p:blipFill>
          <a:blip r:embed="rId3" cstate="print"/>
          <a:stretch>
            <a:fillRect/>
          </a:stretch>
        </p:blipFill>
        <p:spPr>
          <a:xfrm>
            <a:off x="-1524000" y="0"/>
            <a:ext cx="12192000" cy="7291388"/>
          </a:xfrm>
          <a:prstGeom prst="rect">
            <a:avLst/>
          </a:prstGeom>
        </p:spPr>
      </p:pic>
      <p:sp>
        <p:nvSpPr>
          <p:cNvPr id="5" name="Slide Number Placeholder 4"/>
          <p:cNvSpPr>
            <a:spLocks noGrp="1"/>
          </p:cNvSpPr>
          <p:nvPr>
            <p:ph type="sldNum" sz="quarter" idx="12"/>
          </p:nvPr>
        </p:nvSpPr>
        <p:spPr/>
        <p:txBody>
          <a:bodyPr/>
          <a:lstStyle/>
          <a:p>
            <a:fld id="{3EDBE90B-911F-4AFC-B81A-77D482B7C688}"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FLOWER</a:t>
            </a:r>
            <a:endParaRPr lang="en-US" dirty="0"/>
          </a:p>
        </p:txBody>
      </p:sp>
      <p:pic>
        <p:nvPicPr>
          <p:cNvPr id="4" name="Content Placeholder 3" descr="flower_parts.jpg"/>
          <p:cNvPicPr>
            <a:picLocks noGrp="1" noChangeAspect="1"/>
          </p:cNvPicPr>
          <p:nvPr>
            <p:ph idx="1"/>
          </p:nvPr>
        </p:nvPicPr>
        <p:blipFill>
          <a:blip r:embed="rId2" cstate="print"/>
          <a:stretch>
            <a:fillRect/>
          </a:stretch>
        </p:blipFill>
        <p:spPr>
          <a:xfrm>
            <a:off x="1752600" y="2057400"/>
            <a:ext cx="5638800" cy="4296764"/>
          </a:xfrm>
        </p:spPr>
      </p:pic>
      <p:sp>
        <p:nvSpPr>
          <p:cNvPr id="5" name="TextBox 4"/>
          <p:cNvSpPr txBox="1"/>
          <p:nvPr/>
        </p:nvSpPr>
        <p:spPr>
          <a:xfrm>
            <a:off x="914400" y="1295400"/>
            <a:ext cx="7467600" cy="369332"/>
          </a:xfrm>
          <a:prstGeom prst="rect">
            <a:avLst/>
          </a:prstGeom>
          <a:noFill/>
        </p:spPr>
        <p:txBody>
          <a:bodyPr wrap="square" rtlCol="0">
            <a:spAutoFit/>
          </a:bodyPr>
          <a:lstStyle/>
          <a:p>
            <a:r>
              <a:rPr lang="en-US" dirty="0" smtClean="0"/>
              <a:t>The flower is responsible for sexual reproduction of the plant</a:t>
            </a:r>
            <a:endParaRPr lang="en-US" dirty="0"/>
          </a:p>
        </p:txBody>
      </p:sp>
      <p:sp>
        <p:nvSpPr>
          <p:cNvPr id="6" name="Slide Number Placeholder 5"/>
          <p:cNvSpPr>
            <a:spLocks noGrp="1"/>
          </p:cNvSpPr>
          <p:nvPr>
            <p:ph type="sldNum" sz="quarter" idx="12"/>
          </p:nvPr>
        </p:nvSpPr>
        <p:spPr/>
        <p:txBody>
          <a:bodyPr/>
          <a:lstStyle/>
          <a:p>
            <a:fld id="{3EDBE90B-911F-4AFC-B81A-77D482B7C688}"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FRUIT</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fruit is that part of a plant which is in charge of protecting the seeds and guarantee their dispersal. It becomes as a result of the fertilization </a:t>
            </a:r>
            <a:r>
              <a:rPr lang="en-US" dirty="0" smtClean="0"/>
              <a:t>of the ovule. Some </a:t>
            </a:r>
            <a:r>
              <a:rPr lang="en-US" dirty="0"/>
              <a:t>fruits, however, have another origin, deriving from the flower receptacle or some other parts of the flower</a:t>
            </a:r>
            <a:r>
              <a:rPr lang="en-US" dirty="0" smtClean="0"/>
              <a:t>. We </a:t>
            </a:r>
            <a:r>
              <a:rPr lang="en-US" dirty="0"/>
              <a:t>have many kinds of fruits but the most typical fruit shows the following parts:</a:t>
            </a:r>
          </a:p>
          <a:p>
            <a:r>
              <a:rPr lang="en-US" dirty="0"/>
              <a:t>The </a:t>
            </a:r>
            <a:r>
              <a:rPr lang="en-US" b="1" dirty="0" err="1"/>
              <a:t>pericarp</a:t>
            </a:r>
            <a:r>
              <a:rPr lang="en-US" dirty="0"/>
              <a:t> is the external part of a fruit. It is all that surrounds the seed. It is divided into:</a:t>
            </a:r>
          </a:p>
          <a:p>
            <a:pPr lvl="1"/>
            <a:r>
              <a:rPr lang="en-US" dirty="0"/>
              <a:t>The </a:t>
            </a:r>
            <a:r>
              <a:rPr lang="en-US" b="1" dirty="0" err="1"/>
              <a:t>exocarp</a:t>
            </a:r>
            <a:r>
              <a:rPr lang="en-US" dirty="0"/>
              <a:t> is the outer covering. In an apple, for instance, it is what we know as the "skin".</a:t>
            </a:r>
          </a:p>
          <a:p>
            <a:pPr lvl="1"/>
            <a:r>
              <a:rPr lang="en-US" dirty="0"/>
              <a:t>The </a:t>
            </a:r>
            <a:r>
              <a:rPr lang="en-US" b="1" dirty="0" err="1"/>
              <a:t>mesocarp</a:t>
            </a:r>
            <a:r>
              <a:rPr lang="en-US" dirty="0"/>
              <a:t> is the middle covering. In a peach what we </a:t>
            </a:r>
            <a:r>
              <a:rPr lang="en-US" dirty="0" smtClean="0"/>
              <a:t>ordinarily call </a:t>
            </a:r>
            <a:r>
              <a:rPr lang="en-US" dirty="0"/>
              <a:t>the "flesh".</a:t>
            </a:r>
          </a:p>
          <a:p>
            <a:r>
              <a:rPr lang="en-US" dirty="0"/>
              <a:t>The </a:t>
            </a:r>
            <a:r>
              <a:rPr lang="en-US" b="1" dirty="0"/>
              <a:t>endocarp</a:t>
            </a:r>
            <a:r>
              <a:rPr lang="en-US" dirty="0"/>
              <a:t> is the inner covering , in many cases the stiffened part normally covering the seed. In a plum , for example, what we commonly know as the "stone".</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FRUIT</a:t>
            </a:r>
            <a:endParaRPr lang="en-US" dirty="0"/>
          </a:p>
        </p:txBody>
      </p:sp>
      <p:pic>
        <p:nvPicPr>
          <p:cNvPr id="4" name="Content Placeholder 3" descr="fruit01.gif"/>
          <p:cNvPicPr>
            <a:picLocks noGrp="1" noChangeAspect="1"/>
          </p:cNvPicPr>
          <p:nvPr>
            <p:ph idx="1"/>
          </p:nvPr>
        </p:nvPicPr>
        <p:blipFill>
          <a:blip r:embed="rId2" cstate="print"/>
          <a:srcRect l="1904"/>
          <a:stretch>
            <a:fillRect/>
          </a:stretch>
        </p:blipFill>
        <p:spPr>
          <a:xfrm>
            <a:off x="772340" y="1828801"/>
            <a:ext cx="7689808" cy="4068762"/>
          </a:xfrm>
        </p:spPr>
      </p:pic>
      <p:sp>
        <p:nvSpPr>
          <p:cNvPr id="5" name="Slide Number Placeholder 4"/>
          <p:cNvSpPr>
            <a:spLocks noGrp="1"/>
          </p:cNvSpPr>
          <p:nvPr>
            <p:ph type="sldNum" sz="quarter" idx="12"/>
          </p:nvPr>
        </p:nvSpPr>
        <p:spPr/>
        <p:txBody>
          <a:bodyPr/>
          <a:lstStyle/>
          <a:p>
            <a:fld id="{3EDBE90B-911F-4AFC-B81A-77D482B7C688}"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FRUIT</a:t>
            </a:r>
            <a:endParaRPr lang="en-US" dirty="0"/>
          </a:p>
        </p:txBody>
      </p:sp>
      <p:sp>
        <p:nvSpPr>
          <p:cNvPr id="3" name="Content Placeholder 2"/>
          <p:cNvSpPr>
            <a:spLocks noGrp="1"/>
          </p:cNvSpPr>
          <p:nvPr>
            <p:ph idx="1"/>
          </p:nvPr>
        </p:nvSpPr>
        <p:spPr/>
        <p:txBody>
          <a:bodyPr>
            <a:normAutofit lnSpcReduction="10000"/>
          </a:bodyPr>
          <a:lstStyle/>
          <a:p>
            <a:r>
              <a:rPr lang="en-US" b="1" dirty="0" smtClean="0"/>
              <a:t>Fruits may be dry or fleshy</a:t>
            </a:r>
            <a:endParaRPr lang="en-US" dirty="0" smtClean="0"/>
          </a:p>
          <a:p>
            <a:r>
              <a:rPr lang="en-US" b="1" dirty="0" smtClean="0"/>
              <a:t>Three types of fruits exist --- simple, aggregate, &amp; multiple</a:t>
            </a:r>
            <a:endParaRPr lang="en-US" dirty="0" smtClean="0"/>
          </a:p>
          <a:p>
            <a:r>
              <a:rPr lang="en-US" b="1" dirty="0" smtClean="0"/>
              <a:t>Simple fruits (apple) form from One pistil on a flower</a:t>
            </a:r>
            <a:endParaRPr lang="en-US" dirty="0" smtClean="0"/>
          </a:p>
          <a:p>
            <a:r>
              <a:rPr lang="en-US" b="1" dirty="0" smtClean="0"/>
              <a:t>Aggregate fruits (raspberry) form from several pistils on a flower</a:t>
            </a:r>
            <a:endParaRPr lang="en-US" dirty="0" smtClean="0"/>
          </a:p>
          <a:p>
            <a:r>
              <a:rPr lang="en-US" b="1" smtClean="0"/>
              <a:t>Multiple fruits (pineapple) form several flowers growing close together</a:t>
            </a:r>
            <a:endParaRPr lang="en-US" smtClean="0"/>
          </a:p>
          <a:p>
            <a:endParaRPr lang="en-US"/>
          </a:p>
        </p:txBody>
      </p:sp>
      <p:sp>
        <p:nvSpPr>
          <p:cNvPr id="4" name="Slide Number Placeholder 3"/>
          <p:cNvSpPr>
            <a:spLocks noGrp="1"/>
          </p:cNvSpPr>
          <p:nvPr>
            <p:ph type="sldNum" sz="quarter" idx="12"/>
          </p:nvPr>
        </p:nvSpPr>
        <p:spPr/>
        <p:txBody>
          <a:bodyPr/>
          <a:lstStyle/>
          <a:p>
            <a:fld id="{3EDBE90B-911F-4AFC-B81A-77D482B7C688}"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 BACK AND LISTEN</a:t>
            </a:r>
            <a:endParaRPr lang="en-US" dirty="0"/>
          </a:p>
        </p:txBody>
      </p:sp>
      <p:pic>
        <p:nvPicPr>
          <p:cNvPr id="4" name="Plant Structure.wmv">
            <a:hlinkClick r:id="" action="ppaction://media"/>
          </p:cNvPr>
          <p:cNvPicPr>
            <a:picLocks noGrp="1" noRot="1" noChangeAspect="1"/>
          </p:cNvPicPr>
          <p:nvPr>
            <p:ph idx="1"/>
            <a:videoFile r:link="rId1"/>
          </p:nvPr>
        </p:nvPicPr>
        <p:blipFill>
          <a:blip r:embed="rId3" cstate="print"/>
          <a:stretch>
            <a:fillRect/>
          </a:stretch>
        </p:blipFill>
        <p:spPr>
          <a:xfrm>
            <a:off x="-1524000" y="-152400"/>
            <a:ext cx="12192000" cy="7443788"/>
          </a:xfrm>
          <a:prstGeom prst="rect">
            <a:avLst/>
          </a:prstGeom>
        </p:spPr>
      </p:pic>
      <p:sp>
        <p:nvSpPr>
          <p:cNvPr id="5" name="Slide Number Placeholder 4"/>
          <p:cNvSpPr>
            <a:spLocks noGrp="1"/>
          </p:cNvSpPr>
          <p:nvPr>
            <p:ph type="sldNum" sz="quarter" idx="12"/>
          </p:nvPr>
        </p:nvSpPr>
        <p:spPr/>
        <p:txBody>
          <a:bodyPr/>
          <a:lstStyle/>
          <a:p>
            <a:fld id="{3EDBE90B-911F-4AFC-B81A-77D482B7C688}"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SEED</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seed is enclosed inside </a:t>
            </a:r>
            <a:r>
              <a:rPr lang="en-US" dirty="0" smtClean="0"/>
              <a:t>the fruit and consists of the following parts</a:t>
            </a:r>
            <a:endParaRPr lang="en-US" dirty="0"/>
          </a:p>
          <a:p>
            <a:r>
              <a:rPr lang="en-US" dirty="0"/>
              <a:t>The </a:t>
            </a:r>
            <a:r>
              <a:rPr lang="en-US" b="1" dirty="0" err="1"/>
              <a:t>radicle</a:t>
            </a:r>
            <a:r>
              <a:rPr lang="en-US" dirty="0"/>
              <a:t> is the part of the embryo which emerges first. Once outside it develops into a main root, producing root hairs and secondary roots.</a:t>
            </a:r>
          </a:p>
          <a:p>
            <a:r>
              <a:rPr lang="en-US" dirty="0"/>
              <a:t>- The </a:t>
            </a:r>
            <a:r>
              <a:rPr lang="en-US" b="1" dirty="0" err="1"/>
              <a:t>plumule</a:t>
            </a:r>
            <a:r>
              <a:rPr lang="en-US" dirty="0"/>
              <a:t> is like a leaf in its early development.</a:t>
            </a:r>
          </a:p>
          <a:p>
            <a:r>
              <a:rPr lang="en-US" dirty="0"/>
              <a:t>- The </a:t>
            </a:r>
            <a:r>
              <a:rPr lang="en-US" b="1" dirty="0" err="1"/>
              <a:t>hypocotyl</a:t>
            </a:r>
            <a:r>
              <a:rPr lang="en-US" dirty="0"/>
              <a:t> is the space between the </a:t>
            </a:r>
            <a:r>
              <a:rPr lang="en-US" dirty="0" err="1"/>
              <a:t>radicle</a:t>
            </a:r>
            <a:r>
              <a:rPr lang="en-US" dirty="0"/>
              <a:t> and the </a:t>
            </a:r>
            <a:r>
              <a:rPr lang="en-US" dirty="0" err="1"/>
              <a:t>plumule</a:t>
            </a:r>
            <a:r>
              <a:rPr lang="en-US" dirty="0"/>
              <a:t>. It develops into a stem.</a:t>
            </a:r>
          </a:p>
          <a:p>
            <a:r>
              <a:rPr lang="en-US" dirty="0"/>
              <a:t>The </a:t>
            </a:r>
            <a:r>
              <a:rPr lang="en-US" b="1" dirty="0"/>
              <a:t>endosperm</a:t>
            </a:r>
            <a:r>
              <a:rPr lang="en-US" dirty="0"/>
              <a:t> is the food supply contained in the seed. This is sometimes included in the cotyledons, which either achieve the function of primary leaves or food storage, even both of them in some cases.</a:t>
            </a:r>
          </a:p>
          <a:p>
            <a:r>
              <a:rPr lang="en-US" dirty="0"/>
              <a:t>According to the number of cotyledons, we classify plants in two groups: </a:t>
            </a:r>
            <a:r>
              <a:rPr lang="en-US" b="1" dirty="0"/>
              <a:t>monocotyledons</a:t>
            </a:r>
            <a:r>
              <a:rPr lang="en-US" dirty="0"/>
              <a:t> or </a:t>
            </a:r>
            <a:r>
              <a:rPr lang="en-US" b="1" dirty="0"/>
              <a:t>monocots</a:t>
            </a:r>
            <a:r>
              <a:rPr lang="en-US" dirty="0"/>
              <a:t> </a:t>
            </a:r>
            <a:r>
              <a:rPr lang="en-US" dirty="0" smtClean="0"/>
              <a:t>and </a:t>
            </a:r>
            <a:r>
              <a:rPr lang="en-US" b="1" dirty="0" err="1" smtClean="0"/>
              <a:t>dicotyledons</a:t>
            </a:r>
            <a:r>
              <a:rPr lang="en-US" dirty="0"/>
              <a:t> or </a:t>
            </a:r>
            <a:r>
              <a:rPr lang="en-US" b="1" dirty="0" err="1"/>
              <a:t>dicots</a:t>
            </a:r>
            <a:r>
              <a:rPr lang="en-US" dirty="0"/>
              <a:t>. </a:t>
            </a:r>
          </a:p>
          <a:p>
            <a:r>
              <a:rPr lang="en-US" dirty="0"/>
              <a:t>The </a:t>
            </a:r>
            <a:r>
              <a:rPr lang="en-US" b="1" dirty="0"/>
              <a:t>seed coat</a:t>
            </a:r>
            <a:r>
              <a:rPr lang="en-US" dirty="0"/>
              <a:t> or </a:t>
            </a:r>
            <a:r>
              <a:rPr lang="en-US" b="1" dirty="0" err="1"/>
              <a:t>testa</a:t>
            </a:r>
            <a:r>
              <a:rPr lang="en-US" dirty="0"/>
              <a:t> - is the outer layer of the seed.</a:t>
            </a:r>
          </a:p>
          <a:p>
            <a:r>
              <a:rPr lang="en-US" dirty="0"/>
              <a:t>The </a:t>
            </a:r>
            <a:r>
              <a:rPr lang="en-US" b="1" dirty="0" err="1"/>
              <a:t>micropyle</a:t>
            </a:r>
            <a:r>
              <a:rPr lang="en-US" dirty="0"/>
              <a:t> is a </a:t>
            </a:r>
            <a:r>
              <a:rPr lang="en-US" dirty="0" smtClean="0"/>
              <a:t>little </a:t>
            </a:r>
            <a:r>
              <a:rPr lang="en-US" dirty="0"/>
              <a:t>pore on the seed coat , through which, apart from entering the sperm, the seed absorbs water to begin germination</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DICOT SEED</a:t>
            </a:r>
            <a:endParaRPr lang="en-US" dirty="0"/>
          </a:p>
        </p:txBody>
      </p:sp>
      <p:pic>
        <p:nvPicPr>
          <p:cNvPr id="4" name="Content Placeholder 3" descr="seed.gif"/>
          <p:cNvPicPr>
            <a:picLocks noGrp="1" noChangeAspect="1"/>
          </p:cNvPicPr>
          <p:nvPr>
            <p:ph idx="1"/>
          </p:nvPr>
        </p:nvPicPr>
        <p:blipFill>
          <a:blip r:embed="rId2" cstate="print"/>
          <a:stretch>
            <a:fillRect/>
          </a:stretch>
        </p:blipFill>
        <p:spPr>
          <a:xfrm>
            <a:off x="1137002" y="2057401"/>
            <a:ext cx="6869996" cy="3611562"/>
          </a:xfrm>
        </p:spPr>
      </p:pic>
      <p:sp>
        <p:nvSpPr>
          <p:cNvPr id="5" name="Slide Number Placeholder 4"/>
          <p:cNvSpPr>
            <a:spLocks noGrp="1"/>
          </p:cNvSpPr>
          <p:nvPr>
            <p:ph type="sldNum" sz="quarter" idx="12"/>
          </p:nvPr>
        </p:nvSpPr>
        <p:spPr/>
        <p:txBody>
          <a:bodyPr/>
          <a:lstStyle/>
          <a:p>
            <a:fld id="{3EDBE90B-911F-4AFC-B81A-77D482B7C688}"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Monocotyledons and </a:t>
            </a:r>
            <a:r>
              <a:rPr lang="en-US" dirty="0" err="1" smtClean="0"/>
              <a:t>Dicotyledons</a:t>
            </a:r>
            <a:r>
              <a:rPr lang="en-US" dirty="0" smtClean="0"/>
              <a:t>?</a:t>
            </a:r>
            <a:endParaRPr lang="en-US" dirty="0"/>
          </a:p>
        </p:txBody>
      </p:sp>
      <p:sp>
        <p:nvSpPr>
          <p:cNvPr id="3" name="Content Placeholder 2"/>
          <p:cNvSpPr>
            <a:spLocks noGrp="1"/>
          </p:cNvSpPr>
          <p:nvPr>
            <p:ph idx="1"/>
          </p:nvPr>
        </p:nvSpPr>
        <p:spPr/>
        <p:txBody>
          <a:bodyPr/>
          <a:lstStyle/>
          <a:p>
            <a:r>
              <a:rPr lang="en-US" dirty="0"/>
              <a:t>Monocotyledons, also known as monocots, are one of two major groups of flowering plants (or angiosperms) that are traditionally recognized, the other being </a:t>
            </a:r>
            <a:r>
              <a:rPr lang="en-US" dirty="0" err="1"/>
              <a:t>dicotyledons</a:t>
            </a:r>
            <a:r>
              <a:rPr lang="en-US" dirty="0"/>
              <a:t>, or </a:t>
            </a:r>
            <a:r>
              <a:rPr lang="en-US" dirty="0" err="1"/>
              <a:t>dicots</a:t>
            </a:r>
            <a:r>
              <a:rPr lang="en-US" dirty="0"/>
              <a:t>. Monocot seedlings typically have one cotyledon (seed-leaf), in contrast to the two cotyledons typical of </a:t>
            </a:r>
            <a:r>
              <a:rPr lang="en-US" dirty="0" err="1"/>
              <a:t>dicots</a:t>
            </a:r>
            <a:r>
              <a:rPr lang="en-US" dirty="0"/>
              <a:t>.</a:t>
            </a:r>
          </a:p>
          <a:p>
            <a:endParaRPr lang="en-US"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MONOCOT SEED</a:t>
            </a:r>
            <a:endParaRPr lang="en-US" dirty="0"/>
          </a:p>
        </p:txBody>
      </p:sp>
      <p:pic>
        <p:nvPicPr>
          <p:cNvPr id="4" name="Content Placeholder 3" descr="137-1.jpg"/>
          <p:cNvPicPr>
            <a:picLocks noGrp="1" noChangeAspect="1"/>
          </p:cNvPicPr>
          <p:nvPr>
            <p:ph idx="1"/>
          </p:nvPr>
        </p:nvPicPr>
        <p:blipFill>
          <a:blip r:embed="rId2" cstate="print"/>
          <a:stretch>
            <a:fillRect/>
          </a:stretch>
        </p:blipFill>
        <p:spPr>
          <a:xfrm>
            <a:off x="696503" y="1828800"/>
            <a:ext cx="7750994" cy="4068762"/>
          </a:xfrm>
        </p:spPr>
      </p:pic>
      <p:sp>
        <p:nvSpPr>
          <p:cNvPr id="5" name="Slide Number Placeholder 4"/>
          <p:cNvSpPr>
            <a:spLocks noGrp="1"/>
          </p:cNvSpPr>
          <p:nvPr>
            <p:ph type="sldNum" sz="quarter" idx="12"/>
          </p:nvPr>
        </p:nvSpPr>
        <p:spPr/>
        <p:txBody>
          <a:bodyPr/>
          <a:lstStyle/>
          <a:p>
            <a:fld id="{3EDBE90B-911F-4AFC-B81A-77D482B7C688}"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CXC PAST PAPER QUESTIONS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81291" y="1600200"/>
            <a:ext cx="7181417"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EDBE90B-911F-4AFC-B81A-77D482B7C688}"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Grp="1" noChangeAspect="1" noChangeArrowheads="1"/>
          </p:cNvPicPr>
          <p:nvPr>
            <p:ph idx="1"/>
          </p:nvPr>
        </p:nvPicPr>
        <p:blipFill>
          <a:blip r:embed="rId2" cstate="print"/>
          <a:srcRect/>
          <a:stretch>
            <a:fillRect/>
          </a:stretch>
        </p:blipFill>
        <p:spPr bwMode="auto">
          <a:xfrm>
            <a:off x="2093115" y="1600200"/>
            <a:ext cx="4957769"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EDBE90B-911F-4AFC-B81A-77D482B7C688}"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14400" y="381000"/>
            <a:ext cx="5295900" cy="23717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38200" y="3276600"/>
            <a:ext cx="541020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EDBE90B-911F-4AFC-B81A-77D482B7C688}"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667000" y="2419768"/>
            <a:ext cx="3810000" cy="2018464"/>
          </a:xfrm>
          <a:prstGeom prst="rect">
            <a:avLst/>
          </a:prstGeom>
          <a:noFill/>
          <a:ln w="9525">
            <a:noFill/>
            <a:miter lim="800000"/>
            <a:headEnd/>
            <a:tailEnd/>
          </a:ln>
          <a:effectLst/>
        </p:spPr>
      </p:pic>
      <p:sp>
        <p:nvSpPr>
          <p:cNvPr id="5" name="Content Placeholder 4"/>
          <p:cNvSpPr>
            <a:spLocks noGrp="1"/>
          </p:cNvSpPr>
          <p:nvPr>
            <p:ph idx="1"/>
          </p:nvPr>
        </p:nvSpPr>
        <p:spPr>
          <a:xfrm>
            <a:off x="457200" y="533400"/>
            <a:ext cx="8229600" cy="5867400"/>
          </a:xfrm>
        </p:spPr>
        <p:txBody>
          <a:bodyPr>
            <a:normAutofit/>
          </a:bodyPr>
          <a:lstStyle/>
          <a:p>
            <a:r>
              <a:rPr lang="en-GB" sz="1400" dirty="0" smtClean="0"/>
              <a:t>(a)	Plants are divided into two broad groups. The labelled diagrams	 below show the cross-section of a plant from each group.</a:t>
            </a:r>
            <a:endParaRPr lang="en-US" sz="1400" dirty="0" smtClean="0"/>
          </a:p>
          <a:p>
            <a:r>
              <a:rPr lang="en-GB" sz="1400" dirty="0" smtClean="0"/>
              <a:t> </a:t>
            </a:r>
            <a:endParaRPr lang="en-US" sz="1400" dirty="0" smtClean="0"/>
          </a:p>
          <a:p>
            <a:r>
              <a:rPr lang="en-GB" sz="1400" dirty="0" smtClean="0"/>
              <a:t>		Name the two groups.</a:t>
            </a:r>
            <a:endParaRPr lang="en-US" sz="1400" dirty="0" smtClean="0"/>
          </a:p>
          <a:p>
            <a:r>
              <a:rPr lang="en-GB" sz="1400" dirty="0" smtClean="0"/>
              <a:t>		Diagram A …………………………………………………………………………</a:t>
            </a:r>
            <a:endParaRPr lang="en-US" sz="1400" dirty="0" smtClean="0"/>
          </a:p>
          <a:p>
            <a:r>
              <a:rPr lang="en-GB" sz="1400" dirty="0" smtClean="0"/>
              <a:t>		Diagram B ………………………………………………………………………….</a:t>
            </a:r>
            <a:endParaRPr lang="en-US" sz="1400" dirty="0" smtClean="0"/>
          </a:p>
          <a:p>
            <a:r>
              <a:rPr lang="en-GB" sz="1400" dirty="0" smtClean="0"/>
              <a:t>											</a:t>
            </a:r>
          </a:p>
          <a:p>
            <a:endParaRPr lang="en-GB" sz="1400" dirty="0" smtClean="0"/>
          </a:p>
          <a:p>
            <a:endParaRPr lang="en-GB" sz="1400" dirty="0" smtClean="0"/>
          </a:p>
          <a:p>
            <a:endParaRPr lang="en-US" sz="1400" dirty="0" smtClean="0"/>
          </a:p>
          <a:p>
            <a:endParaRPr lang="en-US" sz="1400" dirty="0" smtClean="0"/>
          </a:p>
          <a:p>
            <a:endParaRPr lang="en-US" sz="1400" dirty="0" smtClean="0"/>
          </a:p>
          <a:p>
            <a:pPr lvl="0"/>
            <a:r>
              <a:rPr lang="en-GB" sz="1400" dirty="0" smtClean="0"/>
              <a:t> </a:t>
            </a:r>
          </a:p>
          <a:p>
            <a:pPr lvl="0"/>
            <a:endParaRPr lang="en-US" sz="1400" dirty="0" smtClean="0"/>
          </a:p>
          <a:p>
            <a:pPr lvl="0"/>
            <a:r>
              <a:rPr lang="en-GB" sz="1400" dirty="0" smtClean="0"/>
              <a:t>Explain any TWO functions of the structure labelled C in the two diagrams with respect to a named tissue.</a:t>
            </a:r>
            <a:endParaRPr lang="en-US" sz="1400" dirty="0" smtClean="0"/>
          </a:p>
          <a:p>
            <a:r>
              <a:rPr lang="en-GB" sz="1400" dirty="0" smtClean="0"/>
              <a:t> </a:t>
            </a:r>
            <a:endParaRPr lang="en-US" sz="1400" dirty="0" smtClean="0"/>
          </a:p>
          <a:p>
            <a:pPr lvl="1"/>
            <a:r>
              <a:rPr lang="en-GB" sz="1400" dirty="0" smtClean="0"/>
              <a:t>Tissue ………………………………………………………………………		</a:t>
            </a:r>
          </a:p>
          <a:p>
            <a:pPr lvl="1"/>
            <a:r>
              <a:rPr lang="en-GB" sz="1400" dirty="0" smtClean="0"/>
              <a:t>Function ……………………………………………………………………</a:t>
            </a:r>
            <a:endParaRPr lang="en-US" sz="1400" dirty="0" smtClean="0"/>
          </a:p>
          <a:p>
            <a:pPr lvl="1"/>
            <a:r>
              <a:rPr lang="en-GB" sz="1400" dirty="0" smtClean="0"/>
              <a:t>Tissue ………………………………………………………………………</a:t>
            </a:r>
            <a:endParaRPr lang="en-US" sz="1400" dirty="0" smtClean="0"/>
          </a:p>
          <a:p>
            <a:pPr lvl="1"/>
            <a:r>
              <a:rPr lang="en-GB" sz="1000" dirty="0" smtClean="0"/>
              <a:t>Function ……………………………………………………………………</a:t>
            </a:r>
            <a:endParaRPr lang="en-US" sz="1000" dirty="0"/>
          </a:p>
        </p:txBody>
      </p:sp>
      <p:sp>
        <p:nvSpPr>
          <p:cNvPr id="4" name="Slide Number Placeholder 3"/>
          <p:cNvSpPr>
            <a:spLocks noGrp="1"/>
          </p:cNvSpPr>
          <p:nvPr>
            <p:ph type="sldNum" sz="quarter" idx="12"/>
          </p:nvPr>
        </p:nvSpPr>
        <p:spPr/>
        <p:txBody>
          <a:bodyPr/>
          <a:lstStyle/>
          <a:p>
            <a:fld id="{3EDBE90B-911F-4AFC-B81A-77D482B7C688}"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Monocots and </a:t>
            </a:r>
            <a:r>
              <a:rPr lang="en-US" dirty="0" err="1" smtClean="0"/>
              <a:t>Dicots</a:t>
            </a:r>
            <a:endParaRPr lang="en-US" dirty="0"/>
          </a:p>
        </p:txBody>
      </p:sp>
      <p:pic>
        <p:nvPicPr>
          <p:cNvPr id="10" name="Content Placeholder 9" descr="mono-dicot.jpg"/>
          <p:cNvPicPr>
            <a:picLocks noGrp="1" noChangeAspect="1"/>
          </p:cNvPicPr>
          <p:nvPr>
            <p:ph idx="1"/>
          </p:nvPr>
        </p:nvPicPr>
        <p:blipFill>
          <a:blip r:embed="rId2" cstate="print"/>
          <a:stretch>
            <a:fillRect/>
          </a:stretch>
        </p:blipFill>
        <p:spPr>
          <a:xfrm>
            <a:off x="1524000" y="1524000"/>
            <a:ext cx="6096000" cy="5203618"/>
          </a:xfrm>
        </p:spPr>
      </p:pic>
      <p:sp>
        <p:nvSpPr>
          <p:cNvPr id="4" name="Slide Number Placeholder 3"/>
          <p:cNvSpPr>
            <a:spLocks noGrp="1"/>
          </p:cNvSpPr>
          <p:nvPr>
            <p:ph type="sldNum" sz="quarter" idx="12"/>
          </p:nvPr>
        </p:nvSpPr>
        <p:spPr/>
        <p:txBody>
          <a:bodyPr/>
          <a:lstStyle/>
          <a:p>
            <a:fld id="{3EDBE90B-911F-4AFC-B81A-77D482B7C688}"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onocots vs Dicots Explained.wmv">
            <a:hlinkClick r:id="" action="ppaction://media"/>
          </p:cNvPr>
          <p:cNvPicPr>
            <a:picLocks noGrp="1" noRot="1" noChangeAspect="1"/>
          </p:cNvPicPr>
          <p:nvPr>
            <p:ph idx="1"/>
            <a:videoFile r:link="rId1"/>
          </p:nvPr>
        </p:nvPicPr>
        <p:blipFill>
          <a:blip r:embed="rId3" cstate="print"/>
          <a:stretch>
            <a:fillRect/>
          </a:stretch>
        </p:blipFill>
        <p:spPr>
          <a:xfrm>
            <a:off x="-1295400" y="-152400"/>
            <a:ext cx="11734800" cy="7443788"/>
          </a:xfrm>
          <a:prstGeom prst="rect">
            <a:avLst/>
          </a:prstGeom>
        </p:spPr>
      </p:pic>
      <p:sp>
        <p:nvSpPr>
          <p:cNvPr id="5" name="Slide Number Placeholder 4"/>
          <p:cNvSpPr>
            <a:spLocks noGrp="1"/>
          </p:cNvSpPr>
          <p:nvPr>
            <p:ph type="sldNum" sz="quarter" idx="12"/>
          </p:nvPr>
        </p:nvSpPr>
        <p:spPr/>
        <p:txBody>
          <a:bodyPr/>
          <a:lstStyle/>
          <a:p>
            <a:fld id="{3EDBE90B-911F-4AFC-B81A-77D482B7C688}"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ROOT SYSTEM</a:t>
            </a:r>
            <a:endParaRPr lang="en-US" dirty="0"/>
          </a:p>
        </p:txBody>
      </p:sp>
      <p:sp>
        <p:nvSpPr>
          <p:cNvPr id="3" name="Content Placeholder 2"/>
          <p:cNvSpPr>
            <a:spLocks noGrp="1"/>
          </p:cNvSpPr>
          <p:nvPr>
            <p:ph idx="1"/>
          </p:nvPr>
        </p:nvSpPr>
        <p:spPr/>
        <p:txBody>
          <a:bodyPr>
            <a:normAutofit/>
          </a:bodyPr>
          <a:lstStyle/>
          <a:p>
            <a:r>
              <a:rPr lang="en-US" dirty="0" smtClean="0"/>
              <a:t>There are four  main types of roots:</a:t>
            </a:r>
          </a:p>
          <a:p>
            <a:pPr lvl="1"/>
            <a:r>
              <a:rPr lang="en-US" dirty="0" smtClean="0"/>
              <a:t>Tap roots – consists of a main root with lateral roots growing out of it e.g. tomato, mango</a:t>
            </a:r>
          </a:p>
          <a:p>
            <a:pPr lvl="1"/>
            <a:r>
              <a:rPr lang="en-US" dirty="0" smtClean="0"/>
              <a:t>Fibrous roots – consists of a cluster of roots growing from the base of the stem e.g. corn</a:t>
            </a:r>
          </a:p>
          <a:p>
            <a:pPr lvl="1"/>
            <a:r>
              <a:rPr lang="en-US" dirty="0" smtClean="0"/>
              <a:t>Adventitious roots – roots that grow from parts of the shoot system</a:t>
            </a:r>
          </a:p>
          <a:p>
            <a:pPr lvl="1"/>
            <a:r>
              <a:rPr lang="en-US" dirty="0" smtClean="0"/>
              <a:t>Aerial roots – these grow above ground e.g. orchids</a:t>
            </a:r>
          </a:p>
        </p:txBody>
      </p:sp>
      <p:sp>
        <p:nvSpPr>
          <p:cNvPr id="4" name="Slide Number Placeholder 3"/>
          <p:cNvSpPr>
            <a:spLocks noGrp="1"/>
          </p:cNvSpPr>
          <p:nvPr>
            <p:ph type="sldNum" sz="quarter" idx="12"/>
          </p:nvPr>
        </p:nvSpPr>
        <p:spPr/>
        <p:txBody>
          <a:bodyPr/>
          <a:lstStyle/>
          <a:p>
            <a:fld id="{3EDBE90B-911F-4AFC-B81A-77D482B7C688}"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ot_types.jpg"/>
          <p:cNvPicPr>
            <a:picLocks noGrp="1" noChangeAspect="1"/>
          </p:cNvPicPr>
          <p:nvPr>
            <p:ph idx="1"/>
          </p:nvPr>
        </p:nvPicPr>
        <p:blipFill>
          <a:blip r:embed="rId2" cstate="print"/>
          <a:stretch>
            <a:fillRect/>
          </a:stretch>
        </p:blipFill>
        <p:spPr>
          <a:xfrm>
            <a:off x="341031" y="533400"/>
            <a:ext cx="8526328" cy="5592762"/>
          </a:xfrm>
        </p:spPr>
      </p:pic>
      <p:sp>
        <p:nvSpPr>
          <p:cNvPr id="5" name="Slide Number Placeholder 4"/>
          <p:cNvSpPr>
            <a:spLocks noGrp="1"/>
          </p:cNvSpPr>
          <p:nvPr>
            <p:ph type="sldNum" sz="quarter" idx="12"/>
          </p:nvPr>
        </p:nvSpPr>
        <p:spPr/>
        <p:txBody>
          <a:bodyPr/>
          <a:lstStyle/>
          <a:p>
            <a:fld id="{3EDBE90B-911F-4AFC-B81A-77D482B7C688}"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ROOTS</a:t>
            </a:r>
            <a:endParaRPr lang="en-US" dirty="0"/>
          </a:p>
        </p:txBody>
      </p:sp>
      <p:pic>
        <p:nvPicPr>
          <p:cNvPr id="4" name="Content Placeholder 3" descr="monopodial1.jpg"/>
          <p:cNvPicPr>
            <a:picLocks noGrp="1" noChangeAspect="1"/>
          </p:cNvPicPr>
          <p:nvPr>
            <p:ph idx="1"/>
          </p:nvPr>
        </p:nvPicPr>
        <p:blipFill>
          <a:blip r:embed="rId2" cstate="print"/>
          <a:stretch>
            <a:fillRect/>
          </a:stretch>
        </p:blipFill>
        <p:spPr>
          <a:xfrm>
            <a:off x="1296632" y="1600200"/>
            <a:ext cx="6550736" cy="4525963"/>
          </a:xfrm>
        </p:spPr>
      </p:pic>
      <p:sp>
        <p:nvSpPr>
          <p:cNvPr id="5" name="Slide Number Placeholder 4"/>
          <p:cNvSpPr>
            <a:spLocks noGrp="1"/>
          </p:cNvSpPr>
          <p:nvPr>
            <p:ph type="sldNum" sz="quarter" idx="12"/>
          </p:nvPr>
        </p:nvSpPr>
        <p:spPr/>
        <p:txBody>
          <a:bodyPr/>
          <a:lstStyle/>
          <a:p>
            <a:fld id="{3EDBE90B-911F-4AFC-B81A-77D482B7C688}"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Structure of the root</a:t>
            </a:r>
            <a:endParaRPr lang="en-US" dirty="0"/>
          </a:p>
        </p:txBody>
      </p:sp>
      <p:pic>
        <p:nvPicPr>
          <p:cNvPr id="4" name="Content Placeholder 3" descr="graphics2.png"/>
          <p:cNvPicPr>
            <a:picLocks noGrp="1" noChangeAspect="1"/>
          </p:cNvPicPr>
          <p:nvPr>
            <p:ph idx="1"/>
          </p:nvPr>
        </p:nvPicPr>
        <p:blipFill>
          <a:blip r:embed="rId2" cstate="print"/>
          <a:stretch>
            <a:fillRect/>
          </a:stretch>
        </p:blipFill>
        <p:spPr>
          <a:xfrm>
            <a:off x="1412429" y="1676401"/>
            <a:ext cx="6319142" cy="4373562"/>
          </a:xfrm>
        </p:spPr>
      </p:pic>
      <p:sp>
        <p:nvSpPr>
          <p:cNvPr id="5" name="Slide Number Placeholder 4"/>
          <p:cNvSpPr>
            <a:spLocks noGrp="1"/>
          </p:cNvSpPr>
          <p:nvPr>
            <p:ph type="sldNum" sz="quarter" idx="12"/>
          </p:nvPr>
        </p:nvSpPr>
        <p:spPr/>
        <p:txBody>
          <a:bodyPr/>
          <a:lstStyle/>
          <a:p>
            <a:fld id="{3EDBE90B-911F-4AFC-B81A-77D482B7C688}"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Derek Ramdatt / Rio Claro East Secondary</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1257</Words>
  <Application>Microsoft Office PowerPoint</Application>
  <PresentationFormat>On-screen Show (4:3)</PresentationFormat>
  <Paragraphs>186</Paragraphs>
  <Slides>34</Slides>
  <Notes>0</Notes>
  <HiddenSlides>0</HiddenSlides>
  <MMClips>3</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External and Internal Structure of  Monocots and Dicots</vt:lpstr>
      <vt:lpstr>THE PLANT</vt:lpstr>
      <vt:lpstr>What are Monocotyledons and Dicotyledons?</vt:lpstr>
      <vt:lpstr>Differences between Monocots and Dicots</vt:lpstr>
      <vt:lpstr>Slide 5</vt:lpstr>
      <vt:lpstr>THE ROOT SYSTEM</vt:lpstr>
      <vt:lpstr>Slide 7</vt:lpstr>
      <vt:lpstr>AERIAL ROOTS</vt:lpstr>
      <vt:lpstr>External Structure of the root</vt:lpstr>
      <vt:lpstr>INTERNAL STRUCTURE OF THE DICOT ROOT</vt:lpstr>
      <vt:lpstr>FUNCTIONS of the ROOT</vt:lpstr>
      <vt:lpstr>THE SHOOT SYSTEM THE STEM</vt:lpstr>
      <vt:lpstr>FUNCTIONS of the STEM</vt:lpstr>
      <vt:lpstr>TYPES of STEMS</vt:lpstr>
      <vt:lpstr>DIFFERENCES BETWEEN THE MONOCOT STEM AND THE DICOT STEM</vt:lpstr>
      <vt:lpstr>THE LEAF</vt:lpstr>
      <vt:lpstr>FUNCTIONS of the LEAF</vt:lpstr>
      <vt:lpstr>OTHER FUNCTIONS of the LEAF</vt:lpstr>
      <vt:lpstr>TYPES of LEAVES</vt:lpstr>
      <vt:lpstr>INTERNAL STRUCTURE of the LEAF</vt:lpstr>
      <vt:lpstr>Slide 21</vt:lpstr>
      <vt:lpstr>Slide 22</vt:lpstr>
      <vt:lpstr>THE FLOWER</vt:lpstr>
      <vt:lpstr>THE FRUIT</vt:lpstr>
      <vt:lpstr>STRUCTURE of the FRUIT</vt:lpstr>
      <vt:lpstr>TYPES of FRUIT</vt:lpstr>
      <vt:lpstr>SIT BACK AND LISTEN</vt:lpstr>
      <vt:lpstr>THE SEED</vt:lpstr>
      <vt:lpstr>THE DICOT SEED</vt:lpstr>
      <vt:lpstr>THE MONOCOT SEED</vt:lpstr>
      <vt:lpstr>CXC PAST PAPER QUESTIONS</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and Internal Structure of  Monocots and Dicots</dc:title>
  <dc:creator>User</dc:creator>
  <cp:lastModifiedBy>Clerk Typist</cp:lastModifiedBy>
  <cp:revision>42</cp:revision>
  <dcterms:created xsi:type="dcterms:W3CDTF">2012-12-16T11:41:22Z</dcterms:created>
  <dcterms:modified xsi:type="dcterms:W3CDTF">2013-03-11T22:02:01Z</dcterms:modified>
</cp:coreProperties>
</file>