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56" r:id="rId2"/>
    <p:sldId id="257" r:id="rId3"/>
    <p:sldId id="259" r:id="rId4"/>
    <p:sldId id="270" r:id="rId5"/>
    <p:sldId id="26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3.xml"/><Relationship Id="rId3" Type="http://schemas.openxmlformats.org/officeDocument/2006/relationships/slide" Target="../slides/slide8.xml"/><Relationship Id="rId7" Type="http://schemas.openxmlformats.org/officeDocument/2006/relationships/slide" Target="../slides/slide12.xml"/><Relationship Id="rId2" Type="http://schemas.openxmlformats.org/officeDocument/2006/relationships/slide" Target="../slides/slide7.xml"/><Relationship Id="rId1" Type="http://schemas.openxmlformats.org/officeDocument/2006/relationships/slide" Target="../slides/slide3.xml"/><Relationship Id="rId6" Type="http://schemas.openxmlformats.org/officeDocument/2006/relationships/slide" Target="../slides/slide11.xml"/><Relationship Id="rId5" Type="http://schemas.openxmlformats.org/officeDocument/2006/relationships/slide" Target="../slides/slide10.xml"/><Relationship Id="rId4" Type="http://schemas.openxmlformats.org/officeDocument/2006/relationships/slide" Target="../slides/slide9.xml"/><Relationship Id="rId9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ACACE8-4D99-4B1C-B225-9AFC6689D60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B12EB5-1464-4D6C-A4D9-3903EB5A695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1" action="ppaction://hlinksldjump"/>
            </a:rPr>
            <a:t>Commercial Bank</a:t>
          </a:r>
          <a:endParaRPr lang="en-US" dirty="0"/>
        </a:p>
      </dgm:t>
    </dgm:pt>
    <dgm:pt modelId="{39F88FAD-CAD8-4C76-B901-037AC0E48399}" type="parTrans" cxnId="{C549367D-19B0-4A71-B1C8-1C8A60D55651}">
      <dgm:prSet/>
      <dgm:spPr/>
      <dgm:t>
        <a:bodyPr/>
        <a:lstStyle/>
        <a:p>
          <a:endParaRPr lang="en-US"/>
        </a:p>
      </dgm:t>
    </dgm:pt>
    <dgm:pt modelId="{BBBEE6BB-9E6E-4C05-9B64-1381F72C6B37}" type="sibTrans" cxnId="{C549367D-19B0-4A71-B1C8-1C8A60D55651}">
      <dgm:prSet/>
      <dgm:spPr/>
      <dgm:t>
        <a:bodyPr/>
        <a:lstStyle/>
        <a:p>
          <a:endParaRPr lang="en-US"/>
        </a:p>
      </dgm:t>
    </dgm:pt>
    <dgm:pt modelId="{96B5AFAB-8130-434C-9D38-7F31553052F1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2" action="ppaction://hlinksldjump"/>
            </a:rPr>
            <a:t>Credit Union</a:t>
          </a:r>
          <a:endParaRPr lang="en-US" dirty="0"/>
        </a:p>
      </dgm:t>
    </dgm:pt>
    <dgm:pt modelId="{3F66B9E3-B79A-4E12-98AC-2CA0C36A0D95}" type="parTrans" cxnId="{9BFEBFC8-0300-4D2D-A67E-EE319835F667}">
      <dgm:prSet/>
      <dgm:spPr/>
      <dgm:t>
        <a:bodyPr/>
        <a:lstStyle/>
        <a:p>
          <a:endParaRPr lang="en-US"/>
        </a:p>
      </dgm:t>
    </dgm:pt>
    <dgm:pt modelId="{90F1D035-EEEC-4265-BE72-A178B6AECFE1}" type="sibTrans" cxnId="{9BFEBFC8-0300-4D2D-A67E-EE319835F667}">
      <dgm:prSet/>
      <dgm:spPr/>
      <dgm:t>
        <a:bodyPr/>
        <a:lstStyle/>
        <a:p>
          <a:endParaRPr lang="en-US"/>
        </a:p>
      </dgm:t>
    </dgm:pt>
    <dgm:pt modelId="{6277ED66-1275-48EC-B8A8-17F90438C154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3" action="ppaction://hlinksldjump"/>
            </a:rPr>
            <a:t>Stock Exchange</a:t>
          </a:r>
          <a:endParaRPr lang="en-US" dirty="0"/>
        </a:p>
      </dgm:t>
    </dgm:pt>
    <dgm:pt modelId="{CE823AD4-4208-4C24-9FCC-966FE9B3F7FA}" type="parTrans" cxnId="{A5541A54-D0E7-4ECC-A49F-3502AEDD4783}">
      <dgm:prSet/>
      <dgm:spPr/>
      <dgm:t>
        <a:bodyPr/>
        <a:lstStyle/>
        <a:p>
          <a:endParaRPr lang="en-US"/>
        </a:p>
      </dgm:t>
    </dgm:pt>
    <dgm:pt modelId="{A691EB1F-BB2F-4996-9C54-B4EB3A70BFF6}" type="sibTrans" cxnId="{A5541A54-D0E7-4ECC-A49F-3502AEDD4783}">
      <dgm:prSet/>
      <dgm:spPr/>
      <dgm:t>
        <a:bodyPr/>
        <a:lstStyle/>
        <a:p>
          <a:endParaRPr lang="en-US"/>
        </a:p>
      </dgm:t>
    </dgm:pt>
    <dgm:pt modelId="{B91F41E0-47A1-4119-A94E-595C17EF91A8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4" action="ppaction://hlinksldjump"/>
            </a:rPr>
            <a:t>Development Bank</a:t>
          </a:r>
          <a:endParaRPr lang="en-US" dirty="0"/>
        </a:p>
      </dgm:t>
    </dgm:pt>
    <dgm:pt modelId="{31C43CD9-6D5D-4F84-83E1-5942E197B399}" type="parTrans" cxnId="{E4B76ED5-5048-4456-86AA-E63E36F09D66}">
      <dgm:prSet/>
      <dgm:spPr/>
      <dgm:t>
        <a:bodyPr/>
        <a:lstStyle/>
        <a:p>
          <a:endParaRPr lang="en-US"/>
        </a:p>
      </dgm:t>
    </dgm:pt>
    <dgm:pt modelId="{E012B8AD-0CC7-4996-8D53-21BE83986015}" type="sibTrans" cxnId="{E4B76ED5-5048-4456-86AA-E63E36F09D66}">
      <dgm:prSet/>
      <dgm:spPr/>
      <dgm:t>
        <a:bodyPr/>
        <a:lstStyle/>
        <a:p>
          <a:endParaRPr lang="en-US"/>
        </a:p>
      </dgm:t>
    </dgm:pt>
    <dgm:pt modelId="{72D2C851-CAC3-4BBC-9E3D-328F09595BD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5" action="ppaction://hlinksldjump"/>
            </a:rPr>
            <a:t>Insurance Company</a:t>
          </a:r>
          <a:endParaRPr lang="en-US" dirty="0"/>
        </a:p>
      </dgm:t>
    </dgm:pt>
    <dgm:pt modelId="{1BFFA8DE-148A-4B78-A2C1-73B71FA561E8}" type="parTrans" cxnId="{A64E778C-390E-45E3-9CD1-A8CB4DDA6959}">
      <dgm:prSet/>
      <dgm:spPr/>
      <dgm:t>
        <a:bodyPr/>
        <a:lstStyle/>
        <a:p>
          <a:endParaRPr lang="en-US"/>
        </a:p>
      </dgm:t>
    </dgm:pt>
    <dgm:pt modelId="{50721804-6A2F-489A-9187-9F1DE1C0F053}" type="sibTrans" cxnId="{A64E778C-390E-45E3-9CD1-A8CB4DDA6959}">
      <dgm:prSet/>
      <dgm:spPr/>
      <dgm:t>
        <a:bodyPr/>
        <a:lstStyle/>
        <a:p>
          <a:endParaRPr lang="en-US"/>
        </a:p>
      </dgm:t>
    </dgm:pt>
    <dgm:pt modelId="{AB80F61B-46A5-4D44-889D-9815CE506A41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6" action="ppaction://hlinksldjump"/>
            </a:rPr>
            <a:t>Mutual Fund</a:t>
          </a:r>
          <a:endParaRPr lang="en-US" dirty="0"/>
        </a:p>
      </dgm:t>
    </dgm:pt>
    <dgm:pt modelId="{06F602C2-18F1-48B0-BEE8-F32A593CBD89}" type="parTrans" cxnId="{84B6A817-29F2-4CF6-9972-AC16C79CB654}">
      <dgm:prSet/>
      <dgm:spPr/>
      <dgm:t>
        <a:bodyPr/>
        <a:lstStyle/>
        <a:p>
          <a:endParaRPr lang="en-US"/>
        </a:p>
      </dgm:t>
    </dgm:pt>
    <dgm:pt modelId="{1DD1DCBC-4977-4AB2-BEDC-6B6EBD3DC0E0}" type="sibTrans" cxnId="{84B6A817-29F2-4CF6-9972-AC16C79CB654}">
      <dgm:prSet/>
      <dgm:spPr/>
      <dgm:t>
        <a:bodyPr/>
        <a:lstStyle/>
        <a:p>
          <a:endParaRPr lang="en-US"/>
        </a:p>
      </dgm:t>
    </dgm:pt>
    <dgm:pt modelId="{E0290F1C-C7B4-4F90-BE90-3E789A40BE8C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7" action="ppaction://hlinksldjump"/>
            </a:rPr>
            <a:t>Building Society</a:t>
          </a:r>
          <a:endParaRPr lang="en-US" dirty="0"/>
        </a:p>
      </dgm:t>
    </dgm:pt>
    <dgm:pt modelId="{45000EEE-E16E-418F-9E75-B5A42204B679}" type="parTrans" cxnId="{19E6000B-AEA4-48DC-951C-8614935D2919}">
      <dgm:prSet/>
      <dgm:spPr/>
      <dgm:t>
        <a:bodyPr/>
        <a:lstStyle/>
        <a:p>
          <a:endParaRPr lang="en-US"/>
        </a:p>
      </dgm:t>
    </dgm:pt>
    <dgm:pt modelId="{6ABDA5C7-330F-4535-9979-A4E330670325}" type="sibTrans" cxnId="{19E6000B-AEA4-48DC-951C-8614935D2919}">
      <dgm:prSet/>
      <dgm:spPr/>
      <dgm:t>
        <a:bodyPr/>
        <a:lstStyle/>
        <a:p>
          <a:endParaRPr lang="en-US"/>
        </a:p>
      </dgm:t>
    </dgm:pt>
    <dgm:pt modelId="{19A54932-20B0-4E48-9879-09FEBED3EE79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8" action="ppaction://hlinksldjump"/>
            </a:rPr>
            <a:t>Investment Trust Company</a:t>
          </a:r>
          <a:endParaRPr lang="en-US" dirty="0"/>
        </a:p>
      </dgm:t>
    </dgm:pt>
    <dgm:pt modelId="{02A64936-1839-40FB-8813-160DBE9C33B1}" type="parTrans" cxnId="{4D02BC03-B952-404B-9666-3E8467AA17BB}">
      <dgm:prSet/>
      <dgm:spPr/>
      <dgm:t>
        <a:bodyPr/>
        <a:lstStyle/>
        <a:p>
          <a:endParaRPr lang="en-US"/>
        </a:p>
      </dgm:t>
    </dgm:pt>
    <dgm:pt modelId="{74A2B45F-0CAD-43C8-A5DA-B900E4AAD369}" type="sibTrans" cxnId="{4D02BC03-B952-404B-9666-3E8467AA17BB}">
      <dgm:prSet/>
      <dgm:spPr/>
      <dgm:t>
        <a:bodyPr/>
        <a:lstStyle/>
        <a:p>
          <a:endParaRPr lang="en-US"/>
        </a:p>
      </dgm:t>
    </dgm:pt>
    <dgm:pt modelId="{0EF1FFB6-7226-4E5D-9B56-75693D13F2B0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9" action="ppaction://hlinksldjump"/>
            </a:rPr>
            <a:t>Informal Credit Institutions</a:t>
          </a:r>
          <a:endParaRPr lang="en-US" dirty="0"/>
        </a:p>
      </dgm:t>
    </dgm:pt>
    <dgm:pt modelId="{20942896-7089-4C22-BD06-A0BE305BD8BA}" type="parTrans" cxnId="{1BBC0845-DE2B-4041-8616-334F5C7620C4}">
      <dgm:prSet/>
      <dgm:spPr/>
      <dgm:t>
        <a:bodyPr/>
        <a:lstStyle/>
        <a:p>
          <a:endParaRPr lang="en-US"/>
        </a:p>
      </dgm:t>
    </dgm:pt>
    <dgm:pt modelId="{60189769-446D-4F38-A74B-E3FB76D4421D}" type="sibTrans" cxnId="{1BBC0845-DE2B-4041-8616-334F5C7620C4}">
      <dgm:prSet/>
      <dgm:spPr/>
      <dgm:t>
        <a:bodyPr/>
        <a:lstStyle/>
        <a:p>
          <a:endParaRPr lang="en-US"/>
        </a:p>
      </dgm:t>
    </dgm:pt>
    <dgm:pt modelId="{C840456C-F917-4514-B197-11143515F91D}" type="pres">
      <dgm:prSet presAssocID="{F8ACACE8-4D99-4B1C-B225-9AFC6689D6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7F782B-5C1C-4DB6-A101-DAA26005B9A9}" type="pres">
      <dgm:prSet presAssocID="{4BB12EB5-1464-4D6C-A4D9-3903EB5A695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04BD0A-F2EC-4993-83BA-B369257FDA24}" type="pres">
      <dgm:prSet presAssocID="{BBBEE6BB-9E6E-4C05-9B64-1381F72C6B37}" presName="sibTrans" presStyleCnt="0"/>
      <dgm:spPr/>
    </dgm:pt>
    <dgm:pt modelId="{5B3D6099-6DB9-4504-8773-AA2580F8A85C}" type="pres">
      <dgm:prSet presAssocID="{96B5AFAB-8130-434C-9D38-7F31553052F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58DD7-7827-43F1-BDE4-53F88BA27197}" type="pres">
      <dgm:prSet presAssocID="{90F1D035-EEEC-4265-BE72-A178B6AECFE1}" presName="sibTrans" presStyleCnt="0"/>
      <dgm:spPr/>
    </dgm:pt>
    <dgm:pt modelId="{5538C7ED-4731-48F7-B90C-0B098D4C26A8}" type="pres">
      <dgm:prSet presAssocID="{6277ED66-1275-48EC-B8A8-17F90438C15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CD1DA-5292-404C-9393-2C8FB471424E}" type="pres">
      <dgm:prSet presAssocID="{A691EB1F-BB2F-4996-9C54-B4EB3A70BFF6}" presName="sibTrans" presStyleCnt="0"/>
      <dgm:spPr/>
    </dgm:pt>
    <dgm:pt modelId="{A74A9247-B27E-435E-AABB-9D6C82E6CC72}" type="pres">
      <dgm:prSet presAssocID="{B91F41E0-47A1-4119-A94E-595C17EF91A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1DA01-342D-4E9B-B402-6966D920FA0C}" type="pres">
      <dgm:prSet presAssocID="{E012B8AD-0CC7-4996-8D53-21BE83986015}" presName="sibTrans" presStyleCnt="0"/>
      <dgm:spPr/>
    </dgm:pt>
    <dgm:pt modelId="{ABE6CB99-6D1B-4944-976C-7C70E7566473}" type="pres">
      <dgm:prSet presAssocID="{72D2C851-CAC3-4BBC-9E3D-328F09595BD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3D579-5F95-4BD5-B397-AC2E33E00EE2}" type="pres">
      <dgm:prSet presAssocID="{50721804-6A2F-489A-9187-9F1DE1C0F053}" presName="sibTrans" presStyleCnt="0"/>
      <dgm:spPr/>
    </dgm:pt>
    <dgm:pt modelId="{5F194803-275E-4ACF-8F29-2395BF3BC9B1}" type="pres">
      <dgm:prSet presAssocID="{AB80F61B-46A5-4D44-889D-9815CE506A4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7A628-74AA-42FF-8C58-66A67C1C41CA}" type="pres">
      <dgm:prSet presAssocID="{1DD1DCBC-4977-4AB2-BEDC-6B6EBD3DC0E0}" presName="sibTrans" presStyleCnt="0"/>
      <dgm:spPr/>
    </dgm:pt>
    <dgm:pt modelId="{0BA13ECA-B779-496A-914F-C8D09605FA4A}" type="pres">
      <dgm:prSet presAssocID="{E0290F1C-C7B4-4F90-BE90-3E789A40BE8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5C3EB-B306-418E-936A-2F8249996B15}" type="pres">
      <dgm:prSet presAssocID="{6ABDA5C7-330F-4535-9979-A4E330670325}" presName="sibTrans" presStyleCnt="0"/>
      <dgm:spPr/>
    </dgm:pt>
    <dgm:pt modelId="{9012BFE8-77AF-4484-BC54-4124CF6BF3CE}" type="pres">
      <dgm:prSet presAssocID="{19A54932-20B0-4E48-9879-09FEBED3EE7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10BAB8-9BA6-4AEF-9CDB-2C3070C5972C}" type="pres">
      <dgm:prSet presAssocID="{74A2B45F-0CAD-43C8-A5DA-B900E4AAD369}" presName="sibTrans" presStyleCnt="0"/>
      <dgm:spPr/>
    </dgm:pt>
    <dgm:pt modelId="{F4B46129-737D-4C4B-8808-F2D8C3DC1E2F}" type="pres">
      <dgm:prSet presAssocID="{0EF1FFB6-7226-4E5D-9B56-75693D13F2B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AC005B-2183-4221-91B4-A5920B0FECBB}" type="presOf" srcId="{4BB12EB5-1464-4D6C-A4D9-3903EB5A6955}" destId="{A97F782B-5C1C-4DB6-A101-DAA26005B9A9}" srcOrd="0" destOrd="0" presId="urn:microsoft.com/office/officeart/2005/8/layout/default"/>
    <dgm:cxn modelId="{19E6000B-AEA4-48DC-951C-8614935D2919}" srcId="{F8ACACE8-4D99-4B1C-B225-9AFC6689D60F}" destId="{E0290F1C-C7B4-4F90-BE90-3E789A40BE8C}" srcOrd="6" destOrd="0" parTransId="{45000EEE-E16E-418F-9E75-B5A42204B679}" sibTransId="{6ABDA5C7-330F-4535-9979-A4E330670325}"/>
    <dgm:cxn modelId="{A64E778C-390E-45E3-9CD1-A8CB4DDA6959}" srcId="{F8ACACE8-4D99-4B1C-B225-9AFC6689D60F}" destId="{72D2C851-CAC3-4BBC-9E3D-328F09595BD5}" srcOrd="4" destOrd="0" parTransId="{1BFFA8DE-148A-4B78-A2C1-73B71FA561E8}" sibTransId="{50721804-6A2F-489A-9187-9F1DE1C0F053}"/>
    <dgm:cxn modelId="{84B6A817-29F2-4CF6-9972-AC16C79CB654}" srcId="{F8ACACE8-4D99-4B1C-B225-9AFC6689D60F}" destId="{AB80F61B-46A5-4D44-889D-9815CE506A41}" srcOrd="5" destOrd="0" parTransId="{06F602C2-18F1-48B0-BEE8-F32A593CBD89}" sibTransId="{1DD1DCBC-4977-4AB2-BEDC-6B6EBD3DC0E0}"/>
    <dgm:cxn modelId="{4D02BC03-B952-404B-9666-3E8467AA17BB}" srcId="{F8ACACE8-4D99-4B1C-B225-9AFC6689D60F}" destId="{19A54932-20B0-4E48-9879-09FEBED3EE79}" srcOrd="7" destOrd="0" parTransId="{02A64936-1839-40FB-8813-160DBE9C33B1}" sibTransId="{74A2B45F-0CAD-43C8-A5DA-B900E4AAD369}"/>
    <dgm:cxn modelId="{F47A76AB-CBE2-4DEA-8E86-799B73D4F81B}" type="presOf" srcId="{19A54932-20B0-4E48-9879-09FEBED3EE79}" destId="{9012BFE8-77AF-4484-BC54-4124CF6BF3CE}" srcOrd="0" destOrd="0" presId="urn:microsoft.com/office/officeart/2005/8/layout/default"/>
    <dgm:cxn modelId="{E4B76ED5-5048-4456-86AA-E63E36F09D66}" srcId="{F8ACACE8-4D99-4B1C-B225-9AFC6689D60F}" destId="{B91F41E0-47A1-4119-A94E-595C17EF91A8}" srcOrd="3" destOrd="0" parTransId="{31C43CD9-6D5D-4F84-83E1-5942E197B399}" sibTransId="{E012B8AD-0CC7-4996-8D53-21BE83986015}"/>
    <dgm:cxn modelId="{A7BA6ADE-8CF2-4FD8-93F0-7F59C40B8959}" type="presOf" srcId="{F8ACACE8-4D99-4B1C-B225-9AFC6689D60F}" destId="{C840456C-F917-4514-B197-11143515F91D}" srcOrd="0" destOrd="0" presId="urn:microsoft.com/office/officeart/2005/8/layout/default"/>
    <dgm:cxn modelId="{DB6A2402-DB83-4C77-BCB8-6EB1885ED6F0}" type="presOf" srcId="{72D2C851-CAC3-4BBC-9E3D-328F09595BD5}" destId="{ABE6CB99-6D1B-4944-976C-7C70E7566473}" srcOrd="0" destOrd="0" presId="urn:microsoft.com/office/officeart/2005/8/layout/default"/>
    <dgm:cxn modelId="{EB6B7CAD-12CA-4FA3-BC31-040F6247E481}" type="presOf" srcId="{6277ED66-1275-48EC-B8A8-17F90438C154}" destId="{5538C7ED-4731-48F7-B90C-0B098D4C26A8}" srcOrd="0" destOrd="0" presId="urn:microsoft.com/office/officeart/2005/8/layout/default"/>
    <dgm:cxn modelId="{C549367D-19B0-4A71-B1C8-1C8A60D55651}" srcId="{F8ACACE8-4D99-4B1C-B225-9AFC6689D60F}" destId="{4BB12EB5-1464-4D6C-A4D9-3903EB5A6955}" srcOrd="0" destOrd="0" parTransId="{39F88FAD-CAD8-4C76-B901-037AC0E48399}" sibTransId="{BBBEE6BB-9E6E-4C05-9B64-1381F72C6B37}"/>
    <dgm:cxn modelId="{9BFEBFC8-0300-4D2D-A67E-EE319835F667}" srcId="{F8ACACE8-4D99-4B1C-B225-9AFC6689D60F}" destId="{96B5AFAB-8130-434C-9D38-7F31553052F1}" srcOrd="1" destOrd="0" parTransId="{3F66B9E3-B79A-4E12-98AC-2CA0C36A0D95}" sibTransId="{90F1D035-EEEC-4265-BE72-A178B6AECFE1}"/>
    <dgm:cxn modelId="{6EF62988-6CF8-417A-B7C6-FAE2126E07B6}" type="presOf" srcId="{0EF1FFB6-7226-4E5D-9B56-75693D13F2B0}" destId="{F4B46129-737D-4C4B-8808-F2D8C3DC1E2F}" srcOrd="0" destOrd="0" presId="urn:microsoft.com/office/officeart/2005/8/layout/default"/>
    <dgm:cxn modelId="{ECCA9B82-33D8-406F-BB3A-0DB9928A0DEE}" type="presOf" srcId="{B91F41E0-47A1-4119-A94E-595C17EF91A8}" destId="{A74A9247-B27E-435E-AABB-9D6C82E6CC72}" srcOrd="0" destOrd="0" presId="urn:microsoft.com/office/officeart/2005/8/layout/default"/>
    <dgm:cxn modelId="{1BBC0845-DE2B-4041-8616-334F5C7620C4}" srcId="{F8ACACE8-4D99-4B1C-B225-9AFC6689D60F}" destId="{0EF1FFB6-7226-4E5D-9B56-75693D13F2B0}" srcOrd="8" destOrd="0" parTransId="{20942896-7089-4C22-BD06-A0BE305BD8BA}" sibTransId="{60189769-446D-4F38-A74B-E3FB76D4421D}"/>
    <dgm:cxn modelId="{C1DBFF09-DF57-4B12-B322-6141F3A8877E}" type="presOf" srcId="{E0290F1C-C7B4-4F90-BE90-3E789A40BE8C}" destId="{0BA13ECA-B779-496A-914F-C8D09605FA4A}" srcOrd="0" destOrd="0" presId="urn:microsoft.com/office/officeart/2005/8/layout/default"/>
    <dgm:cxn modelId="{A5541A54-D0E7-4ECC-A49F-3502AEDD4783}" srcId="{F8ACACE8-4D99-4B1C-B225-9AFC6689D60F}" destId="{6277ED66-1275-48EC-B8A8-17F90438C154}" srcOrd="2" destOrd="0" parTransId="{CE823AD4-4208-4C24-9FCC-966FE9B3F7FA}" sibTransId="{A691EB1F-BB2F-4996-9C54-B4EB3A70BFF6}"/>
    <dgm:cxn modelId="{274C3369-8FF6-492F-AC6B-EAC05047676F}" type="presOf" srcId="{AB80F61B-46A5-4D44-889D-9815CE506A41}" destId="{5F194803-275E-4ACF-8F29-2395BF3BC9B1}" srcOrd="0" destOrd="0" presId="urn:microsoft.com/office/officeart/2005/8/layout/default"/>
    <dgm:cxn modelId="{3AD1F399-CC61-4161-BB50-FCDB2EF69103}" type="presOf" srcId="{96B5AFAB-8130-434C-9D38-7F31553052F1}" destId="{5B3D6099-6DB9-4504-8773-AA2580F8A85C}" srcOrd="0" destOrd="0" presId="urn:microsoft.com/office/officeart/2005/8/layout/default"/>
    <dgm:cxn modelId="{694F89C2-C932-4246-AA2D-AB059DD45907}" type="presParOf" srcId="{C840456C-F917-4514-B197-11143515F91D}" destId="{A97F782B-5C1C-4DB6-A101-DAA26005B9A9}" srcOrd="0" destOrd="0" presId="urn:microsoft.com/office/officeart/2005/8/layout/default"/>
    <dgm:cxn modelId="{750A86AE-2880-4A0F-9114-5770D551A87C}" type="presParOf" srcId="{C840456C-F917-4514-B197-11143515F91D}" destId="{1704BD0A-F2EC-4993-83BA-B369257FDA24}" srcOrd="1" destOrd="0" presId="urn:microsoft.com/office/officeart/2005/8/layout/default"/>
    <dgm:cxn modelId="{43CC478D-FB54-4557-874F-1BEE724D6035}" type="presParOf" srcId="{C840456C-F917-4514-B197-11143515F91D}" destId="{5B3D6099-6DB9-4504-8773-AA2580F8A85C}" srcOrd="2" destOrd="0" presId="urn:microsoft.com/office/officeart/2005/8/layout/default"/>
    <dgm:cxn modelId="{81AB6A60-294E-48F5-9E37-DF01FBC2177A}" type="presParOf" srcId="{C840456C-F917-4514-B197-11143515F91D}" destId="{0E158DD7-7827-43F1-BDE4-53F88BA27197}" srcOrd="3" destOrd="0" presId="urn:microsoft.com/office/officeart/2005/8/layout/default"/>
    <dgm:cxn modelId="{27A4EFCD-6DA7-4682-8AA1-98C118D3D87C}" type="presParOf" srcId="{C840456C-F917-4514-B197-11143515F91D}" destId="{5538C7ED-4731-48F7-B90C-0B098D4C26A8}" srcOrd="4" destOrd="0" presId="urn:microsoft.com/office/officeart/2005/8/layout/default"/>
    <dgm:cxn modelId="{07932327-E1D8-4D13-876E-2999DDEFA09A}" type="presParOf" srcId="{C840456C-F917-4514-B197-11143515F91D}" destId="{335CD1DA-5292-404C-9393-2C8FB471424E}" srcOrd="5" destOrd="0" presId="urn:microsoft.com/office/officeart/2005/8/layout/default"/>
    <dgm:cxn modelId="{23BCFFB8-2CC5-4B9B-A6FF-84F48E7FDC78}" type="presParOf" srcId="{C840456C-F917-4514-B197-11143515F91D}" destId="{A74A9247-B27E-435E-AABB-9D6C82E6CC72}" srcOrd="6" destOrd="0" presId="urn:microsoft.com/office/officeart/2005/8/layout/default"/>
    <dgm:cxn modelId="{9B9F93BB-30DF-4CCA-B645-E88CDF4E3DC7}" type="presParOf" srcId="{C840456C-F917-4514-B197-11143515F91D}" destId="{C1E1DA01-342D-4E9B-B402-6966D920FA0C}" srcOrd="7" destOrd="0" presId="urn:microsoft.com/office/officeart/2005/8/layout/default"/>
    <dgm:cxn modelId="{7417D9DD-9F4F-4BBB-9306-69F5DD0A4575}" type="presParOf" srcId="{C840456C-F917-4514-B197-11143515F91D}" destId="{ABE6CB99-6D1B-4944-976C-7C70E7566473}" srcOrd="8" destOrd="0" presId="urn:microsoft.com/office/officeart/2005/8/layout/default"/>
    <dgm:cxn modelId="{345002CF-E49E-494B-8843-6D4F9EA7096D}" type="presParOf" srcId="{C840456C-F917-4514-B197-11143515F91D}" destId="{4F13D579-5F95-4BD5-B397-AC2E33E00EE2}" srcOrd="9" destOrd="0" presId="urn:microsoft.com/office/officeart/2005/8/layout/default"/>
    <dgm:cxn modelId="{6D9AFE2D-63F1-45CC-AC54-38E99D05B8EC}" type="presParOf" srcId="{C840456C-F917-4514-B197-11143515F91D}" destId="{5F194803-275E-4ACF-8F29-2395BF3BC9B1}" srcOrd="10" destOrd="0" presId="urn:microsoft.com/office/officeart/2005/8/layout/default"/>
    <dgm:cxn modelId="{E019A301-67C8-4913-B808-1048E8D591ED}" type="presParOf" srcId="{C840456C-F917-4514-B197-11143515F91D}" destId="{7D87A628-74AA-42FF-8C58-66A67C1C41CA}" srcOrd="11" destOrd="0" presId="urn:microsoft.com/office/officeart/2005/8/layout/default"/>
    <dgm:cxn modelId="{7F32EA46-6D64-4B64-9EEF-C032085C0B8E}" type="presParOf" srcId="{C840456C-F917-4514-B197-11143515F91D}" destId="{0BA13ECA-B779-496A-914F-C8D09605FA4A}" srcOrd="12" destOrd="0" presId="urn:microsoft.com/office/officeart/2005/8/layout/default"/>
    <dgm:cxn modelId="{1CB6EA63-14D8-498D-9EBB-F7FC12214526}" type="presParOf" srcId="{C840456C-F917-4514-B197-11143515F91D}" destId="{48B5C3EB-B306-418E-936A-2F8249996B15}" srcOrd="13" destOrd="0" presId="urn:microsoft.com/office/officeart/2005/8/layout/default"/>
    <dgm:cxn modelId="{E9FBDD77-95F8-41A2-B75B-3F3D8B9646C5}" type="presParOf" srcId="{C840456C-F917-4514-B197-11143515F91D}" destId="{9012BFE8-77AF-4484-BC54-4124CF6BF3CE}" srcOrd="14" destOrd="0" presId="urn:microsoft.com/office/officeart/2005/8/layout/default"/>
    <dgm:cxn modelId="{EE1F8581-A7AD-4D9E-8B9D-DD1535722534}" type="presParOf" srcId="{C840456C-F917-4514-B197-11143515F91D}" destId="{8710BAB8-9BA6-4AEF-9CDB-2C3070C5972C}" srcOrd="15" destOrd="0" presId="urn:microsoft.com/office/officeart/2005/8/layout/default"/>
    <dgm:cxn modelId="{45461E38-77A9-450D-9B5D-6EFF294B2A47}" type="presParOf" srcId="{C840456C-F917-4514-B197-11143515F91D}" destId="{F4B46129-737D-4C4B-8808-F2D8C3DC1E2F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F782B-5C1C-4DB6-A101-DAA26005B9A9}">
      <dsp:nvSpPr>
        <dsp:cNvPr id="0" name=""/>
        <dsp:cNvSpPr/>
      </dsp:nvSpPr>
      <dsp:spPr>
        <a:xfrm>
          <a:off x="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Commercial Bank</a:t>
          </a:r>
          <a:endParaRPr lang="en-US" sz="2700" kern="1200" dirty="0"/>
        </a:p>
      </dsp:txBody>
      <dsp:txXfrm>
        <a:off x="0" y="169333"/>
        <a:ext cx="2539999" cy="1524000"/>
      </dsp:txXfrm>
    </dsp:sp>
    <dsp:sp modelId="{5B3D6099-6DB9-4504-8773-AA2580F8A85C}">
      <dsp:nvSpPr>
        <dsp:cNvPr id="0" name=""/>
        <dsp:cNvSpPr/>
      </dsp:nvSpPr>
      <dsp:spPr>
        <a:xfrm>
          <a:off x="279400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Credit Union</a:t>
          </a:r>
          <a:endParaRPr lang="en-US" sz="2700" kern="1200" dirty="0"/>
        </a:p>
      </dsp:txBody>
      <dsp:txXfrm>
        <a:off x="2794000" y="169333"/>
        <a:ext cx="2539999" cy="1524000"/>
      </dsp:txXfrm>
    </dsp:sp>
    <dsp:sp modelId="{5538C7ED-4731-48F7-B90C-0B098D4C26A8}">
      <dsp:nvSpPr>
        <dsp:cNvPr id="0" name=""/>
        <dsp:cNvSpPr/>
      </dsp:nvSpPr>
      <dsp:spPr>
        <a:xfrm>
          <a:off x="5587999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Stock Exchange</a:t>
          </a:r>
          <a:endParaRPr lang="en-US" sz="2700" kern="1200" dirty="0"/>
        </a:p>
      </dsp:txBody>
      <dsp:txXfrm>
        <a:off x="5587999" y="169333"/>
        <a:ext cx="2539999" cy="1524000"/>
      </dsp:txXfrm>
    </dsp:sp>
    <dsp:sp modelId="{A74A9247-B27E-435E-AABB-9D6C82E6CC72}">
      <dsp:nvSpPr>
        <dsp:cNvPr id="0" name=""/>
        <dsp:cNvSpPr/>
      </dsp:nvSpPr>
      <dsp:spPr>
        <a:xfrm>
          <a:off x="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Development Bank</a:t>
          </a:r>
          <a:endParaRPr lang="en-US" sz="2700" kern="1200" dirty="0"/>
        </a:p>
      </dsp:txBody>
      <dsp:txXfrm>
        <a:off x="0" y="1947333"/>
        <a:ext cx="2539999" cy="1524000"/>
      </dsp:txXfrm>
    </dsp:sp>
    <dsp:sp modelId="{ABE6CB99-6D1B-4944-976C-7C70E7566473}">
      <dsp:nvSpPr>
        <dsp:cNvPr id="0" name=""/>
        <dsp:cNvSpPr/>
      </dsp:nvSpPr>
      <dsp:spPr>
        <a:xfrm>
          <a:off x="279400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Insurance Company</a:t>
          </a:r>
          <a:endParaRPr lang="en-US" sz="2700" kern="1200" dirty="0"/>
        </a:p>
      </dsp:txBody>
      <dsp:txXfrm>
        <a:off x="2794000" y="1947333"/>
        <a:ext cx="2539999" cy="1524000"/>
      </dsp:txXfrm>
    </dsp:sp>
    <dsp:sp modelId="{5F194803-275E-4ACF-8F29-2395BF3BC9B1}">
      <dsp:nvSpPr>
        <dsp:cNvPr id="0" name=""/>
        <dsp:cNvSpPr/>
      </dsp:nvSpPr>
      <dsp:spPr>
        <a:xfrm>
          <a:off x="5587999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Mutual Fund</a:t>
          </a:r>
          <a:endParaRPr lang="en-US" sz="2700" kern="1200" dirty="0"/>
        </a:p>
      </dsp:txBody>
      <dsp:txXfrm>
        <a:off x="5587999" y="1947333"/>
        <a:ext cx="2539999" cy="1524000"/>
      </dsp:txXfrm>
    </dsp:sp>
    <dsp:sp modelId="{0BA13ECA-B779-496A-914F-C8D09605FA4A}">
      <dsp:nvSpPr>
        <dsp:cNvPr id="0" name=""/>
        <dsp:cNvSpPr/>
      </dsp:nvSpPr>
      <dsp:spPr>
        <a:xfrm>
          <a:off x="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Building Society</a:t>
          </a:r>
          <a:endParaRPr lang="en-US" sz="2700" kern="1200" dirty="0"/>
        </a:p>
      </dsp:txBody>
      <dsp:txXfrm>
        <a:off x="0" y="3725333"/>
        <a:ext cx="2539999" cy="1524000"/>
      </dsp:txXfrm>
    </dsp:sp>
    <dsp:sp modelId="{9012BFE8-77AF-4484-BC54-4124CF6BF3CE}">
      <dsp:nvSpPr>
        <dsp:cNvPr id="0" name=""/>
        <dsp:cNvSpPr/>
      </dsp:nvSpPr>
      <dsp:spPr>
        <a:xfrm>
          <a:off x="279400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Investment Trust Company</a:t>
          </a:r>
          <a:endParaRPr lang="en-US" sz="2700" kern="1200" dirty="0"/>
        </a:p>
      </dsp:txBody>
      <dsp:txXfrm>
        <a:off x="2794000" y="3725333"/>
        <a:ext cx="2539999" cy="1524000"/>
      </dsp:txXfrm>
    </dsp:sp>
    <dsp:sp modelId="{F4B46129-737D-4C4B-8808-F2D8C3DC1E2F}">
      <dsp:nvSpPr>
        <dsp:cNvPr id="0" name=""/>
        <dsp:cNvSpPr/>
      </dsp:nvSpPr>
      <dsp:spPr>
        <a:xfrm>
          <a:off x="5587999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Informal Credit Institutions</a:t>
          </a:r>
          <a:endParaRPr lang="en-US" sz="2700" kern="1200" dirty="0"/>
        </a:p>
      </dsp:txBody>
      <dsp:txXfrm>
        <a:off x="5587999" y="3725333"/>
        <a:ext cx="2539999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75EF4-5BC0-48B1-8D68-0E5F3E104420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B2BBE-1469-404F-8A09-CC05BCF0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9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0E71-42DE-4C2D-AE5E-2FAEFA378919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8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D1B57-7B69-458E-9B8E-F1DDF359BC29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4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DB926-9EA5-4DF9-8E11-FFFB43E08A01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35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121-CAE8-40E6-84F5-D44B841B1E8A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851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EB50-8273-48FE-9FB5-C78D380BA42D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8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BDE0-A668-41DA-BF4C-02AC5F8341B7}" type="datetime1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50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C48A-2B8A-4F4A-B6D2-F7506A15217C}" type="datetime1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63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7CD2-E824-44AE-BC6A-61DCBA37207B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84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F98F-1C4E-4581-9379-21C589A2664E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0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C8598-65AB-453D-BC2E-A8DE6D4EB4D6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6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9E5E-D2BA-4804-8A2A-BE9E3AFC1ED0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1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6CBBD-96E2-4EC3-879F-F04E8522096D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3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8265-38FE-4FA9-A66C-5E4DCAA1B0A5}" type="datetime1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9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4C4A-DE97-4893-B2A1-E2456CB8A220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5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EB0-1479-4380-A6E7-B5637431164D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4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31E6-7E45-435C-A6BD-43D8A0E32698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83CFF-78D0-4AE1-823D-CDA61BB364EE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3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4CCB7FC-3AFB-41E7-8830-D2AEC3DAE0F2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25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ial-dictionary.thefreedictionary.com/insurance+company#:~:text=a%20financial%20institution%20that%20provides,a%20large%20number%20of%20policyholder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m/mutualfund.as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segeek.com/what-is-an-investment-trust-company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c/commercialbank.a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inigo.com/trinidad-tobago/wp-content/uploads/2015/07/Royal%20Bank%20of%20Canada%20-%20Arima%20-%20Trinidad.jpg" TargetMode="External"/><Relationship Id="rId2" Type="http://schemas.openxmlformats.org/officeDocument/2006/relationships/hyperlink" Target="https://loopnewslive.blob.core.windows.net/liveimage/sites/default/files/2019-06/JGVQf37b5U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1.staticflickr.com/9/8148/7510613450_44b9ae26c1_b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c/creditunion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g.com/en/glossary-trading-terms/stock-exchange-defini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dictionary/english/business" TargetMode="External"/><Relationship Id="rId3" Type="http://schemas.openxmlformats.org/officeDocument/2006/relationships/hyperlink" Target="https://dictionary.cambridge.org/dictionary/english/provide" TargetMode="External"/><Relationship Id="rId7" Type="http://schemas.openxmlformats.org/officeDocument/2006/relationships/hyperlink" Target="https://dictionary.cambridge.org/dictionary/english/industry" TargetMode="External"/><Relationship Id="rId2" Type="http://schemas.openxmlformats.org/officeDocument/2006/relationships/hyperlink" Target="https://dictionary.cambridge.org/dictionary/english/ba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tionary.cambridge.org/dictionary/english/increase" TargetMode="External"/><Relationship Id="rId5" Type="http://schemas.openxmlformats.org/officeDocument/2006/relationships/hyperlink" Target="https://dictionary.cambridge.org/dictionary/english/help" TargetMode="External"/><Relationship Id="rId10" Type="http://schemas.openxmlformats.org/officeDocument/2006/relationships/hyperlink" Target="https://dictionary.cambridge.org/dictionary/english/area" TargetMode="External"/><Relationship Id="rId4" Type="http://schemas.openxmlformats.org/officeDocument/2006/relationships/hyperlink" Target="https://dictionary.cambridge.org/dictionary/english/finance" TargetMode="External"/><Relationship Id="rId9" Type="http://schemas.openxmlformats.org/officeDocument/2006/relationships/hyperlink" Target="https://dictionary.cambridge.org/dictionary/english/count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597708"/>
            <a:ext cx="8791575" cy="1081191"/>
          </a:xfrm>
        </p:spPr>
        <p:txBody>
          <a:bodyPr/>
          <a:lstStyle/>
          <a:p>
            <a:r>
              <a:rPr lang="en-US" dirty="0" smtClean="0"/>
              <a:t>Financial Sector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2053653"/>
            <a:ext cx="8791574" cy="4167266"/>
          </a:xfrm>
        </p:spPr>
        <p:txBody>
          <a:bodyPr>
            <a:normAutofit/>
          </a:bodyPr>
          <a:lstStyle/>
          <a:p>
            <a:pPr fontAlgn="base"/>
            <a:r>
              <a:rPr lang="en-TT" b="1" dirty="0" smtClean="0"/>
              <a:t>Subject Area:</a:t>
            </a:r>
            <a:r>
              <a:rPr lang="en-TT" dirty="0" smtClean="0"/>
              <a:t> Economics</a:t>
            </a:r>
            <a:endParaRPr lang="en-US" dirty="0" smtClean="0"/>
          </a:p>
          <a:p>
            <a:pPr fontAlgn="base"/>
            <a:r>
              <a:rPr lang="en-TT" b="1" dirty="0" smtClean="0"/>
              <a:t>Level:</a:t>
            </a:r>
            <a:r>
              <a:rPr lang="en-TT" dirty="0" smtClean="0"/>
              <a:t> CSEC </a:t>
            </a:r>
            <a:endParaRPr lang="en-US" dirty="0" smtClean="0"/>
          </a:p>
          <a:p>
            <a:pPr fontAlgn="base"/>
            <a:r>
              <a:rPr lang="en-TT" b="1" dirty="0" smtClean="0"/>
              <a:t>Curriculum Topic:	Financial Sector</a:t>
            </a:r>
            <a:endParaRPr lang="en-US" dirty="0" smtClean="0"/>
          </a:p>
          <a:p>
            <a:r>
              <a:rPr lang="en-TT" dirty="0" smtClean="0"/>
              <a:t>						Section 5 Objective 6</a:t>
            </a:r>
            <a:endParaRPr lang="en-US" dirty="0" smtClean="0"/>
          </a:p>
          <a:p>
            <a:pPr fontAlgn="base"/>
            <a:endParaRPr lang="en-TT" b="1" dirty="0" smtClean="0"/>
          </a:p>
          <a:p>
            <a:pPr fontAlgn="base"/>
            <a:r>
              <a:rPr lang="en-TT" b="1" dirty="0" smtClean="0"/>
              <a:t>Key teaching points: </a:t>
            </a:r>
          </a:p>
          <a:p>
            <a:pPr fontAlgn="base"/>
            <a:r>
              <a:rPr lang="en-TT" dirty="0" smtClean="0"/>
              <a:t>Describe the role of financial institutions and arrangements other than the central bank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298"/>
            <a:ext cx="10938076" cy="4524102"/>
          </a:xfrm>
        </p:spPr>
        <p:txBody>
          <a:bodyPr>
            <a:noAutofit/>
          </a:bodyPr>
          <a:lstStyle/>
          <a:p>
            <a:r>
              <a:rPr lang="en-US" sz="3600" dirty="0">
                <a:hlinkClick r:id="rId2"/>
              </a:rPr>
              <a:t>https://financial-dictionary.thefreedictionary.com/insurance+company#:~:text=a%20financial%20institution%20that%20provides,a%20large%20number%20of%20policyholders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 smtClean="0"/>
              <a:t>Examples include TATIL, Beacon Insurance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9617779" y="2230215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503357"/>
            <a:ext cx="8946541" cy="3745042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3600" dirty="0" smtClean="0">
                <a:hlinkClick r:id="rId2"/>
              </a:rPr>
              <a:t>https</a:t>
            </a:r>
            <a:r>
              <a:rPr lang="en-US" sz="3600" dirty="0">
                <a:hlinkClick r:id="rId2"/>
              </a:rPr>
              <a:t>://www.investopedia.com/terms/m/mutualfund.asp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6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building society is a financial institution owned by its members.  It offers banking services but concentrates primarily on savings and mortgages.  They are similar to credit unions.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Trust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963710"/>
            <a:ext cx="9869488" cy="4284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hlinkClick r:id="rId2"/>
              </a:rPr>
              <a:t>https://www.wisegeek.com/what-is-an-investment-trust-company.htm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An example is the Trinidad and Tobago Unit Trust Corporation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7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Credit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94085"/>
            <a:ext cx="10746413" cy="48718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Caribbean there is a particular informal credit institution which, although known by different names across the countries, generally has the same structure.  It is thought to be of African origin and is known by </a:t>
            </a:r>
            <a:r>
              <a:rPr lang="en-US" dirty="0" err="1" smtClean="0"/>
              <a:t>SouSou</a:t>
            </a:r>
            <a:r>
              <a:rPr lang="en-US" dirty="0" smtClean="0"/>
              <a:t>, Box, Partner, </a:t>
            </a:r>
            <a:r>
              <a:rPr lang="en-US" dirty="0" err="1" smtClean="0"/>
              <a:t>Sindicatos</a:t>
            </a:r>
            <a:r>
              <a:rPr lang="en-US" dirty="0" smtClean="0"/>
              <a:t> and Meeting Turns.</a:t>
            </a:r>
          </a:p>
          <a:p>
            <a:pPr marL="344488" indent="-344488">
              <a:buNone/>
            </a:pPr>
            <a:r>
              <a:rPr lang="en-US" dirty="0" smtClean="0"/>
              <a:t>	Basically it is an arrangement </a:t>
            </a:r>
            <a:r>
              <a:rPr lang="en-US" dirty="0"/>
              <a:t>made among friends </a:t>
            </a:r>
            <a:r>
              <a:rPr lang="en-US" dirty="0" smtClean="0"/>
              <a:t>or </a:t>
            </a:r>
            <a:r>
              <a:rPr lang="en-US" dirty="0" err="1" smtClean="0"/>
              <a:t>neighbours</a:t>
            </a:r>
            <a:r>
              <a:rPr lang="en-US" dirty="0" smtClean="0"/>
              <a:t>.  Each </a:t>
            </a:r>
            <a:r>
              <a:rPr lang="en-US" dirty="0"/>
              <a:t>person makes regular contributions to a fund, the money being drawn out periodically by each individual in </a:t>
            </a:r>
            <a:r>
              <a:rPr lang="en-US" dirty="0" smtClean="0"/>
              <a:t>turn.  These adults will each contribute funds monthly, weekly or fortnightly with a stipulated amount.  The funds are put into a box or pot so that every period the accumulated fund is the same amount.  The </a:t>
            </a:r>
            <a:r>
              <a:rPr lang="en-US" dirty="0"/>
              <a:t>number </a:t>
            </a:r>
            <a:r>
              <a:rPr lang="en-US" dirty="0" smtClean="0"/>
              <a:t>of contributors can be a small number which normally coincides with the number of periods for payment.  It is usually 12 </a:t>
            </a:r>
            <a:r>
              <a:rPr lang="en-US" dirty="0"/>
              <a:t>to correspond with the number of months in the </a:t>
            </a:r>
            <a:r>
              <a:rPr lang="en-US" dirty="0" smtClean="0"/>
              <a:t>year.  Each person is allocated a particular month/period in which he/she withdraws the entire pot.  All persons must continue to make payments until the entire period is complete to ensure that everyone gets the same pot. </a:t>
            </a:r>
            <a:r>
              <a:rPr lang="en-US" dirty="0"/>
              <a:t>This is a good way for small </a:t>
            </a:r>
            <a:r>
              <a:rPr lang="en-US" dirty="0" smtClean="0"/>
              <a:t>savers </a:t>
            </a:r>
            <a:r>
              <a:rPr lang="en-US" dirty="0"/>
              <a:t>to save for a special occasion, e.g. a Birthday, Christmas, wedding.</a:t>
            </a:r>
          </a:p>
          <a:p>
            <a:pPr marL="344488" indent="-344488">
              <a:buNone/>
            </a:pPr>
            <a:endParaRPr lang="en-US" dirty="0"/>
          </a:p>
          <a:p>
            <a:pPr marL="344488" indent="-344488">
              <a:buNone/>
            </a:pPr>
            <a:r>
              <a:rPr lang="en-US" dirty="0" smtClean="0"/>
              <a:t>	One major disadvantage of this system is that after collecting a pot, a contributor can decide to ‘disappear’ or not make further payments.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4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6397"/>
          </a:xfrm>
        </p:spPr>
        <p:txBody>
          <a:bodyPr/>
          <a:lstStyle/>
          <a:p>
            <a:r>
              <a:rPr lang="en-US" dirty="0" smtClean="0"/>
              <a:t>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08879"/>
            <a:ext cx="10821363" cy="4706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Peter wants to expand his business but does not have the funds to do so.  He retails clothing through a store in a popular shopping mall.  </a:t>
            </a:r>
          </a:p>
          <a:p>
            <a:pPr marL="457200" lvl="1" indent="0">
              <a:buNone/>
            </a:pPr>
            <a:r>
              <a:rPr lang="en-US" dirty="0" smtClean="0"/>
              <a:t>a) Advise Peter of two financial institutions that he can approach to finance the expansion.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b) Identify the advantages and disadvantages of each option.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c) Peter does not want the hassle of going to a financial institution and he refuses to pay 	their high interest rates.  Is there another option available to him?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d) Compare and contrast an insurance company with that of a mutual fund.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9689977" y="2430818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1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6397"/>
          </a:xfrm>
        </p:spPr>
        <p:txBody>
          <a:bodyPr/>
          <a:lstStyle/>
          <a:p>
            <a:r>
              <a:rPr lang="en-US" dirty="0" smtClean="0"/>
              <a:t>Answer Key - 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68839"/>
            <a:ext cx="10821363" cy="46469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a)	Commercial bank, credit union</a:t>
            </a:r>
          </a:p>
          <a:p>
            <a:pPr marL="457200" lvl="1" indent="0">
              <a:buNone/>
            </a:pPr>
            <a:r>
              <a:rPr lang="en-US" dirty="0" smtClean="0"/>
              <a:t>b)	Commercial bank – interest rates are general higher than credit unions	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	do not need to be a shareholder/member to get loan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Credit unions – interest rates are generally lower than commercial banks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must be shareholder/member to get a loan</a:t>
            </a:r>
          </a:p>
          <a:p>
            <a:pPr marL="457200" lvl="1" indent="0">
              <a:buNone/>
            </a:pPr>
            <a:r>
              <a:rPr lang="en-US" dirty="0" smtClean="0"/>
              <a:t>c)	Informal system - </a:t>
            </a:r>
            <a:r>
              <a:rPr lang="en-US" dirty="0" err="1" smtClean="0"/>
              <a:t>sousou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d)	Insurance company – Provides compensation for losses based on a periodic premium 	paid by policy holder.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Mutual fund – investors in mutual funds see their funds invested in securities for which 	they earn interest.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21446"/>
          </a:xfrm>
        </p:spPr>
        <p:txBody>
          <a:bodyPr/>
          <a:lstStyle/>
          <a:p>
            <a:r>
              <a:rPr lang="en-US" dirty="0" smtClean="0"/>
              <a:t>Financial Institutions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93807160"/>
              </p:ext>
            </p:extLst>
          </p:nvPr>
        </p:nvGraphicFramePr>
        <p:xfrm>
          <a:off x="1922834" y="127416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2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9056"/>
            <a:ext cx="10379154" cy="4809344"/>
          </a:xfrm>
        </p:spPr>
        <p:txBody>
          <a:bodyPr/>
          <a:lstStyle/>
          <a:p>
            <a:r>
              <a:rPr lang="en-US" dirty="0" smtClean="0"/>
              <a:t>Click on this link and read the information provided.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www.investopedia.com/terms/c/commercialbank.asp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	A commercial bank is a financial institution that provides services to 				</a:t>
            </a:r>
            <a:r>
              <a:rPr lang="en-US" dirty="0" err="1" smtClean="0"/>
              <a:t>organisations</a:t>
            </a:r>
            <a:r>
              <a:rPr lang="en-US" dirty="0" smtClean="0"/>
              <a:t> and the public.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Functions include: </a:t>
            </a:r>
          </a:p>
          <a:p>
            <a:pPr lvl="2"/>
            <a:r>
              <a:rPr lang="en-US" sz="2000" dirty="0" smtClean="0"/>
              <a:t>Credit creation – accepting deposits and creating loans from them.</a:t>
            </a:r>
          </a:p>
          <a:p>
            <a:pPr lvl="2"/>
            <a:r>
              <a:rPr lang="en-US" sz="2000" dirty="0" smtClean="0"/>
              <a:t>Transmission of money – </a:t>
            </a:r>
            <a:r>
              <a:rPr lang="en-US" sz="2000" dirty="0" err="1" smtClean="0"/>
              <a:t>cheques</a:t>
            </a:r>
            <a:r>
              <a:rPr lang="en-US" sz="2000" dirty="0" smtClean="0"/>
              <a:t>, standing orders, direct debits, credit cards</a:t>
            </a:r>
          </a:p>
          <a:p>
            <a:pPr lvl="2"/>
            <a:r>
              <a:rPr lang="en-US" sz="2000" dirty="0" smtClean="0"/>
              <a:t>Advisory services – investment management, taxation</a:t>
            </a:r>
          </a:p>
          <a:p>
            <a:pPr lvl="2"/>
            <a:r>
              <a:rPr lang="en-US" sz="2000" dirty="0" smtClean="0"/>
              <a:t>Financial products – mortgages, insurance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2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854" y="287826"/>
            <a:ext cx="9404723" cy="818680"/>
          </a:xfrm>
        </p:spPr>
        <p:txBody>
          <a:bodyPr/>
          <a:lstStyle/>
          <a:p>
            <a:r>
              <a:rPr lang="en-US" dirty="0" smtClean="0"/>
              <a:t>Commercial Banks – credit creation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019867"/>
              </p:ext>
            </p:extLst>
          </p:nvPr>
        </p:nvGraphicFramePr>
        <p:xfrm>
          <a:off x="586147" y="1106506"/>
          <a:ext cx="10941287" cy="3915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5950">
                  <a:extLst>
                    <a:ext uri="{9D8B030D-6E8A-4147-A177-3AD203B41FA5}">
                      <a16:colId xmlns:a16="http://schemas.microsoft.com/office/drawing/2014/main" val="1214596655"/>
                    </a:ext>
                  </a:extLst>
                </a:gridCol>
                <a:gridCol w="3516014">
                  <a:extLst>
                    <a:ext uri="{9D8B030D-6E8A-4147-A177-3AD203B41FA5}">
                      <a16:colId xmlns:a16="http://schemas.microsoft.com/office/drawing/2014/main" val="2266032295"/>
                    </a:ext>
                  </a:extLst>
                </a:gridCol>
                <a:gridCol w="4082919">
                  <a:extLst>
                    <a:ext uri="{9D8B030D-6E8A-4147-A177-3AD203B41FA5}">
                      <a16:colId xmlns:a16="http://schemas.microsoft.com/office/drawing/2014/main" val="3259091222"/>
                    </a:ext>
                  </a:extLst>
                </a:gridCol>
                <a:gridCol w="1966404">
                  <a:extLst>
                    <a:ext uri="{9D8B030D-6E8A-4147-A177-3AD203B41FA5}">
                      <a16:colId xmlns:a16="http://schemas.microsoft.com/office/drawing/2014/main" val="4081121496"/>
                    </a:ext>
                  </a:extLst>
                </a:gridCol>
              </a:tblGrid>
              <a:tr h="10677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Deposit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Reserve Ratio 10</a:t>
                      </a:r>
                      <a:r>
                        <a:rPr lang="en-TT" sz="2000" dirty="0" smtClean="0">
                          <a:effectLst/>
                        </a:rPr>
                        <a:t>%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(Cash retained)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Deposits available to create loans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Loan created</a:t>
                      </a:r>
                      <a:r>
                        <a:rPr lang="en-TT" sz="2000" dirty="0" smtClean="0">
                          <a:effectLst/>
                        </a:rPr>
                        <a:t>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 smtClean="0">
                          <a:effectLst/>
                        </a:rPr>
                        <a:t>Money </a:t>
                      </a:r>
                      <a:r>
                        <a:rPr lang="en-TT" sz="2000" dirty="0">
                          <a:effectLst/>
                        </a:rPr>
                        <a:t>Spent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549555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1 000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1 000 = 100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1 000 – 100 = 900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900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8566482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900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900 = 90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900 – 90 = 810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810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9737816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810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810 = 81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810 – 81 = 729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729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4308590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729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729 = 72.90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729 – 72.90 = 656.10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656.10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8784938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656.10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656.10 = 65.61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656.10 – 65.61 = 590.49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590.49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4860506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590.49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590.49 = 59.049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590.49 – 59.049 = 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2928617"/>
                  </a:ext>
                </a:extLst>
              </a:tr>
              <a:tr h="7118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531.441 = 53.1441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 – 53.1441 = 478.2969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478.2969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796797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>
            <a:off x="1783829" y="2276405"/>
            <a:ext cx="7824866" cy="52188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798820" y="2714797"/>
            <a:ext cx="7809875" cy="4347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443815" y="5023034"/>
            <a:ext cx="11196888" cy="11685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1800" dirty="0" smtClean="0"/>
              <a:t>Credit creation occurs when money ($1000) is deposited in an account in the commercial bank.  The bank will retain a percentage (10%) of that deposit and use the remaining balance ($900) to create a loan for a customer.  The customer will spend that money and the merchant where the money was spent will deposit his earnings ($900) in the bank.  The bank will retain a percentage (10%) and loan the rest ($810).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8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64360" cy="4195481"/>
          </a:xfrm>
        </p:spPr>
        <p:txBody>
          <a:bodyPr/>
          <a:lstStyle/>
          <a:p>
            <a:r>
              <a:rPr lang="en-US" dirty="0" smtClean="0"/>
              <a:t>Give examples of Commercial Banks in Trinidad and Tobago.</a:t>
            </a:r>
          </a:p>
          <a:p>
            <a:pPr marL="0" indent="0">
              <a:buNone/>
            </a:pPr>
            <a:r>
              <a:rPr lang="en-US" dirty="0" smtClean="0"/>
              <a:t>	Some </a:t>
            </a:r>
            <a:r>
              <a:rPr lang="en-US" dirty="0"/>
              <a:t>examples of Commercial Banks in Trinidad and Tobago include </a:t>
            </a:r>
            <a:r>
              <a:rPr lang="en-US" dirty="0" smtClean="0"/>
              <a:t>	Republic </a:t>
            </a:r>
            <a:r>
              <a:rPr lang="en-US" dirty="0"/>
              <a:t>Bank Limited (RBL), First Citizens Bank Limited (FCB), Scotiabank </a:t>
            </a:r>
            <a:r>
              <a:rPr lang="en-US" dirty="0" smtClean="0"/>
              <a:t>	(</a:t>
            </a:r>
            <a:r>
              <a:rPr lang="en-US" dirty="0"/>
              <a:t>Trinidad and Tobago) Limited, Royal Bank (Trinidad and Tobago Limited </a:t>
            </a:r>
            <a:r>
              <a:rPr lang="en-US" dirty="0" smtClean="0"/>
              <a:t>	(</a:t>
            </a:r>
            <a:r>
              <a:rPr lang="en-US" dirty="0"/>
              <a:t>RBC), JMMB Bank (Trinidad and Tobago) Limited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Now complete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CSEC </a:t>
            </a:r>
            <a:r>
              <a:rPr lang="en-US" dirty="0"/>
              <a:t>Economics S5 </a:t>
            </a:r>
            <a:r>
              <a:rPr lang="en-US" dirty="0" err="1"/>
              <a:t>Obj</a:t>
            </a:r>
            <a:r>
              <a:rPr lang="en-US" dirty="0"/>
              <a:t> 6 The Financial Sector Activity </a:t>
            </a:r>
            <a:r>
              <a:rPr lang="en-US" dirty="0" smtClean="0"/>
              <a:t>1 on the LMS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97" y="362777"/>
            <a:ext cx="9404723" cy="821446"/>
          </a:xfrm>
        </p:spPr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480" y="1349116"/>
            <a:ext cx="10882858" cy="4899284"/>
          </a:xfrm>
        </p:spPr>
        <p:txBody>
          <a:bodyPr>
            <a:noAutofit/>
          </a:bodyPr>
          <a:lstStyle/>
          <a:p>
            <a:r>
              <a:rPr lang="en-US" sz="1800" dirty="0" smtClean="0"/>
              <a:t>Identify the following Commercial Banks in Trinidad and Tobago.</a:t>
            </a:r>
          </a:p>
          <a:p>
            <a:endParaRPr lang="en-US" sz="1800" dirty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loopnewslive.blob.core.windows.net/liveimage/sites/default/files/2019-06/JGVQf37b5U.jpg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https://www.trinigo.com/trinidad-tobago/wp-content/uploads/2015/07/Royal%20Bank%20of%20Canada%20-%20Arima%20-%</a:t>
            </a:r>
            <a:r>
              <a:rPr lang="en-US" dirty="0" smtClean="0">
                <a:hlinkClick r:id="rId3"/>
              </a:rPr>
              <a:t>20Trinidad.jpg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c1.staticflickr.com/9/8148/7510613450_44b9ae26c1_b.jpg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sz="1800" dirty="0" smtClean="0"/>
              <a:t>Did you notice that each bank has a specific brand with a </a:t>
            </a:r>
            <a:r>
              <a:rPr lang="en-US" sz="1800" dirty="0" err="1" smtClean="0"/>
              <a:t>recognisable</a:t>
            </a:r>
            <a:r>
              <a:rPr lang="en-US" sz="1800" dirty="0" smtClean="0"/>
              <a:t> </a:t>
            </a:r>
            <a:r>
              <a:rPr lang="en-US" sz="1800" dirty="0" err="1" smtClean="0"/>
              <a:t>colour</a:t>
            </a:r>
            <a:r>
              <a:rPr lang="en-US" sz="1800" dirty="0" smtClean="0"/>
              <a:t> and logo?</a:t>
            </a:r>
            <a:endParaRPr lang="en-US" sz="18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8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1525"/>
          </a:xfrm>
        </p:spPr>
        <p:txBody>
          <a:bodyPr/>
          <a:lstStyle/>
          <a:p>
            <a:r>
              <a:rPr lang="en-US" dirty="0" smtClean="0"/>
              <a:t>Credit Union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66086" y="662580"/>
            <a:ext cx="5396458" cy="5948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Credit Union is not a profit making enterprise like a commercial bank.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is operated by its shareholders and all profits are shared with shareholders.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is regarded as the ‘poor man’s bank’ as borrowing rates are lower.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has the same functions as a commercial bank.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members must join and make periodic contributions.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Examples include Eastern Credit Union, Teachers Credit Union.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9608919" y="2230215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6967" y="2208418"/>
            <a:ext cx="44944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hlinkClick r:id="rId2"/>
              </a:rPr>
              <a:t>https://www.investopedia.com/terms/c/creditunion.asp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490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439" y="2518348"/>
            <a:ext cx="9893509" cy="3852472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https://www.ig.com/en/glossary-trading-terms/stock-exchange-definition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An example is the Trinidad and Tobago Stock Exchange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1853248"/>
            <a:ext cx="11390812" cy="428468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</a:t>
            </a:r>
            <a:r>
              <a:rPr lang="en-US" sz="3200" dirty="0"/>
              <a:t> </a:t>
            </a:r>
            <a:r>
              <a:rPr lang="en-US" sz="3200" dirty="0">
                <a:hlinkClick r:id="rId2" tooltip="bank"/>
              </a:rPr>
              <a:t>bank</a:t>
            </a:r>
            <a:r>
              <a:rPr lang="en-US" sz="3200" dirty="0"/>
              <a:t> that </a:t>
            </a:r>
            <a:r>
              <a:rPr lang="en-US" sz="3200" dirty="0">
                <a:hlinkClick r:id="rId3" tooltip="provides"/>
              </a:rPr>
              <a:t>provides</a:t>
            </a:r>
            <a:r>
              <a:rPr lang="en-US" sz="3200" dirty="0"/>
              <a:t> </a:t>
            </a:r>
            <a:r>
              <a:rPr lang="en-US" sz="3200" dirty="0">
                <a:hlinkClick r:id="rId4" tooltip="financial"/>
              </a:rPr>
              <a:t>financial</a:t>
            </a:r>
            <a:r>
              <a:rPr lang="en-US" sz="3200" dirty="0"/>
              <a:t> </a:t>
            </a:r>
            <a:r>
              <a:rPr lang="en-US" sz="3200" dirty="0">
                <a:hlinkClick r:id="rId5" tooltip="help"/>
              </a:rPr>
              <a:t>help</a:t>
            </a:r>
            <a:r>
              <a:rPr lang="en-US" sz="3200" dirty="0"/>
              <a:t> to </a:t>
            </a:r>
            <a:r>
              <a:rPr lang="en-US" sz="3200" dirty="0" smtClean="0">
                <a:hlinkClick r:id="rId6" tooltip="increase"/>
              </a:rPr>
              <a:t>increase</a:t>
            </a:r>
            <a:r>
              <a:rPr lang="en-US" sz="3200" dirty="0"/>
              <a:t> </a:t>
            </a:r>
            <a:r>
              <a:rPr lang="en-US" sz="3200" dirty="0">
                <a:hlinkClick r:id="rId7" tooltip="industry"/>
              </a:rPr>
              <a:t>industry</a:t>
            </a:r>
            <a:r>
              <a:rPr lang="en-US" sz="3200" dirty="0"/>
              <a:t> and other </a:t>
            </a:r>
            <a:r>
              <a:rPr lang="en-US" sz="3200" dirty="0">
                <a:hlinkClick r:id="rId8" tooltip="business"/>
              </a:rPr>
              <a:t>business</a:t>
            </a:r>
            <a:r>
              <a:rPr lang="en-US" sz="3200" dirty="0"/>
              <a:t> in a </a:t>
            </a:r>
            <a:r>
              <a:rPr lang="en-US" sz="3200" dirty="0">
                <a:hlinkClick r:id="rId9" tooltip="country"/>
              </a:rPr>
              <a:t>country</a:t>
            </a:r>
            <a:r>
              <a:rPr lang="en-US" sz="3200" dirty="0"/>
              <a:t> or </a:t>
            </a:r>
            <a:r>
              <a:rPr lang="en-US" sz="3200" dirty="0" smtClean="0">
                <a:hlinkClick r:id="rId10" tooltip="area"/>
              </a:rPr>
              <a:t>area</a:t>
            </a:r>
            <a:r>
              <a:rPr lang="en-US" sz="3200" dirty="0" smtClean="0"/>
              <a:t>.</a:t>
            </a:r>
          </a:p>
          <a:p>
            <a:pPr marL="457200" lvl="1" indent="0" algn="r">
              <a:buNone/>
            </a:pPr>
            <a:r>
              <a:rPr lang="en-US" sz="3000" dirty="0"/>
              <a:t>	</a:t>
            </a:r>
            <a:r>
              <a:rPr lang="en-US" sz="3000" dirty="0"/>
              <a:t>			</a:t>
            </a:r>
            <a:r>
              <a:rPr lang="en-US" sz="1700" dirty="0" smtClean="0"/>
              <a:t>https</a:t>
            </a:r>
            <a:r>
              <a:rPr lang="en-US" sz="1700" dirty="0"/>
              <a:t>://dictionary.cambridge.org/dictionary/english/development-bank</a:t>
            </a:r>
            <a:endParaRPr lang="en-US" sz="1700" dirty="0"/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Example – Caribbean Development Bank, Inter-American Development 	bank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9643904" y="2230215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3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972</TotalTime>
  <Words>618</Words>
  <Application>Microsoft Office PowerPoint</Application>
  <PresentationFormat>Widescreen</PresentationFormat>
  <Paragraphs>149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Ion</vt:lpstr>
      <vt:lpstr>Financial Sector</vt:lpstr>
      <vt:lpstr>Financial Institutions</vt:lpstr>
      <vt:lpstr>Commercial Banks</vt:lpstr>
      <vt:lpstr>Commercial Banks – credit creation</vt:lpstr>
      <vt:lpstr>Activity 1</vt:lpstr>
      <vt:lpstr>Activity 2</vt:lpstr>
      <vt:lpstr>Credit Union</vt:lpstr>
      <vt:lpstr>Stock Exchange</vt:lpstr>
      <vt:lpstr>Development Bank</vt:lpstr>
      <vt:lpstr>Insurance Company</vt:lpstr>
      <vt:lpstr>Mutual Fund</vt:lpstr>
      <vt:lpstr>Building Society</vt:lpstr>
      <vt:lpstr>Investment Trust Company</vt:lpstr>
      <vt:lpstr>Informal Credit Institutions</vt:lpstr>
      <vt:lpstr>Activity 3</vt:lpstr>
      <vt:lpstr>Answer Key - Activity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Sector</dc:title>
  <dc:creator>MOECurriculum</dc:creator>
  <cp:lastModifiedBy>Nisa Suepaul</cp:lastModifiedBy>
  <cp:revision>66</cp:revision>
  <dcterms:created xsi:type="dcterms:W3CDTF">2020-04-21T12:19:20Z</dcterms:created>
  <dcterms:modified xsi:type="dcterms:W3CDTF">2021-01-11T13:32:05Z</dcterms:modified>
</cp:coreProperties>
</file>