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1" r:id="rId7"/>
    <p:sldId id="263" r:id="rId8"/>
    <p:sldId id="264" r:id="rId9"/>
    <p:sldId id="265" r:id="rId10"/>
    <p:sldId id="266" r:id="rId11"/>
    <p:sldId id="269" r:id="rId12"/>
    <p:sldId id="270"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ktrv34zW7-A"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user/nauticaliv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xnZZruGjKB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TT" dirty="0" smtClean="0"/>
              <a:t>Fire Extinguishers</a:t>
            </a:r>
            <a:endParaRPr lang="en-US" dirty="0"/>
          </a:p>
        </p:txBody>
      </p:sp>
      <p:sp>
        <p:nvSpPr>
          <p:cNvPr id="3" name="Subtitle 2"/>
          <p:cNvSpPr>
            <a:spLocks noGrp="1"/>
          </p:cNvSpPr>
          <p:nvPr>
            <p:ph type="subTitle" idx="1"/>
          </p:nvPr>
        </p:nvSpPr>
        <p:spPr/>
        <p:txBody>
          <a:bodyPr>
            <a:normAutofit lnSpcReduction="10000"/>
          </a:bodyPr>
          <a:lstStyle/>
          <a:p>
            <a:r>
              <a:rPr lang="en-TT" dirty="0" smtClean="0"/>
              <a:t>CSEC TECHNICAL DRAWING</a:t>
            </a:r>
          </a:p>
          <a:p>
            <a:endParaRPr lang="en-TT" dirty="0" smtClean="0"/>
          </a:p>
          <a:p>
            <a:r>
              <a:rPr lang="en-TT" dirty="0" smtClean="0"/>
              <a:t>Gellineau, CPDD </a:t>
            </a:r>
            <a:r>
              <a:rPr lang="en-TT" dirty="0" err="1" smtClean="0"/>
              <a:t>MoE</a:t>
            </a:r>
            <a:r>
              <a:rPr lang="en-TT" dirty="0" smtClean="0"/>
              <a:t> </a:t>
            </a:r>
            <a:r>
              <a:rPr lang="en-TT" dirty="0" smtClean="0"/>
              <a:t>2020</a:t>
            </a:r>
            <a:endParaRPr lang="en-US" dirty="0"/>
          </a:p>
        </p:txBody>
      </p:sp>
    </p:spTree>
    <p:extLst>
      <p:ext uri="{BB962C8B-B14F-4D97-AF65-F5344CB8AC3E}">
        <p14:creationId xmlns:p14="http://schemas.microsoft.com/office/powerpoint/2010/main" val="2611808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WET CHEMICAL FIRE EXTINGUISHER</a:t>
            </a:r>
            <a:endParaRPr lang="en-US" dirty="0"/>
          </a:p>
        </p:txBody>
      </p:sp>
      <p:sp>
        <p:nvSpPr>
          <p:cNvPr id="3" name="Content Placeholder 2"/>
          <p:cNvSpPr>
            <a:spLocks noGrp="1"/>
          </p:cNvSpPr>
          <p:nvPr>
            <p:ph idx="1"/>
          </p:nvPr>
        </p:nvSpPr>
        <p:spPr>
          <a:xfrm>
            <a:off x="680321" y="2336873"/>
            <a:ext cx="10906433" cy="4300872"/>
          </a:xfrm>
        </p:spPr>
        <p:txBody>
          <a:bodyPr/>
          <a:lstStyle/>
          <a:p>
            <a:r>
              <a:rPr lang="en-US" sz="2800" dirty="0"/>
              <a:t>Wet chemical fire extinguishers are used on deep fat </a:t>
            </a:r>
            <a:r>
              <a:rPr lang="en-US" sz="2800" dirty="0" err="1"/>
              <a:t>frier</a:t>
            </a:r>
            <a:r>
              <a:rPr lang="en-US" sz="2800" dirty="0"/>
              <a:t> fires and fat fires (Class F), although some can also be used on A class fires (solids). </a:t>
            </a:r>
            <a:endParaRPr lang="en-US" sz="2800" dirty="0" smtClean="0"/>
          </a:p>
          <a:p>
            <a:r>
              <a:rPr lang="en-US" dirty="0"/>
              <a:t>The wet chemical rapidly knocks the flames out, cools the burning oil and chemically reacts to form a soap-like solution, sealing the surface and preventing re-ignition. </a:t>
            </a:r>
          </a:p>
          <a:p>
            <a:r>
              <a:rPr lang="en-US" dirty="0" smtClean="0"/>
              <a:t>This type of fire extinguisher contains </a:t>
            </a:r>
            <a:r>
              <a:rPr lang="en-US" dirty="0"/>
              <a:t>a liquid extinguishing agent which is used to smother fires ignited from cooking oils and fats.</a:t>
            </a:r>
          </a:p>
        </p:txBody>
      </p:sp>
    </p:spTree>
    <p:extLst>
      <p:ext uri="{BB962C8B-B14F-4D97-AF65-F5344CB8AC3E}">
        <p14:creationId xmlns:p14="http://schemas.microsoft.com/office/powerpoint/2010/main" val="455058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OPERATION OF A FIRE EXTINGUISHER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TT" dirty="0" smtClean="0"/>
              <a:t>Click the link on the left</a:t>
            </a:r>
          </a:p>
          <a:p>
            <a:pPr>
              <a:buFont typeface="Wingdings" panose="05000000000000000000" pitchFamily="2" charset="2"/>
              <a:buChar char="ü"/>
            </a:pPr>
            <a:r>
              <a:rPr lang="en-TT" dirty="0" smtClean="0"/>
              <a:t>Look at the video explaining the operation of the fire extinguisher</a:t>
            </a:r>
          </a:p>
          <a:p>
            <a:pPr>
              <a:buFont typeface="Wingdings" panose="05000000000000000000" pitchFamily="2" charset="2"/>
              <a:buChar char="ü"/>
            </a:pPr>
            <a:r>
              <a:rPr lang="en-TT" dirty="0" smtClean="0"/>
              <a:t>Pay attention to ALL the facts as you will be tested at the end of this lesson.</a:t>
            </a:r>
          </a:p>
          <a:p>
            <a:pPr>
              <a:buFont typeface="Wingdings" panose="05000000000000000000" pitchFamily="2" charset="2"/>
              <a:buChar char="ü"/>
            </a:pPr>
            <a:r>
              <a:rPr lang="en-TT" dirty="0" smtClean="0"/>
              <a:t>Review if you did not catch all the details</a:t>
            </a:r>
          </a:p>
          <a:p>
            <a:pPr>
              <a:buFont typeface="Wingdings" panose="05000000000000000000" pitchFamily="2" charset="2"/>
              <a:buChar char="ü"/>
            </a:pPr>
            <a:endParaRPr lang="en-TT" dirty="0" smtClean="0"/>
          </a:p>
          <a:p>
            <a:pPr marL="0" indent="0">
              <a:buNone/>
            </a:pPr>
            <a:endParaRPr lang="en-TT" dirty="0" smtClean="0"/>
          </a:p>
          <a:p>
            <a:pPr marL="0" indent="0">
              <a:buNone/>
            </a:pPr>
            <a:endParaRPr lang="en-US" dirty="0"/>
          </a:p>
        </p:txBody>
      </p:sp>
      <p:sp>
        <p:nvSpPr>
          <p:cNvPr id="4" name="Text Placeholder 3"/>
          <p:cNvSpPr>
            <a:spLocks noGrp="1"/>
          </p:cNvSpPr>
          <p:nvPr>
            <p:ph type="body" sz="half" idx="2"/>
          </p:nvPr>
        </p:nvSpPr>
        <p:spPr/>
        <p:txBody>
          <a:bodyPr/>
          <a:lstStyle/>
          <a:p>
            <a:r>
              <a:rPr lang="en-US" dirty="0" smtClean="0">
                <a:hlinkClick r:id="rId2"/>
              </a:rPr>
              <a:t>httpswww.youtube.com/</a:t>
            </a:r>
            <a:r>
              <a:rPr lang="en-US" dirty="0" err="1" smtClean="0">
                <a:hlinkClick r:id="rId2"/>
              </a:rPr>
              <a:t>watch?v</a:t>
            </a:r>
            <a:r>
              <a:rPr lang="en-US" dirty="0" smtClean="0">
                <a:hlinkClick r:id="rId2"/>
              </a:rPr>
              <a:t>=ktrv34zW</a:t>
            </a:r>
            <a:r>
              <a:rPr lang="en-US" dirty="0">
                <a:hlinkClick r:id="rId2"/>
              </a:rPr>
              <a:t>://</a:t>
            </a:r>
            <a:r>
              <a:rPr lang="en-US" dirty="0" smtClean="0">
                <a:hlinkClick r:id="rId2"/>
              </a:rPr>
              <a:t>7-A</a:t>
            </a:r>
            <a:endParaRPr lang="en-US" dirty="0"/>
          </a:p>
        </p:txBody>
      </p:sp>
    </p:spTree>
    <p:extLst>
      <p:ext uri="{BB962C8B-B14F-4D97-AF65-F5344CB8AC3E}">
        <p14:creationId xmlns:p14="http://schemas.microsoft.com/office/powerpoint/2010/main" val="935015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Self Assessment</a:t>
            </a:r>
            <a:endParaRPr lang="en-US" dirty="0"/>
          </a:p>
        </p:txBody>
      </p:sp>
      <p:sp>
        <p:nvSpPr>
          <p:cNvPr id="5" name="Content Placeholder 4"/>
          <p:cNvSpPr>
            <a:spLocks noGrp="1"/>
          </p:cNvSpPr>
          <p:nvPr>
            <p:ph idx="1"/>
          </p:nvPr>
        </p:nvSpPr>
        <p:spPr/>
        <p:txBody>
          <a:bodyPr/>
          <a:lstStyle/>
          <a:p>
            <a:r>
              <a:rPr lang="en-TT" dirty="0" smtClean="0"/>
              <a:t>Instructions:</a:t>
            </a:r>
          </a:p>
          <a:p>
            <a:r>
              <a:rPr lang="en-TT" dirty="0" smtClean="0"/>
              <a:t>Read through the questions and write your responses as clearly and as briefly as you can</a:t>
            </a:r>
          </a:p>
          <a:p>
            <a:r>
              <a:rPr lang="en-TT" dirty="0" smtClean="0"/>
              <a:t>Take no more than 1 hour to complete the questions</a:t>
            </a:r>
          </a:p>
          <a:p>
            <a:r>
              <a:rPr lang="en-TT" dirty="0" smtClean="0"/>
              <a:t>When you have finished the paper, go to the answer sheet and check to see if your responses were correct.</a:t>
            </a:r>
          </a:p>
          <a:p>
            <a:r>
              <a:rPr lang="en-TT" dirty="0" smtClean="0"/>
              <a:t>Please review the material for ANY incorrect responses.</a:t>
            </a:r>
            <a:endParaRPr lang="en-US" dirty="0"/>
          </a:p>
        </p:txBody>
      </p:sp>
    </p:spTree>
    <p:extLst>
      <p:ext uri="{BB962C8B-B14F-4D97-AF65-F5344CB8AC3E}">
        <p14:creationId xmlns:p14="http://schemas.microsoft.com/office/powerpoint/2010/main" val="3235641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References</a:t>
            </a:r>
            <a:endParaRPr lang="en-US" dirty="0"/>
          </a:p>
        </p:txBody>
      </p:sp>
      <p:sp>
        <p:nvSpPr>
          <p:cNvPr id="3" name="Content Placeholder 2"/>
          <p:cNvSpPr>
            <a:spLocks noGrp="1"/>
          </p:cNvSpPr>
          <p:nvPr>
            <p:ph idx="1"/>
          </p:nvPr>
        </p:nvSpPr>
        <p:spPr/>
        <p:txBody>
          <a:bodyPr/>
          <a:lstStyle/>
          <a:p>
            <a:r>
              <a:rPr lang="en-TT" dirty="0" smtClean="0"/>
              <a:t>Photographs: </a:t>
            </a:r>
            <a:r>
              <a:rPr lang="en-TT" dirty="0" err="1" smtClean="0"/>
              <a:t>wikimedia</a:t>
            </a:r>
            <a:r>
              <a:rPr lang="en-TT" dirty="0" smtClean="0"/>
              <a:t> commons</a:t>
            </a:r>
            <a:endParaRPr lang="en-US" dirty="0" smtClean="0"/>
          </a:p>
          <a:p>
            <a:r>
              <a:rPr lang="en-US" dirty="0">
                <a:hlinkClick r:id="rId2"/>
              </a:rPr>
              <a:t>https://</a:t>
            </a:r>
            <a:r>
              <a:rPr lang="en-US" dirty="0" smtClean="0">
                <a:hlinkClick r:id="rId2"/>
              </a:rPr>
              <a:t>www.youtube.com/user/nauticalive</a:t>
            </a:r>
            <a:endParaRPr lang="en-US" dirty="0" smtClean="0"/>
          </a:p>
          <a:p>
            <a:r>
              <a:rPr lang="en-US" dirty="0"/>
              <a:t>https://www.youtube.com/channel/UCDwsNpdq8nR4a4mcxOEsigw</a:t>
            </a:r>
            <a:endParaRPr lang="en-US" dirty="0" smtClean="0"/>
          </a:p>
          <a:p>
            <a:endParaRPr lang="en-US" dirty="0"/>
          </a:p>
          <a:p>
            <a:endParaRPr lang="en-US" dirty="0"/>
          </a:p>
        </p:txBody>
      </p:sp>
    </p:spTree>
    <p:extLst>
      <p:ext uri="{BB962C8B-B14F-4D97-AF65-F5344CB8AC3E}">
        <p14:creationId xmlns:p14="http://schemas.microsoft.com/office/powerpoint/2010/main" val="4060135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OBJECTIVES</a:t>
            </a:r>
            <a:endParaRPr lang="en-US" dirty="0"/>
          </a:p>
        </p:txBody>
      </p:sp>
      <p:sp>
        <p:nvSpPr>
          <p:cNvPr id="3" name="Content Placeholder 2"/>
          <p:cNvSpPr>
            <a:spLocks noGrp="1"/>
          </p:cNvSpPr>
          <p:nvPr>
            <p:ph idx="1"/>
          </p:nvPr>
        </p:nvSpPr>
        <p:spPr/>
        <p:txBody>
          <a:bodyPr/>
          <a:lstStyle/>
          <a:p>
            <a:r>
              <a:rPr lang="en-TT" dirty="0" smtClean="0"/>
              <a:t>At the end of this lesson, you should be able to:</a:t>
            </a:r>
          </a:p>
          <a:p>
            <a:pPr marL="0" indent="0">
              <a:buNone/>
            </a:pPr>
            <a:endParaRPr lang="en-TT" dirty="0" smtClean="0"/>
          </a:p>
          <a:p>
            <a:r>
              <a:rPr lang="en-TT" sz="3200" dirty="0" smtClean="0"/>
              <a:t>Describe a fire extinguisher and its operations</a:t>
            </a:r>
          </a:p>
          <a:p>
            <a:r>
              <a:rPr lang="en-TT" sz="3200" dirty="0" smtClean="0"/>
              <a:t>Identify types of fire extinguishers</a:t>
            </a:r>
          </a:p>
          <a:p>
            <a:r>
              <a:rPr lang="en-TT" sz="3200" dirty="0" err="1" smtClean="0"/>
              <a:t>Decsribe</a:t>
            </a:r>
            <a:r>
              <a:rPr lang="en-TT" sz="3200" dirty="0" smtClean="0"/>
              <a:t> the process of using a fire </a:t>
            </a:r>
            <a:r>
              <a:rPr lang="en-TT" sz="3200" dirty="0" err="1" smtClean="0"/>
              <a:t>extingusher</a:t>
            </a:r>
            <a:endParaRPr lang="en-TT" sz="3200" dirty="0" smtClean="0"/>
          </a:p>
          <a:p>
            <a:r>
              <a:rPr lang="en-TT" sz="3200" dirty="0" smtClean="0"/>
              <a:t>Select fire extinguishers for appropriate fires</a:t>
            </a:r>
          </a:p>
          <a:p>
            <a:endParaRPr lang="en-US" dirty="0"/>
          </a:p>
        </p:txBody>
      </p:sp>
    </p:spTree>
    <p:extLst>
      <p:ext uri="{BB962C8B-B14F-4D97-AF65-F5344CB8AC3E}">
        <p14:creationId xmlns:p14="http://schemas.microsoft.com/office/powerpoint/2010/main" val="384070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FIRE EXTINGUISHERS</a:t>
            </a:r>
            <a:endParaRPr lang="en-US" dirty="0"/>
          </a:p>
        </p:txBody>
      </p:sp>
      <p:sp>
        <p:nvSpPr>
          <p:cNvPr id="3" name="Content Placeholder 2"/>
          <p:cNvSpPr>
            <a:spLocks noGrp="1"/>
          </p:cNvSpPr>
          <p:nvPr>
            <p:ph sz="half" idx="1"/>
          </p:nvPr>
        </p:nvSpPr>
        <p:spPr>
          <a:xfrm>
            <a:off x="680319" y="2336872"/>
            <a:ext cx="6073177" cy="3972487"/>
          </a:xfrm>
        </p:spPr>
        <p:txBody>
          <a:bodyPr/>
          <a:lstStyle/>
          <a:p>
            <a:endParaRPr lang="en-US" dirty="0" smtClean="0"/>
          </a:p>
          <a:p>
            <a:r>
              <a:rPr lang="en-US" sz="2800" dirty="0" smtClean="0"/>
              <a:t>A </a:t>
            </a:r>
            <a:r>
              <a:rPr lang="en-US" sz="2800" b="1" i="1" dirty="0"/>
              <a:t>fire extinguisher </a:t>
            </a:r>
            <a:r>
              <a:rPr lang="en-US" sz="2800" dirty="0"/>
              <a:t>is an active fire protection device used to extinguish or control small fires, often in emergency </a:t>
            </a:r>
            <a:r>
              <a:rPr lang="en-US" sz="2800" dirty="0" smtClean="0"/>
              <a:t>situations</a:t>
            </a:r>
          </a:p>
          <a:p>
            <a:endParaRPr lang="en-US" sz="2800" dirty="0" smtClean="0"/>
          </a:p>
          <a:p>
            <a:r>
              <a:rPr lang="en-US" sz="2800" dirty="0"/>
              <a:t>It is not intended for use on an out-of-control fire</a:t>
            </a:r>
          </a:p>
        </p:txBody>
      </p:sp>
      <p:pic>
        <p:nvPicPr>
          <p:cNvPr id="5" name="Content Placeholder 4"/>
          <p:cNvPicPr>
            <a:picLocks noGrp="1" noChangeAspect="1"/>
          </p:cNvPicPr>
          <p:nvPr>
            <p:ph sz="half" idx="2"/>
          </p:nvPr>
        </p:nvPicPr>
        <p:blipFill>
          <a:blip r:embed="rId2"/>
          <a:stretch>
            <a:fillRect/>
          </a:stretch>
        </p:blipFill>
        <p:spPr>
          <a:xfrm>
            <a:off x="8274429" y="2441303"/>
            <a:ext cx="1848498" cy="3598863"/>
          </a:xfrm>
          <a:prstGeom prst="rect">
            <a:avLst/>
          </a:prstGeom>
        </p:spPr>
      </p:pic>
    </p:spTree>
    <p:extLst>
      <p:ext uri="{BB962C8B-B14F-4D97-AF65-F5344CB8AC3E}">
        <p14:creationId xmlns:p14="http://schemas.microsoft.com/office/powerpoint/2010/main" val="2213473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CLASSIFICATION OF FIRE EXTINGUISHERS</a:t>
            </a:r>
            <a:endParaRPr lang="en-US" dirty="0"/>
          </a:p>
        </p:txBody>
      </p:sp>
      <p:sp>
        <p:nvSpPr>
          <p:cNvPr id="8" name="Content Placeholder 7"/>
          <p:cNvSpPr>
            <a:spLocks noGrp="1"/>
          </p:cNvSpPr>
          <p:nvPr>
            <p:ph sz="half" idx="1"/>
          </p:nvPr>
        </p:nvSpPr>
        <p:spPr>
          <a:xfrm>
            <a:off x="680319" y="2336872"/>
            <a:ext cx="5864171" cy="3911527"/>
          </a:xfrm>
        </p:spPr>
        <p:txBody>
          <a:bodyPr>
            <a:normAutofit/>
          </a:bodyPr>
          <a:lstStyle/>
          <a:p>
            <a:pPr marL="0" indent="0">
              <a:buNone/>
            </a:pPr>
            <a:r>
              <a:rPr lang="en-TT" dirty="0" smtClean="0"/>
              <a:t>There are 5 main types:</a:t>
            </a:r>
          </a:p>
          <a:p>
            <a:pPr marL="0" indent="0">
              <a:buNone/>
            </a:pPr>
            <a:endParaRPr lang="en-TT" dirty="0" smtClean="0"/>
          </a:p>
          <a:p>
            <a:r>
              <a:rPr lang="en-TT" sz="3200" dirty="0" smtClean="0"/>
              <a:t>Water </a:t>
            </a:r>
          </a:p>
          <a:p>
            <a:r>
              <a:rPr lang="en-TT" sz="3200" dirty="0" smtClean="0"/>
              <a:t>Foam </a:t>
            </a:r>
          </a:p>
          <a:p>
            <a:r>
              <a:rPr lang="en-TT" sz="3200" dirty="0" smtClean="0"/>
              <a:t>Dry Powder</a:t>
            </a:r>
          </a:p>
          <a:p>
            <a:r>
              <a:rPr lang="en-TT" sz="3200" dirty="0" smtClean="0"/>
              <a:t>CO2</a:t>
            </a:r>
          </a:p>
          <a:p>
            <a:r>
              <a:rPr lang="en-TT" sz="3200" dirty="0" smtClean="0"/>
              <a:t>Wet chemical</a:t>
            </a:r>
          </a:p>
          <a:p>
            <a:endParaRPr lang="en-US" dirty="0"/>
          </a:p>
        </p:txBody>
      </p:sp>
      <p:pic>
        <p:nvPicPr>
          <p:cNvPr id="14" name="Content Placeholder 13"/>
          <p:cNvPicPr>
            <a:picLocks noGrp="1" noChangeAspect="1"/>
          </p:cNvPicPr>
          <p:nvPr>
            <p:ph sz="half" idx="2"/>
          </p:nvPr>
        </p:nvPicPr>
        <p:blipFill>
          <a:blip r:embed="rId2"/>
          <a:stretch>
            <a:fillRect/>
          </a:stretch>
        </p:blipFill>
        <p:spPr>
          <a:xfrm>
            <a:off x="6819900" y="2868647"/>
            <a:ext cx="4207669" cy="3379752"/>
          </a:xfrm>
          <a:prstGeom prst="rect">
            <a:avLst/>
          </a:prstGeom>
        </p:spPr>
      </p:pic>
    </p:spTree>
    <p:extLst>
      <p:ext uri="{BB962C8B-B14F-4D97-AF65-F5344CB8AC3E}">
        <p14:creationId xmlns:p14="http://schemas.microsoft.com/office/powerpoint/2010/main" val="3662334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NOTE</a:t>
            </a:r>
            <a:endParaRPr lang="en-US" dirty="0"/>
          </a:p>
        </p:txBody>
      </p:sp>
      <p:sp>
        <p:nvSpPr>
          <p:cNvPr id="7" name="Text Placeholder 6"/>
          <p:cNvSpPr>
            <a:spLocks noGrp="1"/>
          </p:cNvSpPr>
          <p:nvPr>
            <p:ph type="body" idx="1"/>
          </p:nvPr>
        </p:nvSpPr>
        <p:spPr/>
        <p:txBody>
          <a:bodyPr/>
          <a:lstStyle/>
          <a:p>
            <a:pPr algn="l"/>
            <a:r>
              <a:rPr lang="en-TT" dirty="0" smtClean="0"/>
              <a:t>Review the lesson of types of fires as classification of fires is linked to types of fire </a:t>
            </a:r>
            <a:r>
              <a:rPr lang="en-TT" dirty="0" err="1" smtClean="0"/>
              <a:t>extinguihers</a:t>
            </a:r>
            <a:r>
              <a:rPr lang="en-TT" dirty="0" smtClean="0"/>
              <a:t>:</a:t>
            </a:r>
          </a:p>
          <a:p>
            <a:pPr algn="l"/>
            <a:r>
              <a:rPr lang="en-TT" dirty="0" smtClean="0"/>
              <a:t>Or Click the link below for a quick review:</a:t>
            </a:r>
          </a:p>
          <a:p>
            <a:pPr algn="l"/>
            <a:r>
              <a:rPr lang="en-US" dirty="0">
                <a:hlinkClick r:id="rId2"/>
              </a:rPr>
              <a:t>https://www.youtube.com/watch?v=xnZZruGjKBA</a:t>
            </a:r>
            <a:endParaRPr lang="en-US" dirty="0"/>
          </a:p>
        </p:txBody>
      </p:sp>
    </p:spTree>
    <p:extLst>
      <p:ext uri="{BB962C8B-B14F-4D97-AF65-F5344CB8AC3E}">
        <p14:creationId xmlns:p14="http://schemas.microsoft.com/office/powerpoint/2010/main" val="3091308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Water based Fire Extinguisher</a:t>
            </a:r>
            <a:endParaRPr lang="en-US" dirty="0"/>
          </a:p>
        </p:txBody>
      </p:sp>
      <p:sp>
        <p:nvSpPr>
          <p:cNvPr id="7" name="Content Placeholder 6"/>
          <p:cNvSpPr>
            <a:spLocks noGrp="1"/>
          </p:cNvSpPr>
          <p:nvPr>
            <p:ph sz="half" idx="1"/>
          </p:nvPr>
        </p:nvSpPr>
        <p:spPr>
          <a:xfrm>
            <a:off x="680320" y="2336872"/>
            <a:ext cx="6495180" cy="4190928"/>
          </a:xfrm>
        </p:spPr>
        <p:txBody>
          <a:bodyPr>
            <a:normAutofit lnSpcReduction="10000"/>
          </a:bodyPr>
          <a:lstStyle/>
          <a:p>
            <a:r>
              <a:rPr lang="en-US" sz="2800" b="1" dirty="0"/>
              <a:t>Water fire extinguishers</a:t>
            </a:r>
            <a:r>
              <a:rPr lang="en-US" sz="2800" dirty="0"/>
              <a:t> have a </a:t>
            </a:r>
            <a:r>
              <a:rPr lang="en-US" sz="2800" dirty="0" smtClean="0"/>
              <a:t>Class </a:t>
            </a:r>
            <a:r>
              <a:rPr lang="en-US" sz="2800" dirty="0"/>
              <a:t>A rating and are suitable for fighting </a:t>
            </a:r>
            <a:r>
              <a:rPr lang="en-US" sz="2800" b="1" dirty="0"/>
              <a:t>fires</a:t>
            </a:r>
            <a:r>
              <a:rPr lang="en-US" sz="2800" dirty="0"/>
              <a:t> involving solid combustibles such as wood, paper and textiles</a:t>
            </a:r>
            <a:r>
              <a:rPr lang="en-US" sz="2800" dirty="0" smtClean="0"/>
              <a:t>.</a:t>
            </a:r>
          </a:p>
          <a:p>
            <a:r>
              <a:rPr lang="en-US" sz="2800" dirty="0" smtClean="0"/>
              <a:t>This is the original fire extinguisher </a:t>
            </a:r>
          </a:p>
          <a:p>
            <a:endParaRPr lang="en-TT" dirty="0" smtClean="0"/>
          </a:p>
          <a:p>
            <a:pPr marL="0" indent="0">
              <a:buNone/>
            </a:pPr>
            <a:r>
              <a:rPr lang="en-TT" dirty="0" smtClean="0"/>
              <a:t>NOTE:</a:t>
            </a:r>
            <a:endParaRPr lang="en-US" dirty="0" smtClean="0"/>
          </a:p>
          <a:p>
            <a:r>
              <a:rPr lang="en-US" sz="2000" i="1" dirty="0" smtClean="0"/>
              <a:t>Electrical </a:t>
            </a:r>
            <a:r>
              <a:rPr lang="en-US" sz="2000" i="1" dirty="0"/>
              <a:t>equipment should be avoided when using a </a:t>
            </a:r>
            <a:r>
              <a:rPr lang="en-US" sz="2000" b="1" i="1" dirty="0"/>
              <a:t>water extinguisher</a:t>
            </a:r>
            <a:r>
              <a:rPr lang="en-US" sz="2000" i="1" dirty="0"/>
              <a:t> (unless </a:t>
            </a:r>
            <a:r>
              <a:rPr lang="en-US" sz="2000" b="1" i="1" dirty="0"/>
              <a:t>water</a:t>
            </a:r>
            <a:r>
              <a:rPr lang="en-US" sz="2000" i="1" dirty="0"/>
              <a:t> with </a:t>
            </a:r>
            <a:r>
              <a:rPr lang="en-US" sz="2000" i="1" dirty="0" smtClean="0"/>
              <a:t>additives </a:t>
            </a:r>
            <a:r>
              <a:rPr lang="en-US" sz="2000" i="1" dirty="0"/>
              <a:t>are </a:t>
            </a:r>
            <a:r>
              <a:rPr lang="en-US" sz="2000" b="1" i="1" dirty="0"/>
              <a:t>used</a:t>
            </a:r>
            <a:r>
              <a:rPr lang="en-US" sz="2000" i="1" dirty="0" smtClean="0"/>
              <a:t>) </a:t>
            </a:r>
            <a:r>
              <a:rPr lang="en-US" sz="2000" i="1" dirty="0"/>
              <a:t>as </a:t>
            </a:r>
            <a:r>
              <a:rPr lang="en-US" sz="2000" b="1" i="1" dirty="0"/>
              <a:t>water</a:t>
            </a:r>
            <a:r>
              <a:rPr lang="en-US" sz="2000" i="1" dirty="0"/>
              <a:t> is a conductor.</a:t>
            </a:r>
          </a:p>
        </p:txBody>
      </p:sp>
      <p:pic>
        <p:nvPicPr>
          <p:cNvPr id="9" name="Content Placeholder 8"/>
          <p:cNvPicPr>
            <a:picLocks noGrp="1" noChangeAspect="1"/>
          </p:cNvPicPr>
          <p:nvPr>
            <p:ph sz="half" idx="2"/>
          </p:nvPr>
        </p:nvPicPr>
        <p:blipFill>
          <a:blip r:embed="rId2"/>
          <a:stretch>
            <a:fillRect/>
          </a:stretch>
        </p:blipFill>
        <p:spPr>
          <a:xfrm>
            <a:off x="9016206" y="3322636"/>
            <a:ext cx="2143125" cy="2773363"/>
          </a:xfrm>
          <a:prstGeom prst="rect">
            <a:avLst/>
          </a:prstGeom>
        </p:spPr>
      </p:pic>
    </p:spTree>
    <p:extLst>
      <p:ext uri="{BB962C8B-B14F-4D97-AF65-F5344CB8AC3E}">
        <p14:creationId xmlns:p14="http://schemas.microsoft.com/office/powerpoint/2010/main" val="3021806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FOAM Based Fire Extinguisher</a:t>
            </a:r>
            <a:endParaRPr lang="en-US" dirty="0"/>
          </a:p>
        </p:txBody>
      </p:sp>
      <p:sp>
        <p:nvSpPr>
          <p:cNvPr id="3" name="Content Placeholder 2"/>
          <p:cNvSpPr>
            <a:spLocks noGrp="1"/>
          </p:cNvSpPr>
          <p:nvPr>
            <p:ph idx="1"/>
          </p:nvPr>
        </p:nvSpPr>
        <p:spPr>
          <a:xfrm>
            <a:off x="4368800" y="2336873"/>
            <a:ext cx="6807200" cy="4089327"/>
          </a:xfrm>
        </p:spPr>
        <p:txBody>
          <a:bodyPr/>
          <a:lstStyle/>
          <a:p>
            <a:r>
              <a:rPr lang="en-US" sz="2800" dirty="0"/>
              <a:t>Foam fire extinguishers can be used on Class A and B fires. </a:t>
            </a:r>
            <a:endParaRPr lang="en-US" sz="2800" dirty="0" smtClean="0"/>
          </a:p>
          <a:p>
            <a:pPr marL="0" indent="0">
              <a:buNone/>
            </a:pPr>
            <a:endParaRPr lang="en-US" dirty="0" smtClean="0"/>
          </a:p>
          <a:p>
            <a:r>
              <a:rPr lang="en-US" dirty="0" smtClean="0"/>
              <a:t>They </a:t>
            </a:r>
            <a:r>
              <a:rPr lang="en-US" dirty="0"/>
              <a:t>are most suited to extinguishing liquid fires such as petrol or diesel and are more versatile than water jet extinguishers because they can also be used on solids such as wood and paper</a:t>
            </a:r>
          </a:p>
        </p:txBody>
      </p:sp>
      <p:pic>
        <p:nvPicPr>
          <p:cNvPr id="8" name="Picture 7"/>
          <p:cNvPicPr>
            <a:picLocks noChangeAspect="1"/>
          </p:cNvPicPr>
          <p:nvPr/>
        </p:nvPicPr>
        <p:blipFill>
          <a:blip r:embed="rId2"/>
          <a:stretch>
            <a:fillRect/>
          </a:stretch>
        </p:blipFill>
        <p:spPr>
          <a:xfrm>
            <a:off x="378823" y="2429692"/>
            <a:ext cx="3357154" cy="3788228"/>
          </a:xfrm>
          <a:prstGeom prst="rect">
            <a:avLst/>
          </a:prstGeom>
        </p:spPr>
      </p:pic>
    </p:spTree>
    <p:extLst>
      <p:ext uri="{BB962C8B-B14F-4D97-AF65-F5344CB8AC3E}">
        <p14:creationId xmlns:p14="http://schemas.microsoft.com/office/powerpoint/2010/main" val="550988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DRY POWDER FIRE EXTINGUISHER</a:t>
            </a:r>
            <a:endParaRPr lang="en-US" dirty="0"/>
          </a:p>
        </p:txBody>
      </p:sp>
      <p:sp>
        <p:nvSpPr>
          <p:cNvPr id="3" name="Content Placeholder 2"/>
          <p:cNvSpPr>
            <a:spLocks noGrp="1"/>
          </p:cNvSpPr>
          <p:nvPr>
            <p:ph idx="1"/>
          </p:nvPr>
        </p:nvSpPr>
        <p:spPr>
          <a:xfrm>
            <a:off x="680321" y="2336872"/>
            <a:ext cx="10508870" cy="4063927"/>
          </a:xfrm>
        </p:spPr>
        <p:txBody>
          <a:bodyPr/>
          <a:lstStyle/>
          <a:p>
            <a:r>
              <a:rPr lang="en-US" sz="3200" dirty="0"/>
              <a:t>Dry Powder extinguishers are for Class D or combustible metal fires, </a:t>
            </a:r>
            <a:r>
              <a:rPr lang="en-US" sz="3200" b="1" i="1" dirty="0" smtClean="0"/>
              <a:t>ONLY.</a:t>
            </a:r>
          </a:p>
          <a:p>
            <a:r>
              <a:rPr lang="en-US" sz="3200" dirty="0" smtClean="0"/>
              <a:t>They </a:t>
            </a:r>
            <a:r>
              <a:rPr lang="en-US" sz="3200" dirty="0"/>
              <a:t>extinguish the fire by separating the fuel from the oxygen element or by removing the heat element of the fire triangle. </a:t>
            </a:r>
          </a:p>
          <a:p>
            <a:endParaRPr lang="en-US" dirty="0" smtClean="0"/>
          </a:p>
          <a:p>
            <a:r>
              <a:rPr lang="en-TT" dirty="0" smtClean="0"/>
              <a:t>They are </a:t>
            </a:r>
            <a:r>
              <a:rPr lang="en-US" dirty="0" smtClean="0"/>
              <a:t>similar </a:t>
            </a:r>
            <a:r>
              <a:rPr lang="en-US" dirty="0"/>
              <a:t>to dry </a:t>
            </a:r>
            <a:r>
              <a:rPr lang="en-US" dirty="0" smtClean="0"/>
              <a:t>chemical.</a:t>
            </a:r>
            <a:endParaRPr lang="en-US" dirty="0"/>
          </a:p>
        </p:txBody>
      </p:sp>
      <p:pic>
        <p:nvPicPr>
          <p:cNvPr id="4" name="Picture 3"/>
          <p:cNvPicPr>
            <a:picLocks noChangeAspect="1"/>
          </p:cNvPicPr>
          <p:nvPr/>
        </p:nvPicPr>
        <p:blipFill>
          <a:blip r:embed="rId2"/>
          <a:stretch>
            <a:fillRect/>
          </a:stretch>
        </p:blipFill>
        <p:spPr>
          <a:xfrm>
            <a:off x="9718766" y="4580847"/>
            <a:ext cx="1470425" cy="1819952"/>
          </a:xfrm>
          <a:prstGeom prst="rect">
            <a:avLst/>
          </a:prstGeom>
        </p:spPr>
      </p:pic>
    </p:spTree>
    <p:extLst>
      <p:ext uri="{BB962C8B-B14F-4D97-AF65-F5344CB8AC3E}">
        <p14:creationId xmlns:p14="http://schemas.microsoft.com/office/powerpoint/2010/main" val="315876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CO₂ FIRE EXTINGUISHER</a:t>
            </a:r>
            <a:endParaRPr lang="en-US" dirty="0"/>
          </a:p>
        </p:txBody>
      </p:sp>
      <p:sp>
        <p:nvSpPr>
          <p:cNvPr id="3" name="Content Placeholder 2"/>
          <p:cNvSpPr>
            <a:spLocks noGrp="1"/>
          </p:cNvSpPr>
          <p:nvPr>
            <p:ph sz="half" idx="1"/>
          </p:nvPr>
        </p:nvSpPr>
        <p:spPr>
          <a:xfrm>
            <a:off x="431075" y="2336873"/>
            <a:ext cx="7145382" cy="4011676"/>
          </a:xfrm>
        </p:spPr>
        <p:txBody>
          <a:bodyPr>
            <a:normAutofit fontScale="92500" lnSpcReduction="20000"/>
          </a:bodyPr>
          <a:lstStyle/>
          <a:p>
            <a:r>
              <a:rPr lang="en-US" sz="3200" dirty="0" smtClean="0"/>
              <a:t>CO₂ </a:t>
            </a:r>
            <a:r>
              <a:rPr lang="en-US" sz="3200" dirty="0"/>
              <a:t>extinguishers are predominantly used for electrical fire </a:t>
            </a:r>
            <a:r>
              <a:rPr lang="en-US" sz="3200" dirty="0" smtClean="0"/>
              <a:t>risks.</a:t>
            </a:r>
          </a:p>
          <a:p>
            <a:endParaRPr lang="en-US" sz="3200" dirty="0" smtClean="0"/>
          </a:p>
          <a:p>
            <a:r>
              <a:rPr lang="en-US" sz="2600" dirty="0"/>
              <a:t>They are ideal for electrical fires, as CO2 is not a conductor and they do not leave behind any harmful residue</a:t>
            </a:r>
            <a:endParaRPr lang="en-US" sz="2600" dirty="0" smtClean="0"/>
          </a:p>
          <a:p>
            <a:pPr marL="0" indent="0">
              <a:buNone/>
            </a:pPr>
            <a:endParaRPr lang="en-US" sz="2600" dirty="0" smtClean="0"/>
          </a:p>
          <a:p>
            <a:r>
              <a:rPr lang="en-US" dirty="0" smtClean="0"/>
              <a:t>They </a:t>
            </a:r>
            <a:r>
              <a:rPr lang="en-US" dirty="0"/>
              <a:t>are usually the main fire extinguisher </a:t>
            </a:r>
            <a:r>
              <a:rPr lang="en-US" dirty="0" smtClean="0"/>
              <a:t>provided </a:t>
            </a:r>
            <a:r>
              <a:rPr lang="en-US" dirty="0"/>
              <a:t>in computer server rooms. </a:t>
            </a:r>
            <a:endParaRPr lang="en-US" dirty="0" smtClean="0"/>
          </a:p>
          <a:p>
            <a:r>
              <a:rPr lang="en-US" dirty="0" smtClean="0"/>
              <a:t>They can also </a:t>
            </a:r>
            <a:r>
              <a:rPr lang="en-US" dirty="0"/>
              <a:t>put out Class B fires (flammable liquids, such as paint and petroleum).</a:t>
            </a:r>
          </a:p>
        </p:txBody>
      </p:sp>
      <p:pic>
        <p:nvPicPr>
          <p:cNvPr id="5" name="Content Placeholder 4"/>
          <p:cNvPicPr>
            <a:picLocks noGrp="1" noChangeAspect="1"/>
          </p:cNvPicPr>
          <p:nvPr>
            <p:ph sz="half" idx="2"/>
          </p:nvPr>
        </p:nvPicPr>
        <p:blipFill>
          <a:blip r:embed="rId2"/>
          <a:stretch>
            <a:fillRect/>
          </a:stretch>
        </p:blipFill>
        <p:spPr>
          <a:xfrm>
            <a:off x="8204200" y="2651761"/>
            <a:ext cx="3500120" cy="3696788"/>
          </a:xfrm>
          <a:prstGeom prst="rect">
            <a:avLst/>
          </a:prstGeom>
        </p:spPr>
      </p:pic>
    </p:spTree>
    <p:extLst>
      <p:ext uri="{BB962C8B-B14F-4D97-AF65-F5344CB8AC3E}">
        <p14:creationId xmlns:p14="http://schemas.microsoft.com/office/powerpoint/2010/main" val="3771910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Ion Boardroom</Template>
  <TotalTime>1016</TotalTime>
  <Words>582</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vt:lpstr>
      <vt:lpstr>Berlin</vt:lpstr>
      <vt:lpstr>Fire Extinguishers</vt:lpstr>
      <vt:lpstr>OBJECTIVES</vt:lpstr>
      <vt:lpstr>FIRE EXTINGUISHERS</vt:lpstr>
      <vt:lpstr>CLASSIFICATION OF FIRE EXTINGUISHERS</vt:lpstr>
      <vt:lpstr>NOTE</vt:lpstr>
      <vt:lpstr>Water based Fire Extinguisher</vt:lpstr>
      <vt:lpstr>FOAM Based Fire Extinguisher</vt:lpstr>
      <vt:lpstr>DRY POWDER FIRE EXTINGUISHER</vt:lpstr>
      <vt:lpstr>CO₂ FIRE EXTINGUISHER</vt:lpstr>
      <vt:lpstr>WET CHEMICAL FIRE EXTINGUISHER</vt:lpstr>
      <vt:lpstr>OPERATION OF A FIRE EXTINGUISHER</vt:lpstr>
      <vt:lpstr>Self Assessment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Extinguishers</dc:title>
  <dc:creator>Charmaine Gellineau</dc:creator>
  <cp:lastModifiedBy>Charmaine Gellineau</cp:lastModifiedBy>
  <cp:revision>17</cp:revision>
  <dcterms:created xsi:type="dcterms:W3CDTF">2020-04-07T21:12:19Z</dcterms:created>
  <dcterms:modified xsi:type="dcterms:W3CDTF">2020-05-06T23:32:06Z</dcterms:modified>
</cp:coreProperties>
</file>