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387" r:id="rId3"/>
    <p:sldId id="355" r:id="rId4"/>
    <p:sldId id="296" r:id="rId5"/>
    <p:sldId id="357" r:id="rId6"/>
    <p:sldId id="469" r:id="rId7"/>
    <p:sldId id="470" r:id="rId8"/>
    <p:sldId id="354" r:id="rId9"/>
    <p:sldId id="356" r:id="rId10"/>
    <p:sldId id="472" r:id="rId11"/>
    <p:sldId id="359" r:id="rId12"/>
    <p:sldId id="473" r:id="rId13"/>
    <p:sldId id="471" r:id="rId14"/>
    <p:sldId id="474" r:id="rId15"/>
    <p:sldId id="453" r:id="rId16"/>
    <p:sldId id="449" r:id="rId17"/>
    <p:sldId id="454" r:id="rId18"/>
    <p:sldId id="452" r:id="rId19"/>
    <p:sldId id="451" r:id="rId20"/>
    <p:sldId id="464" r:id="rId21"/>
    <p:sldId id="450" r:id="rId22"/>
    <p:sldId id="448" r:id="rId23"/>
    <p:sldId id="379" r:id="rId24"/>
    <p:sldId id="460" r:id="rId25"/>
    <p:sldId id="463" r:id="rId26"/>
    <p:sldId id="455" r:id="rId27"/>
    <p:sldId id="456" r:id="rId28"/>
    <p:sldId id="461" r:id="rId29"/>
    <p:sldId id="462" r:id="rId30"/>
    <p:sldId id="465" r:id="rId31"/>
    <p:sldId id="466" r:id="rId32"/>
    <p:sldId id="467" r:id="rId33"/>
    <p:sldId id="468" r:id="rId34"/>
    <p:sldId id="44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2" autoAdjust="0"/>
    <p:restoredTop sz="69708" autoAdjust="0"/>
  </p:normalViewPr>
  <p:slideViewPr>
    <p:cSldViewPr>
      <p:cViewPr varScale="1">
        <p:scale>
          <a:sx n="73" d="100"/>
          <a:sy n="73" d="100"/>
        </p:scale>
        <p:origin x="1182" y="72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5D3A5-10B5-49A9-BCC6-4B77D2AA37D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82590-3FE9-4C19-8CA9-58C69CF3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5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82590-3FE9-4C19-8CA9-58C69CF348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55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82590-3FE9-4C19-8CA9-58C69CF348D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60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82590-3FE9-4C19-8CA9-58C69CF348D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5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C4A0EB5-2034-4715-949F-CDC08686E25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39C9F75-70C3-49A9-8EA0-57B8E32CC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0EB5-2034-4715-949F-CDC08686E25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9F75-70C3-49A9-8EA0-57B8E32CC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0EB5-2034-4715-949F-CDC08686E25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9F75-70C3-49A9-8EA0-57B8E32CC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0EB5-2034-4715-949F-CDC08686E25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9F75-70C3-49A9-8EA0-57B8E32CC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0EB5-2034-4715-949F-CDC08686E25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9F75-70C3-49A9-8EA0-57B8E32CC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0EB5-2034-4715-949F-CDC08686E25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9F75-70C3-49A9-8EA0-57B8E32CC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0EB5-2034-4715-949F-CDC08686E25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9F75-70C3-49A9-8EA0-57B8E32CC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0EB5-2034-4715-949F-CDC08686E25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9F75-70C3-49A9-8EA0-57B8E32CC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0EB5-2034-4715-949F-CDC08686E25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9F75-70C3-49A9-8EA0-57B8E32CC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0EB5-2034-4715-949F-CDC08686E25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9F75-70C3-49A9-8EA0-57B8E32CC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0EB5-2034-4715-949F-CDC08686E25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9F75-70C3-49A9-8EA0-57B8E32CC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3C4A0EB5-2034-4715-949F-CDC08686E25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039C9F75-70C3-49A9-8EA0-57B8E32CCF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tyimages.com/detail/photo/mom-breast-feeding-her-baby-girl-and-fondling-the-royalty-free-image/669985716" TargetMode="External"/><Relationship Id="rId2" Type="http://schemas.openxmlformats.org/officeDocument/2006/relationships/hyperlink" Target="https://media.gettyimages.com/photos/mother-and-son-planting-in-garden-picture-id594828619?s=2048x2048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tyimages.com/detail/photo/caucasian-parents-scolding-children-royalty-free-image/482143257" TargetMode="External"/><Relationship Id="rId2" Type="http://schemas.openxmlformats.org/officeDocument/2006/relationships/hyperlink" Target="https://www.gettyimages.com/detail/photo/tween-girl-hands-her-phone-over-to-her-mother-royalty-free-image/66478582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gettyimages.com/photos/black-mother-holding-waist-of-daughter-wearing-roller-skates-picture-id738779093?s=2048x2048" TargetMode="External"/><Relationship Id="rId2" Type="http://schemas.openxmlformats.org/officeDocument/2006/relationships/hyperlink" Target="https://www.gettyimages.com/detail/photo/he-gets-his-style-from-dad-royalty-free-image/854461746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ettyimages.com/detail/photo/show-appreciation-for-what-you-have-royalty-free-image/1041115524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gettyimages.com/photos/father-on-paternity-leave-looking-after-small-son-indoors-blowing-his-picture-id1168239576?s=2048x2048" TargetMode="External"/><Relationship Id="rId2" Type="http://schemas.openxmlformats.org/officeDocument/2006/relationships/hyperlink" Target="https://media.gettyimages.com/photos/helping-a-senior-woman-out-of-the-car-picture-id952119556?s=2048x2048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gettyimages.com/photos/male-teacher-standing-before-students-with-hands-raised-picture-id200193780-001?s=2048x2048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media.gettyimages.com/photos/pediatrician-picture-id514836214?s=2048x2048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s://media.gettyimages.com/photos/organic-farmer-pride-of-his-crop-picture-id654568040?s=2048x204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FAMILY AND RESOURCE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atin typeface="Times New Roman" panose="02020603050405020304" charset="0"/>
                <a:cs typeface="Times New Roman" panose="02020603050405020304" charset="0"/>
              </a:rPr>
              <a:t>THE FAMILY</a:t>
            </a:r>
          </a:p>
        </p:txBody>
      </p:sp>
    </p:spTree>
  </p:cSld>
  <p:clrMapOvr>
    <a:masterClrMapping/>
  </p:clrMapOvr>
  <p:transition advTm="6562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The NURTURER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174750"/>
            <a:ext cx="8001001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rovides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support, creates safety, is available to others, and can be a mediator.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He/she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focuses on having and meeting emotional needs, usually in a balanced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manner.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Mothers are by nature, nurturers, an example of this is 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breastfeeding.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800" dirty="0" smtClean="0">
                <a:latin typeface="Times New Roman" panose="02020603050405020304" charset="0"/>
                <a:cs typeface="Times New Roman" panose="02020603050405020304" charset="0"/>
                <a:hlinkClick r:id="rId2"/>
              </a:rPr>
              <a:t>https</a:t>
            </a:r>
            <a:r>
              <a:rPr lang="en-US" sz="800" dirty="0">
                <a:latin typeface="Times New Roman" panose="02020603050405020304" charset="0"/>
                <a:cs typeface="Times New Roman" panose="02020603050405020304" charset="0"/>
                <a:hlinkClick r:id="rId2"/>
              </a:rPr>
              <a:t>://</a:t>
            </a:r>
            <a:r>
              <a:rPr lang="en-US" sz="800" dirty="0" smtClean="0">
                <a:latin typeface="Times New Roman" panose="02020603050405020304" charset="0"/>
                <a:cs typeface="Times New Roman" panose="02020603050405020304" charset="0"/>
                <a:hlinkClick r:id="rId2"/>
              </a:rPr>
              <a:t>media.gettyimages.com/photos/mother-and-son-planting-in-garden-picture-id594828619?s=2048x2048</a:t>
            </a:r>
            <a:endParaRPr lang="en-US" sz="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800" dirty="0">
                <a:latin typeface="Times New Roman" panose="02020603050405020304" charset="0"/>
                <a:cs typeface="Times New Roman" panose="02020603050405020304" charset="0"/>
                <a:hlinkClick r:id="rId3"/>
              </a:rPr>
              <a:t>https://</a:t>
            </a:r>
            <a:r>
              <a:rPr lang="en-US" sz="800" dirty="0" smtClean="0">
                <a:latin typeface="Times New Roman" panose="02020603050405020304" charset="0"/>
                <a:cs typeface="Times New Roman" panose="02020603050405020304" charset="0"/>
                <a:hlinkClick r:id="rId3"/>
              </a:rPr>
              <a:t>www.gettyimages.com/detail/photo/mom-breast-feeding-her-baby-girl-and-fondling-the-royalty-free-image/669985716</a:t>
            </a:r>
            <a:endParaRPr lang="en-US" sz="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196" name="Picture 4" descr="https://media.gettyimages.com/photos/mother-and-son-planting-in-garden-picture-id594828619?k=6&amp;m=594828619&amp;s=612x612&amp;w=0&amp;h=vUEFvjIQ9koqdmIvErZ_uyG1RzMK_xMCmJRKfyLmTrM=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4495800"/>
            <a:ext cx="1865376" cy="12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 mom breast feeding her baby girl and fondling the head of her son : Stock Ph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2660665" cy="177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9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The DISCIPLINARIAN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174750"/>
            <a:ext cx="7696201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B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elieves 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in 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training or teaching  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family members to obey rules, or a code of 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behaviour.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Uses 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the appropriate punishment to correct disobedience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In some families both parent work together in fulfilling this role. 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800" dirty="0">
                <a:latin typeface="Times New Roman" panose="02020603050405020304" charset="0"/>
                <a:cs typeface="Times New Roman" panose="02020603050405020304" charset="0"/>
                <a:hlinkClick r:id="rId2"/>
              </a:rPr>
              <a:t>https://</a:t>
            </a:r>
            <a:r>
              <a:rPr lang="en-US" sz="800" dirty="0" smtClean="0">
                <a:latin typeface="Times New Roman" panose="02020603050405020304" charset="0"/>
                <a:cs typeface="Times New Roman" panose="02020603050405020304" charset="0"/>
                <a:hlinkClick r:id="rId2"/>
              </a:rPr>
              <a:t>www.gettyimages.com/detail/photo/tween-girl-hands-her-phone-over-to-her-mother-royalty-free-image/664785824</a:t>
            </a:r>
            <a:endParaRPr lang="en-US" sz="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800" dirty="0">
                <a:latin typeface="Times New Roman" panose="02020603050405020304" charset="0"/>
                <a:cs typeface="Times New Roman" panose="02020603050405020304" charset="0"/>
                <a:hlinkClick r:id="rId3"/>
              </a:rPr>
              <a:t>https://</a:t>
            </a:r>
            <a:r>
              <a:rPr lang="en-US" sz="800" dirty="0" smtClean="0">
                <a:latin typeface="Times New Roman" panose="02020603050405020304" charset="0"/>
                <a:cs typeface="Times New Roman" panose="02020603050405020304" charset="0"/>
                <a:hlinkClick r:id="rId3"/>
              </a:rPr>
              <a:t>www.gettyimages.com/detail/photo/caucasian-parents-scolding-children-royalty-free-image/482143257</a:t>
            </a:r>
            <a:endParaRPr lang="en-US" sz="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220" name="Picture 4" descr="Caucasian parents scolding children : Stock Pho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05200"/>
            <a:ext cx="2843968" cy="19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Tween girl hands her phone over to her mother : Stock Ph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4846"/>
            <a:ext cx="2632757" cy="175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The ROLE MODEL 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174750"/>
            <a:ext cx="7772401" cy="54546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person is a high achiever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carries the pride of the family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He/she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often a good leader and organizer, and is goal-oriented and self-disciplined.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Role models should 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have strong spiritual and moral values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800" dirty="0">
                <a:latin typeface="Times New Roman" panose="02020603050405020304" charset="0"/>
                <a:cs typeface="Times New Roman" panose="02020603050405020304" charset="0"/>
                <a:hlinkClick r:id="rId2"/>
              </a:rPr>
              <a:t>https://</a:t>
            </a:r>
            <a:r>
              <a:rPr lang="en-US" sz="800" dirty="0" smtClean="0">
                <a:latin typeface="Times New Roman" panose="02020603050405020304" charset="0"/>
                <a:cs typeface="Times New Roman" panose="02020603050405020304" charset="0"/>
                <a:hlinkClick r:id="rId2"/>
              </a:rPr>
              <a:t>www.gettyimages.com/detail/photo/he-gets-his-style-from-dad-royalty-free-image/854461746</a:t>
            </a:r>
            <a:endParaRPr lang="en-US" sz="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800" dirty="0">
                <a:latin typeface="Times New Roman" panose="02020603050405020304" charset="0"/>
                <a:cs typeface="Times New Roman" panose="02020603050405020304" charset="0"/>
                <a:hlinkClick r:id="rId3"/>
              </a:rPr>
              <a:t>https://</a:t>
            </a:r>
            <a:r>
              <a:rPr lang="en-US" sz="800" dirty="0" smtClean="0">
                <a:latin typeface="Times New Roman" panose="02020603050405020304" charset="0"/>
                <a:cs typeface="Times New Roman" panose="02020603050405020304" charset="0"/>
                <a:hlinkClick r:id="rId3"/>
              </a:rPr>
              <a:t>media.gettyimages.com/photos/black-mother-holding-waist-of-daughter-wearing-roller-skates-picture-id738779093?s=2048x2048</a:t>
            </a:r>
            <a:endParaRPr lang="en-US" sz="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242" name="Picture 2" descr="https://media.gettyimages.com/photos/dapper-dad-and-his-little-dude-picture-id1153400642?k=6&amp;m=1153400642&amp;s=612x612&amp;w=0&amp;h=uRNVeg3k3KE5iGRjp_dbVkHmXPZRuxS1jS4Pnw4l004=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28289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Black mother holding waist of daughter wearing roller skates : Stock Ph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2536622" cy="169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56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SPIRITUAL 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GUIDE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7239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Parents are expected to raise their children in both love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righteousness.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Spiritual guidance will provide children with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moral compass so they know right from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wrong.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Parents need to teach children about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faith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hope.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800" dirty="0">
                <a:latin typeface="Times New Roman" panose="02020603050405020304" charset="0"/>
                <a:cs typeface="Times New Roman" panose="02020603050405020304" charset="0"/>
                <a:hlinkClick r:id="rId2"/>
              </a:rPr>
              <a:t>https://</a:t>
            </a:r>
            <a:r>
              <a:rPr lang="en-US" sz="800" dirty="0" smtClean="0">
                <a:latin typeface="Times New Roman" panose="02020603050405020304" charset="0"/>
                <a:cs typeface="Times New Roman" panose="02020603050405020304" charset="0"/>
                <a:hlinkClick r:id="rId2"/>
              </a:rPr>
              <a:t>www.gettyimages.com/detail/photo/show-appreciation-for-what-you-have-royalty-free-image/1041115524</a:t>
            </a:r>
            <a:endParaRPr lang="en-US" sz="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266" name="Picture 2" descr="Show appreciation for what you have! : Stock Pho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3677376"/>
            <a:ext cx="2668385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72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FUNCTIONS of the 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FAMILY</a:t>
            </a:r>
            <a:endParaRPr lang="en-US" dirty="0">
              <a:latin typeface="Perpetua Titling MT" panose="020205020605050208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955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sym typeface="+mn-ea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Procreation and Reproduction</a:t>
            </a:r>
          </a:p>
          <a:p>
            <a:pPr marL="0" lvl="1">
              <a:buNone/>
            </a:pPr>
            <a:r>
              <a:rPr lang="en-US" sz="2400" dirty="0" smtClean="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 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important function of the family is to increase family size either bearing children or by adopting </a:t>
            </a:r>
            <a:r>
              <a:rPr lang="en-US" sz="2400" dirty="0" smtClean="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them</a:t>
            </a:r>
            <a:r>
              <a:rPr lang="en-US" sz="1600" dirty="0" smtClean="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sz="1600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1">
              <a:buNone/>
            </a:pPr>
            <a:endParaRPr lang="en-US" dirty="0" smtClean="0">
              <a:sym typeface="+mn-ea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Socialisation</a:t>
            </a:r>
            <a:endParaRPr lang="en-US" sz="16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lvl="1">
              <a:buNone/>
            </a:pPr>
            <a:r>
              <a:rPr lang="en-US" sz="2400" dirty="0" smtClean="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This 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include education, religion, and preparation for a career, learning social relationships and management of leisure, and being a responsible </a:t>
            </a:r>
            <a:r>
              <a:rPr lang="en-US" sz="2400" dirty="0" smtClean="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citizen.</a:t>
            </a:r>
          </a:p>
          <a:p>
            <a:pPr marL="0" lvl="1">
              <a:buNone/>
            </a:pPr>
            <a:endParaRPr lang="en-US" sz="1600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4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FUNCTIONS of the 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FAMILY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7150"/>
          </a:xfrm>
        </p:spPr>
        <p:txBody>
          <a:bodyPr/>
          <a:lstStyle/>
          <a:p>
            <a:pPr marL="1714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Nurturing Growth of Personality</a:t>
            </a:r>
            <a:endParaRPr lang="en-US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1">
              <a:buNone/>
            </a:pPr>
            <a:r>
              <a:rPr lang="en-US" dirty="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family is responsible for the development of the organized pattern of behaviours and attitudes that make a distinctively functional individual</a:t>
            </a:r>
            <a:r>
              <a:rPr lang="en-US" dirty="0" smtClean="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dirty="0"/>
          </a:p>
          <a:p>
            <a:endParaRPr lang="en-US" sz="2800" dirty="0" smtClean="0"/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Basic Needs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Basic needs of food, shelter, clothing and health care. The young need emotional nurturing as well: they need love and a sense of security and belonging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marL="0" lvl="1"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endParaRPr lang="en-US" sz="2400" dirty="0"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876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7" y="381000"/>
            <a:ext cx="8229600" cy="582613"/>
          </a:xfrm>
        </p:spPr>
        <p:txBody>
          <a:bodyPr/>
          <a:lstStyle/>
          <a:p>
            <a:r>
              <a:rPr lang="en-US" dirty="0" smtClean="0">
                <a:sym typeface="+mn-ea"/>
              </a:rPr>
              <a:t/>
            </a:r>
            <a:br>
              <a:rPr lang="en-US" dirty="0" smtClean="0">
                <a:sym typeface="+mn-ea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Providing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Basic Needs Cont’d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" y="1143000"/>
            <a:ext cx="8229600" cy="55832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Factors to meet the need of being physically well: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JM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J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Eating healthy - proper nutrition </a:t>
            </a:r>
          </a:p>
          <a:p>
            <a:r>
              <a:rPr lang="en-J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Regular exercise </a:t>
            </a:r>
          </a:p>
          <a:p>
            <a:r>
              <a:rPr lang="en-J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Getting adequate sleep or rest</a:t>
            </a:r>
          </a:p>
          <a:p>
            <a:r>
              <a:rPr lang="en-J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 hydrated – drinking adequate </a:t>
            </a:r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</a:t>
            </a:r>
            <a:r>
              <a:rPr lang="en-J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</a:p>
          <a:p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J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dequate </a:t>
            </a:r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fresh </a:t>
            </a:r>
            <a:r>
              <a:rPr lang="en-J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J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ractising </a:t>
            </a:r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</a:t>
            </a:r>
            <a:r>
              <a:rPr lang="en-J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sym typeface="+mn-ea"/>
            </a:endParaRPr>
          </a:p>
          <a:p>
            <a:pPr marL="0" indent="0">
              <a:buNone/>
            </a:pPr>
            <a:endParaRPr lang="en-US" sz="2400" dirty="0" smtClean="0">
              <a:sym typeface="+mn-ea"/>
            </a:endParaRPr>
          </a:p>
          <a:p>
            <a:pPr marL="0" lvl="1">
              <a:buNone/>
            </a:pPr>
            <a:endParaRPr lang="en-US" sz="32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en-US" sz="2400" dirty="0"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776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+mn-ea"/>
              </a:rPr>
              <a:t/>
            </a:r>
            <a:br>
              <a:rPr lang="en-US" dirty="0" smtClean="0">
                <a:sym typeface="+mn-ea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Providing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Basic Needs Cont’d</a:t>
            </a:r>
            <a:r>
              <a:rPr lang="en-US" dirty="0">
                <a:sym typeface="+mn-ea"/>
              </a:rPr>
              <a:t/>
            </a:r>
            <a:br>
              <a:rPr lang="en-US" dirty="0">
                <a:sym typeface="+mn-ea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J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 to meet the need to be mentally well: </a:t>
            </a:r>
          </a:p>
          <a:p>
            <a:pPr marL="0" lvl="0" indent="0">
              <a:buNone/>
            </a:pPr>
            <a:endParaRPr lang="en-JM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J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ppropriate </a:t>
            </a:r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nutrition for the </a:t>
            </a:r>
            <a:r>
              <a:rPr lang="en-J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brain</a:t>
            </a:r>
          </a:p>
          <a:p>
            <a:pPr lvl="0"/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J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ental </a:t>
            </a:r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exercises e.g. reading, doing puzzles </a:t>
            </a:r>
            <a:r>
              <a:rPr lang="en-J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  <a:p>
            <a:pPr lvl="0"/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J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ood </a:t>
            </a:r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and other </a:t>
            </a:r>
            <a:r>
              <a:rPr lang="en-J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 </a:t>
            </a:r>
          </a:p>
          <a:p>
            <a:pPr lvl="0"/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J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hysical activities</a:t>
            </a:r>
          </a:p>
          <a:p>
            <a:pPr lvl="0"/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J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dequate </a:t>
            </a:r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sleep or rest, </a:t>
            </a:r>
            <a:r>
              <a:rPr lang="en-J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vacation</a:t>
            </a:r>
          </a:p>
          <a:p>
            <a:pPr lvl="0"/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J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stressful </a:t>
            </a:r>
            <a:r>
              <a:rPr lang="en-J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J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Taking care of yourself - regularly </a:t>
            </a:r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in your life a little bit of love and </a:t>
            </a:r>
            <a:r>
              <a:rPr lang="en-J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38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FUNCTIONS of the FAMILY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Cultural Transmission</a:t>
            </a:r>
          </a:p>
          <a:p>
            <a:pPr marL="0" lvl="1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Culture:- beliefs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</a:p>
          <a:p>
            <a:pPr marL="0" lvl="1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- customs </a:t>
            </a:r>
          </a:p>
          <a:p>
            <a:pPr marL="0" lvl="1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- social heritage</a:t>
            </a:r>
          </a:p>
          <a:p>
            <a:pPr marL="0" lvl="1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- artistic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heritage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lvl="1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lvl="1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Culture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 passed on by the family from one generation to the next and should not conflict with the  moral, and spiritual values in the home.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9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FUNCTIONS of the FAMILY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Conferring Status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1">
              <a:buNone/>
            </a:pPr>
            <a:r>
              <a:rPr lang="en-US" dirty="0" smtClean="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Status </a:t>
            </a:r>
            <a:r>
              <a:rPr lang="en-US" dirty="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can either be ascribed or achieved. </a:t>
            </a:r>
            <a:endParaRPr lang="en-US" b="1" dirty="0" smtClean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1">
              <a:buNone/>
            </a:pPr>
            <a:endParaRPr lang="en-US" b="1" dirty="0" smtClean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1">
              <a:buNone/>
            </a:pPr>
            <a:r>
              <a:rPr lang="en-US" b="1" dirty="0" smtClean="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Ascribed </a:t>
            </a:r>
            <a:r>
              <a:rPr lang="en-US" dirty="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status </a:t>
            </a:r>
            <a:endParaRPr lang="en-US" dirty="0" smtClean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1714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status a person has by virtue of birth.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Includes race, ethnicity, gender, age, </a:t>
            </a:r>
            <a:r>
              <a:rPr lang="en-US" dirty="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citizenship, </a:t>
            </a:r>
            <a:r>
              <a:rPr lang="en-US" dirty="0" smtClean="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religion </a:t>
            </a:r>
            <a:r>
              <a:rPr lang="en-US" dirty="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and membership into the community</a:t>
            </a:r>
            <a:r>
              <a:rPr lang="en-US" dirty="0" smtClean="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</a:p>
          <a:p>
            <a:pPr marL="1714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family helps to form these habits.</a:t>
            </a:r>
          </a:p>
          <a:p>
            <a:pPr marL="0" lvl="1">
              <a:buNone/>
            </a:pPr>
            <a:endParaRPr lang="en-US" b="1" dirty="0" smtClean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1">
              <a:buNone/>
            </a:pPr>
            <a:r>
              <a:rPr lang="en-US" dirty="0" smtClean="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27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8669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Group level: Form Four/Form Five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pPr marL="0" indent="0">
              <a:buNone/>
            </a:pPr>
            <a:endParaRPr lang="en-US" sz="24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INSTRUCTIONS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Read 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the information 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on the power point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Review 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what you have learned by completing the questions presented on the slides.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Use 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the answer key to assess your performance.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FUNCTIONS of the FAMILY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Conferring Status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1">
              <a:buNone/>
            </a:pPr>
            <a:endParaRPr lang="en-US" b="1" dirty="0" smtClean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1">
              <a:buNone/>
            </a:pPr>
            <a:r>
              <a:rPr lang="en-US" b="1" dirty="0" smtClean="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Achieved</a:t>
            </a:r>
            <a:r>
              <a:rPr lang="en-US" dirty="0" smtClean="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status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status an individual acquires during the course of his /her lifetime.</a:t>
            </a:r>
            <a:endParaRPr lang="en-US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Obtained from society </a:t>
            </a:r>
            <a:r>
              <a:rPr lang="en-US" dirty="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and is often a result of hard work by the individual</a:t>
            </a:r>
            <a:r>
              <a:rPr lang="en-US" dirty="0" smtClean="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Example, doctor, teacher, businessman/woman. 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Education can alter our status, providing we work towards that goal.</a:t>
            </a:r>
            <a:endParaRPr lang="en-US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93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FUNCTIONS of the FAMILY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R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egulation of Kinship Ties</a:t>
            </a:r>
            <a:endParaRPr lang="en-US" sz="2800" dirty="0" smtClean="0">
              <a:sym typeface="+mn-ea"/>
            </a:endParaRPr>
          </a:p>
          <a:p>
            <a:pPr>
              <a:buNone/>
            </a:pPr>
            <a:endParaRPr lang="en-US" sz="2800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family enables the individual to identify his blood relations; thus we know our mother, father, brother, sister, and the sexual caution we must maintain with them.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Family also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enables individuals to identify acceptable behaviour towards persons in society to prevent infidelity, which leads to the disintegration of the family.</a:t>
            </a:r>
          </a:p>
          <a:p>
            <a:pPr marL="0" lvl="1">
              <a:buNone/>
            </a:pPr>
            <a:endParaRPr lang="en-US" sz="2400" dirty="0">
              <a:solidFill>
                <a:schemeClr val="dk1"/>
              </a:solidFill>
              <a:sym typeface="+mn-e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CONCLUSION</a:t>
            </a:r>
            <a:endParaRPr lang="en-US" dirty="0">
              <a:latin typeface="Perpetua Titling MT" panose="020205020605050208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>
              <a:buNone/>
            </a:pPr>
            <a:r>
              <a:rPr lang="en-US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family performs several essential functions for society.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socializes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emotional and practical support for its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regulate sexual activity and sexual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its members with a social identity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3113"/>
            <a:ext cx="8229600" cy="535463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Answer All Questions</a:t>
            </a:r>
          </a:p>
          <a:p>
            <a:pPr marL="0" indent="0">
              <a:buNone/>
            </a:pPr>
            <a:endParaRPr lang="en-US" sz="20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buAutoNum type="arabicPeriod"/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Describe the following roles which are performed by the family.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Breadwinner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…………………………………………………………………………………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…………………………………………………………………………………</a:t>
            </a:r>
          </a:p>
          <a:p>
            <a:pPr marL="0" indent="0" algn="r">
              <a:buNone/>
            </a:pPr>
            <a:r>
              <a:rPr 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(2 marks)</a:t>
            </a:r>
          </a:p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Caregiver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     ………………………………………………………………………………….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     …………………………………………………………………………………</a:t>
            </a:r>
          </a:p>
          <a:p>
            <a:pPr marL="0" indent="0" algn="r">
              <a:buNone/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(2 marks)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3113"/>
            <a:ext cx="8229600" cy="5354637"/>
          </a:xfrm>
        </p:spPr>
        <p:txBody>
          <a:bodyPr/>
          <a:lstStyle/>
          <a:p>
            <a:pPr marL="0" indent="0">
              <a:buNone/>
            </a:pPr>
            <a:endParaRPr lang="en-US" sz="16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en-US" sz="16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2.  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State the difference between ascribed status and achieved status.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………………………………………………………………………………………………………………………………………………………………………………</a:t>
            </a:r>
          </a:p>
          <a:p>
            <a:pPr marL="0" indent="0" algn="r">
              <a:buNone/>
            </a:pP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(2 marks)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Complete the table by indicating the type of status. An example is done for you.                         (10 marks)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534674"/>
              </p:ext>
            </p:extLst>
          </p:nvPr>
        </p:nvGraphicFramePr>
        <p:xfrm>
          <a:off x="685800" y="1676400"/>
          <a:ext cx="70104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4035437426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961023832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867154027"/>
                    </a:ext>
                  </a:extLst>
                </a:gridCol>
              </a:tblGrid>
              <a:tr h="3639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Ascribed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444064"/>
                  </a:ext>
                </a:extLst>
              </a:tr>
              <a:tr h="3639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Dancer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592917"/>
                  </a:ext>
                </a:extLst>
              </a:tr>
              <a:tr h="3639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Hairdresser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585692"/>
                  </a:ext>
                </a:extLst>
              </a:tr>
              <a:tr h="3639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President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228476"/>
                  </a:ext>
                </a:extLst>
              </a:tr>
              <a:tr h="3639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Teenager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072928"/>
                  </a:ext>
                </a:extLst>
              </a:tr>
              <a:tr h="3639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Husband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874104"/>
                  </a:ext>
                </a:extLst>
              </a:tr>
              <a:tr h="3639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Baby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924303"/>
                  </a:ext>
                </a:extLst>
              </a:tr>
              <a:tr h="3639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Doctor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942733"/>
                  </a:ext>
                </a:extLst>
              </a:tr>
              <a:tr h="3639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 – Male/female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322064"/>
                  </a:ext>
                </a:extLst>
              </a:tr>
              <a:tr h="3639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DJ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772021"/>
                  </a:ext>
                </a:extLst>
              </a:tr>
              <a:tr h="3639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Fire Fighter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488267"/>
                  </a:ext>
                </a:extLst>
              </a:tr>
              <a:tr h="3639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05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0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1"/>
            <a:ext cx="8229600" cy="266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Identify three different factors that help to meet each of the following needs of the family: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Mental well being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</a:t>
            </a:r>
          </a:p>
          <a:p>
            <a:pPr marL="0" indent="0" algn="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marks)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 Physical well being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…………………………………………………………..</a:t>
            </a:r>
          </a:p>
          <a:p>
            <a:pPr marL="0" indent="0" algn="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marks)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79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47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5.(a) Briefly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is likely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if the father spends four months working overseas.             (4 marks)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(b)Suggest one way in which the family could use available resources to overcome the challenge.                                               (4 marks)</a:t>
            </a:r>
          </a:p>
          <a:p>
            <a:pPr marL="0" indent="0" algn="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30 marks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3154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Lucida Calligraphy" panose="03010101010101010101" pitchFamily="66" charset="0"/>
                <a:cs typeface="Times New Roman" panose="02020603050405020304" pitchFamily="18" charset="0"/>
              </a:rPr>
              <a:t>Answer Key</a:t>
            </a:r>
            <a:endParaRPr lang="en-US" sz="4000" dirty="0">
              <a:latin typeface="Lucida Calligraphy" panose="030101010101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1.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dirty="0"/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Breadwinner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person in the family who earns money to support other family members.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Caregiver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person responsible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physical care and emotional support of family members.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marks for each correct response)</a:t>
            </a:r>
          </a:p>
          <a:p>
            <a:pPr marL="0" indent="0" algn="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(= 4 marks)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 between Ascribed status and Achieved status is:</a:t>
            </a:r>
          </a:p>
          <a:p>
            <a:pPr marL="0" lvl="1">
              <a:buNone/>
            </a:pP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Ascribed 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status </a:t>
            </a:r>
            <a:r>
              <a:rPr lang="en-US" sz="3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 the 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status a person has by virtue of </a:t>
            </a:r>
            <a:r>
              <a:rPr lang="en-US" sz="3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birth whereas, </a:t>
            </a:r>
            <a:r>
              <a:rPr lang="en-US" sz="32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Achieved</a:t>
            </a:r>
            <a:r>
              <a:rPr lang="en-US" sz="3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status is the 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status an individual acquires during the course of his /her lifetime</a:t>
            </a:r>
            <a:r>
              <a:rPr lang="en-US" sz="3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marL="0" lvl="1" algn="r">
              <a:buNone/>
            </a:pPr>
            <a:r>
              <a:rPr lang="en-US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 marks)</a:t>
            </a:r>
            <a:endParaRPr lang="en-US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lvl="1">
              <a:buNone/>
            </a:pPr>
            <a:endParaRPr lang="en-US" b="1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071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3465"/>
            <a:ext cx="8229600" cy="3651885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ROLES AND FUNCTIONS OF THE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865"/>
            <a:ext cx="8229600" cy="1180465"/>
          </a:xfrm>
        </p:spPr>
        <p:txBody>
          <a:bodyPr/>
          <a:lstStyle/>
          <a:p>
            <a:pPr lvl="4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028700"/>
          </a:xfrm>
        </p:spPr>
        <p:txBody>
          <a:bodyPr/>
          <a:lstStyle/>
          <a:p>
            <a:r>
              <a:rPr lang="en-US" sz="2000" dirty="0" smtClean="0"/>
              <a:t>3. (1 mark each = 10 marks)</a:t>
            </a:r>
            <a:br>
              <a:rPr lang="en-US" sz="2000" dirty="0" smtClean="0"/>
            </a:br>
            <a:r>
              <a:rPr lang="en-US" sz="2000" dirty="0" smtClean="0"/>
              <a:t>                                                          </a:t>
            </a:r>
            <a:endParaRPr lang="en-US" sz="20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872206"/>
              </p:ext>
            </p:extLst>
          </p:nvPr>
        </p:nvGraphicFramePr>
        <p:xfrm>
          <a:off x="609600" y="1219200"/>
          <a:ext cx="70104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4035437426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961023832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867154027"/>
                    </a:ext>
                  </a:extLst>
                </a:gridCol>
              </a:tblGrid>
              <a:tr h="3639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Status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Ascribed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Achieved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444064"/>
                  </a:ext>
                </a:extLst>
              </a:tr>
              <a:tr h="3639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Hairdresser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585692"/>
                  </a:ext>
                </a:extLst>
              </a:tr>
              <a:tr h="3639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President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228476"/>
                  </a:ext>
                </a:extLst>
              </a:tr>
              <a:tr h="3639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Teenager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072928"/>
                  </a:ext>
                </a:extLst>
              </a:tr>
              <a:tr h="3639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Husband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874104"/>
                  </a:ext>
                </a:extLst>
              </a:tr>
              <a:tr h="3639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Baby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924303"/>
                  </a:ext>
                </a:extLst>
              </a:tr>
              <a:tr h="3639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Doctor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942733"/>
                  </a:ext>
                </a:extLst>
              </a:tr>
              <a:tr h="3639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Sex – Male/female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322064"/>
                  </a:ext>
                </a:extLst>
              </a:tr>
              <a:tr h="3639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DJ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772021"/>
                  </a:ext>
                </a:extLst>
              </a:tr>
              <a:tr h="3639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Fire Fighter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488267"/>
                  </a:ext>
                </a:extLst>
              </a:tr>
              <a:tr h="3639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05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4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(a) Factors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meet the need of being physically well: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JM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Eating healthy - proper nutrition </a:t>
            </a:r>
          </a:p>
          <a:p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exercise </a:t>
            </a:r>
          </a:p>
          <a:p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Getting adequate sleep or rest</a:t>
            </a:r>
          </a:p>
          <a:p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hydrated – drinking adequate amount of water</a:t>
            </a:r>
          </a:p>
          <a:p>
            <a:r>
              <a:rPr lang="en-J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Taking in adequate </a:t>
            </a:r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fresh 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Practising safety </a:t>
            </a:r>
            <a:r>
              <a:rPr lang="en-J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</a:p>
          <a:p>
            <a:pPr marL="0" indent="0" algn="r">
              <a:buNone/>
            </a:pPr>
            <a:r>
              <a:rPr lang="en-J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marks for any three factors)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00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J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(b) Factors </a:t>
            </a:r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meet the need to be mentally well: </a:t>
            </a:r>
          </a:p>
          <a:p>
            <a:pPr marL="0" lvl="0" indent="0">
              <a:buNone/>
            </a:pPr>
            <a:endParaRPr lang="en-JM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J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nutrition for the brain</a:t>
            </a:r>
          </a:p>
          <a:p>
            <a:pPr lvl="0"/>
            <a:r>
              <a:rPr lang="en-J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exercises e.g. reading, doing puzzles etc.</a:t>
            </a:r>
          </a:p>
          <a:p>
            <a:pPr lvl="0"/>
            <a:r>
              <a:rPr lang="en-J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family and other relationships </a:t>
            </a:r>
          </a:p>
          <a:p>
            <a:pPr lvl="0"/>
            <a:r>
              <a:rPr lang="en-J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activities</a:t>
            </a:r>
          </a:p>
          <a:p>
            <a:pPr lvl="0"/>
            <a:r>
              <a:rPr lang="en-J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Adequate sleep or rest, vacation</a:t>
            </a:r>
          </a:p>
          <a:p>
            <a:pPr lvl="0"/>
            <a:r>
              <a:rPr lang="en-J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of stressful situations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J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care of yourself - regularly include in your life a little bit of love and </a:t>
            </a:r>
            <a:r>
              <a:rPr lang="en-J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</a:p>
          <a:p>
            <a:pPr marL="0" indent="0" algn="r">
              <a:buNone/>
            </a:pPr>
            <a:r>
              <a:rPr lang="en-J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marks for any three factors)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8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1"/>
            <a:ext cx="8229600" cy="342900"/>
          </a:xfrm>
        </p:spPr>
        <p:txBody>
          <a:bodyPr/>
          <a:lstStyle/>
          <a:p>
            <a:r>
              <a:rPr lang="en-US" sz="2800" dirty="0" smtClean="0"/>
              <a:t>5.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286895"/>
              </p:ext>
            </p:extLst>
          </p:nvPr>
        </p:nvGraphicFramePr>
        <p:xfrm>
          <a:off x="266700" y="533401"/>
          <a:ext cx="8610600" cy="5238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7011">
                  <a:extLst>
                    <a:ext uri="{9D8B030D-6E8A-4147-A177-3AD203B41FA5}">
                      <a16:colId xmlns:a16="http://schemas.microsoft.com/office/drawing/2014/main" val="2280801600"/>
                    </a:ext>
                  </a:extLst>
                </a:gridCol>
                <a:gridCol w="4763589">
                  <a:extLst>
                    <a:ext uri="{9D8B030D-6E8A-4147-A177-3AD203B41FA5}">
                      <a16:colId xmlns:a16="http://schemas.microsoft.com/office/drawing/2014/main" val="22459040"/>
                    </a:ext>
                  </a:extLst>
                </a:gridCol>
              </a:tblGrid>
              <a:tr h="39550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(a)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Challenges (2 marks each)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(b) Ways to overcome (2 marks each)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146477"/>
                  </a:ext>
                </a:extLst>
              </a:tr>
              <a:tr h="13313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1.The absence of the physical presence of the father to provide his wife and children with emotional support.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 family could use communication technology such as the internet to talk on a regular basis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696083"/>
                  </a:ext>
                </a:extLst>
              </a:tr>
              <a:tr h="1308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2. His family may not feel as safe at home, especially at night.  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 family could install security cameras, burglar bars or some other form of additional protection to help them feel safer.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158446"/>
                  </a:ext>
                </a:extLst>
              </a:tr>
              <a:tr h="19166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 Domestic activities which are normally assigned to the father may not be adequately taken care of during his period of absence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 family could pay someone to perform domestic tasks such as fixing the roof or other repairs to the home. </a:t>
                      </a:r>
                    </a:p>
                    <a:p>
                      <a:r>
                        <a:rPr lang="en-US" sz="2000" dirty="0" smtClean="0"/>
                        <a:t> 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71179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54875" y="5867401"/>
            <a:ext cx="8229600" cy="90460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/>
            <a:r>
              <a:rPr lang="en-US" sz="2000" dirty="0" smtClean="0"/>
              <a:t>(Any 2  challenge &amp; overcome 8 marks)</a:t>
            </a:r>
          </a:p>
          <a:p>
            <a:pPr algn="r"/>
            <a:r>
              <a:rPr lang="en-US" sz="2000" b="1" dirty="0" smtClean="0"/>
              <a:t>TOTAL 36 MARKS</a:t>
            </a:r>
          </a:p>
          <a:p>
            <a:pPr algn="r"/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447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latin typeface="Times New Roman" panose="02020603050405020304" charset="0"/>
                <a:cs typeface="Times New Roman" panose="02020603050405020304" charset="0"/>
              </a:rPr>
              <a:t>Stewart, Thelma M. (1994) Certificate Management of Homes and Families.</a:t>
            </a:r>
          </a:p>
          <a:p>
            <a:r>
              <a:rPr lang="en-US" sz="1600" dirty="0">
                <a:latin typeface="Times New Roman" panose="02020603050405020304" charset="0"/>
                <a:cs typeface="Times New Roman" panose="02020603050405020304" charset="0"/>
              </a:rPr>
              <a:t>Dyer Rita &amp; Maynard Norma (2004) Management.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At the end of the lesson, students should be able to: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Describe the roles of the family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Explain the different functions of the family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Differentiate between roles and functions of the family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</p:spTree>
  </p:cSld>
  <p:clrMapOvr>
    <a:masterClrMapping/>
  </p:clrMapOvr>
  <p:transition advTm="759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5310"/>
            <a:ext cx="8229600" cy="59944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ROLES of the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Family roles are determined within the social setting of the family and are performed by individual family members.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Roles of a generalized nature are attributed to certain family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members depending on circumstances and family situation. For example,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father and mother as breadwinner, mother housekeeper, father counsellor and caring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person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5310"/>
            <a:ext cx="8229600" cy="59944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ROLES of the 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FAMILY Cont’d</a:t>
            </a:r>
            <a:endParaRPr lang="en-US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roles shape how we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each other in the family system.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hese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roles function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preserve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balance in the family system.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both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and negative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them.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nderstanding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well these roles work for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is important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how they help or hurt family members in their effort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 relationships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65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ROLES of the FAMILY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Parents play the most important roles within the family unit as: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Caregiver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Breadwinner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Nurturer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Disciplinarian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Spiritual guide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6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The CAREGIVER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70486" y="1066800"/>
            <a:ext cx="6944714" cy="4671814"/>
          </a:xfrm>
        </p:spPr>
        <p:txBody>
          <a:bodyPr/>
          <a:lstStyle/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physical care, emotional support and encouragement to family members. 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usually balance in taking care of his/her own needs while providing a positive influence on those around him/her.</a:t>
            </a:r>
          </a:p>
          <a:p>
            <a:pPr marL="0" indent="0">
              <a:buFont typeface="Wingdings" panose="05000000000000000000" charset="0"/>
              <a:buNone/>
            </a:pPr>
            <a:endParaRPr lang="en-US" sz="800" dirty="0" smtClean="0">
              <a:latin typeface="Times New Roman" panose="02020603050405020304" charset="0"/>
              <a:cs typeface="Times New Roman" panose="02020603050405020304" charset="0"/>
              <a:hlinkClick r:id="rId2"/>
            </a:endParaRPr>
          </a:p>
          <a:p>
            <a:pPr marL="0" indent="0">
              <a:buFont typeface="Wingdings" panose="05000000000000000000" charset="0"/>
              <a:buNone/>
            </a:pPr>
            <a:endParaRPr lang="en-US" sz="800" dirty="0">
              <a:latin typeface="Times New Roman" panose="02020603050405020304" charset="0"/>
              <a:cs typeface="Times New Roman" panose="02020603050405020304" charset="0"/>
              <a:hlinkClick r:id="rId2"/>
            </a:endParaRPr>
          </a:p>
          <a:p>
            <a:pPr marL="0" indent="0">
              <a:buFont typeface="Wingdings" panose="05000000000000000000" charset="0"/>
              <a:buNone/>
            </a:pPr>
            <a:endParaRPr lang="en-US" sz="800" dirty="0" smtClean="0">
              <a:latin typeface="Times New Roman" panose="02020603050405020304" charset="0"/>
              <a:cs typeface="Times New Roman" panose="02020603050405020304" charset="0"/>
              <a:hlinkClick r:id="rId2"/>
            </a:endParaRPr>
          </a:p>
          <a:p>
            <a:pPr marL="0" indent="0">
              <a:buFont typeface="Wingdings" panose="05000000000000000000" charset="0"/>
              <a:buNone/>
            </a:pPr>
            <a:endParaRPr lang="en-US" sz="800" dirty="0">
              <a:latin typeface="Times New Roman" panose="02020603050405020304" charset="0"/>
              <a:cs typeface="Times New Roman" panose="02020603050405020304" charset="0"/>
              <a:hlinkClick r:id="rId2"/>
            </a:endParaRPr>
          </a:p>
          <a:p>
            <a:pPr marL="0" indent="0">
              <a:buFont typeface="Wingdings" panose="05000000000000000000" charset="0"/>
              <a:buNone/>
            </a:pPr>
            <a:endParaRPr lang="en-US" sz="800" dirty="0" smtClean="0">
              <a:latin typeface="Times New Roman" panose="02020603050405020304" charset="0"/>
              <a:cs typeface="Times New Roman" panose="02020603050405020304" charset="0"/>
              <a:hlinkClick r:id="rId2"/>
            </a:endParaRPr>
          </a:p>
          <a:p>
            <a:pPr marL="0" indent="0">
              <a:buFont typeface="Wingdings" panose="05000000000000000000" charset="0"/>
              <a:buNone/>
            </a:pPr>
            <a:endParaRPr lang="en-US" sz="800" dirty="0">
              <a:latin typeface="Times New Roman" panose="02020603050405020304" charset="0"/>
              <a:cs typeface="Times New Roman" panose="02020603050405020304" charset="0"/>
              <a:hlinkClick r:id="rId2"/>
            </a:endParaRPr>
          </a:p>
          <a:p>
            <a:pPr marL="0" indent="0">
              <a:buFont typeface="Wingdings" panose="05000000000000000000" charset="0"/>
              <a:buNone/>
            </a:pPr>
            <a:endParaRPr lang="en-US" sz="800" dirty="0" smtClean="0">
              <a:latin typeface="Times New Roman" panose="02020603050405020304" charset="0"/>
              <a:cs typeface="Times New Roman" panose="02020603050405020304" charset="0"/>
              <a:hlinkClick r:id="rId2"/>
            </a:endParaRPr>
          </a:p>
          <a:p>
            <a:pPr marL="0" indent="0">
              <a:buFont typeface="Wingdings" panose="05000000000000000000" charset="0"/>
              <a:buNone/>
            </a:pPr>
            <a:endParaRPr lang="en-US" sz="800" dirty="0">
              <a:latin typeface="Times New Roman" panose="02020603050405020304" charset="0"/>
              <a:cs typeface="Times New Roman" panose="02020603050405020304" charset="0"/>
              <a:hlinkClick r:id="rId2"/>
            </a:endParaRPr>
          </a:p>
          <a:p>
            <a:pPr marL="0" indent="0">
              <a:buFont typeface="Wingdings" panose="05000000000000000000" charset="0"/>
              <a:buNone/>
            </a:pPr>
            <a:endParaRPr lang="en-US" sz="800" dirty="0" smtClean="0">
              <a:latin typeface="Times New Roman" panose="02020603050405020304" charset="0"/>
              <a:cs typeface="Times New Roman" panose="02020603050405020304" charset="0"/>
              <a:hlinkClick r:id="rId2"/>
            </a:endParaRPr>
          </a:p>
          <a:p>
            <a:pPr marL="0" indent="0">
              <a:buFont typeface="Wingdings" panose="05000000000000000000" charset="0"/>
              <a:buNone/>
            </a:pPr>
            <a:endParaRPr lang="en-US" sz="800" dirty="0">
              <a:latin typeface="Times New Roman" panose="02020603050405020304" charset="0"/>
              <a:cs typeface="Times New Roman" panose="02020603050405020304" charset="0"/>
              <a:hlinkClick r:id="rId2"/>
            </a:endParaRPr>
          </a:p>
          <a:p>
            <a:pPr marL="0" indent="0">
              <a:buFont typeface="Wingdings" panose="05000000000000000000" charset="0"/>
              <a:buNone/>
            </a:pPr>
            <a:endParaRPr lang="en-US" sz="800" dirty="0" smtClean="0">
              <a:latin typeface="Times New Roman" panose="02020603050405020304" charset="0"/>
              <a:cs typeface="Times New Roman" panose="02020603050405020304" charset="0"/>
              <a:hlinkClick r:id="rId2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sz="800" dirty="0" smtClean="0">
                <a:latin typeface="Times New Roman" panose="02020603050405020304" charset="0"/>
                <a:cs typeface="Times New Roman" panose="02020603050405020304" charset="0"/>
                <a:hlinkClick r:id="rId2"/>
              </a:rPr>
              <a:t>https</a:t>
            </a:r>
            <a:r>
              <a:rPr lang="en-US" sz="800" dirty="0">
                <a:latin typeface="Times New Roman" panose="02020603050405020304" charset="0"/>
                <a:cs typeface="Times New Roman" panose="02020603050405020304" charset="0"/>
                <a:hlinkClick r:id="rId2"/>
              </a:rPr>
              <a:t>://</a:t>
            </a:r>
            <a:r>
              <a:rPr lang="en-US" sz="800" dirty="0" smtClean="0">
                <a:latin typeface="Times New Roman" panose="02020603050405020304" charset="0"/>
                <a:cs typeface="Times New Roman" panose="02020603050405020304" charset="0"/>
                <a:hlinkClick r:id="rId2"/>
              </a:rPr>
              <a:t>media.gettyimages.com/photos/helping-a-senior-woman-out-of-the-car-picture-id952119556?s=2048x2048</a:t>
            </a:r>
            <a:endParaRPr lang="en-US" sz="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sz="800" dirty="0">
                <a:latin typeface="Times New Roman" panose="02020603050405020304" charset="0"/>
                <a:cs typeface="Times New Roman" panose="02020603050405020304" charset="0"/>
                <a:hlinkClick r:id="rId3"/>
              </a:rPr>
              <a:t>https://</a:t>
            </a:r>
            <a:r>
              <a:rPr lang="en-US" sz="800" dirty="0" smtClean="0">
                <a:latin typeface="Times New Roman" panose="02020603050405020304" charset="0"/>
                <a:cs typeface="Times New Roman" panose="02020603050405020304" charset="0"/>
                <a:hlinkClick r:id="rId3"/>
              </a:rPr>
              <a:t>media.gettyimages.com/photos/father-on-paternity-leave-looking-after-small-son-indoors-blowing-his-picture-id1168239576?s=2048x2048</a:t>
            </a:r>
            <a:endParaRPr lang="en-US" sz="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Font typeface="Wingdings" panose="05000000000000000000" charset="0"/>
              <a:buNone/>
            </a:pPr>
            <a:endParaRPr lang="en-US" sz="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Font typeface="Wingdings" panose="05000000000000000000" charset="0"/>
              <a:buNone/>
            </a:pPr>
            <a:endParaRPr lang="en-US" sz="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Font typeface="Wingdings" panose="05000000000000000000" charset="0"/>
              <a:buNone/>
            </a:pP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Font typeface="Wingdings" panose="05000000000000000000" charset="0"/>
              <a:buNone/>
            </a:pP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146" name="Picture 2" descr="Helping a Senior Woman Out of the Car : Stock Ph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154" y="1447800"/>
            <a:ext cx="2083646" cy="138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 father on paternity leave looking after small son indoors, blowing his nose. : Stock Ph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16272"/>
            <a:ext cx="2504698" cy="173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The BREADWINNER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678" y="1143000"/>
            <a:ext cx="6158922" cy="5715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he person in the family who 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earns money to support 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other family members.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Some families may have one sole breadwinner, while others may have multiple.</a:t>
            </a:r>
          </a:p>
          <a:p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800" dirty="0">
                <a:latin typeface="Times New Roman" panose="02020603050405020304" charset="0"/>
                <a:cs typeface="Times New Roman" panose="02020603050405020304" charset="0"/>
                <a:hlinkClick r:id="rId2"/>
              </a:rPr>
              <a:t>https://</a:t>
            </a:r>
            <a:r>
              <a:rPr lang="en-US" sz="800" dirty="0" smtClean="0">
                <a:latin typeface="Times New Roman" panose="02020603050405020304" charset="0"/>
                <a:cs typeface="Times New Roman" panose="02020603050405020304" charset="0"/>
                <a:hlinkClick r:id="rId2"/>
              </a:rPr>
              <a:t>media.gettyimages.com/photos/pediatrician-picture-id514836214?s=2048x2048</a:t>
            </a:r>
            <a:endParaRPr lang="en-US" sz="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800" dirty="0">
                <a:latin typeface="Times New Roman" panose="02020603050405020304" charset="0"/>
                <a:cs typeface="Times New Roman" panose="02020603050405020304" charset="0"/>
                <a:hlinkClick r:id="rId3"/>
              </a:rPr>
              <a:t>https://</a:t>
            </a:r>
            <a:r>
              <a:rPr lang="en-US" sz="800" dirty="0" smtClean="0">
                <a:latin typeface="Times New Roman" panose="02020603050405020304" charset="0"/>
                <a:cs typeface="Times New Roman" panose="02020603050405020304" charset="0"/>
                <a:hlinkClick r:id="rId3"/>
              </a:rPr>
              <a:t>media.gettyimages.com/photos/male-teacher-standing-before-students-with-hands-raised-picture-id200193780-001?s=2048x2048</a:t>
            </a:r>
            <a:endParaRPr lang="en-US" sz="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800" dirty="0" smtClean="0">
                <a:latin typeface="Times New Roman" panose="02020603050405020304" charset="0"/>
                <a:cs typeface="Times New Roman" panose="02020603050405020304" charset="0"/>
                <a:hlinkClick r:id="rId4"/>
              </a:rPr>
              <a:t>https</a:t>
            </a:r>
            <a:r>
              <a:rPr lang="en-US" sz="800" dirty="0">
                <a:latin typeface="Times New Roman" panose="02020603050405020304" charset="0"/>
                <a:cs typeface="Times New Roman" panose="02020603050405020304" charset="0"/>
                <a:hlinkClick r:id="rId4"/>
              </a:rPr>
              <a:t>://</a:t>
            </a:r>
            <a:r>
              <a:rPr lang="en-US" sz="800" dirty="0" smtClean="0">
                <a:latin typeface="Times New Roman" panose="02020603050405020304" charset="0"/>
                <a:cs typeface="Times New Roman" panose="02020603050405020304" charset="0"/>
                <a:hlinkClick r:id="rId4"/>
              </a:rPr>
              <a:t>media.gettyimages.com/photos/organic-farmer-pride-of-his-crop-picture-id654568040?s=2048x2048</a:t>
            </a:r>
            <a:r>
              <a:rPr lang="en-US" sz="800" dirty="0" smtClean="0">
                <a:latin typeface="Times New Roman" panose="02020603050405020304" charset="0"/>
                <a:cs typeface="Times New Roman" panose="02020603050405020304" charset="0"/>
              </a:rPr>
              <a:t>=</a:t>
            </a:r>
          </a:p>
          <a:p>
            <a:endParaRPr lang="en-US" sz="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172" name="Picture 4" descr="https://media.gettyimages.com/photos/male-teacher-standing-before-students-with-hands-raised-picture-id200193780-001?k=6&amp;m=200193780-001&amp;s=612x612&amp;w=0&amp;h=VjCZWHqkCIyJWQ4uTxl3TRM_2lhIRorn39lG_Eeopd8=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86684"/>
            <a:ext cx="1865376" cy="139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ediatrician : Stock Pho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2444597" cy="162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media.gettyimages.com/photos/organic-farmer-pride-of-his-crop-picture-id654568040?k=6&amp;m=654568040&amp;s=612x612&amp;w=0&amp;h=OpjHfZD2MjVaDWgnecCAiMNmdlVu08s8G2pg9s56mVg=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186146"/>
            <a:ext cx="1825625" cy="274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4543</TotalTime>
  <Words>1648</Words>
  <Application>Microsoft Office PowerPoint</Application>
  <PresentationFormat>On-screen Show (4:3)</PresentationFormat>
  <Paragraphs>323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SimSun</vt:lpstr>
      <vt:lpstr>Arial</vt:lpstr>
      <vt:lpstr>Calibri</vt:lpstr>
      <vt:lpstr>Lucida Calligraphy</vt:lpstr>
      <vt:lpstr>Perpetua Titling MT</vt:lpstr>
      <vt:lpstr>Times New Roman</vt:lpstr>
      <vt:lpstr>Wingdings</vt:lpstr>
      <vt:lpstr>Blue Waves</vt:lpstr>
      <vt:lpstr>FAMILY AND RESOURCE MANAGEMENT</vt:lpstr>
      <vt:lpstr>Group level: Form Four/Form Five</vt:lpstr>
      <vt:lpstr>ROLES AND FUNCTIONS OF THE FAMILY</vt:lpstr>
      <vt:lpstr>OBJECTIVES</vt:lpstr>
      <vt:lpstr>ROLES of the FAMILY</vt:lpstr>
      <vt:lpstr>ROLES of the FAMILY Cont’d</vt:lpstr>
      <vt:lpstr>ROLES of the FAMILY Cont’d</vt:lpstr>
      <vt:lpstr>The CAREGIVER</vt:lpstr>
      <vt:lpstr>The BREADWINNER</vt:lpstr>
      <vt:lpstr>The NURTURER</vt:lpstr>
      <vt:lpstr>The DISCIPLINARIAN</vt:lpstr>
      <vt:lpstr>The ROLE MODEL </vt:lpstr>
      <vt:lpstr>SPIRITUAL GUIDE</vt:lpstr>
      <vt:lpstr>FUNCTIONS of the FAMILY</vt:lpstr>
      <vt:lpstr>FUNCTIONS of the FAMILY Cont’d</vt:lpstr>
      <vt:lpstr> Providing Basic Needs Cont’d </vt:lpstr>
      <vt:lpstr> Providing Basic Needs Cont’d </vt:lpstr>
      <vt:lpstr>FUNCTIONS of the FAMILY Cont’d</vt:lpstr>
      <vt:lpstr>FUNCTIONS of the FAMILY Cont’d</vt:lpstr>
      <vt:lpstr>FUNCTIONS of the FAMILY Cont’d</vt:lpstr>
      <vt:lpstr>FUNCTIONS of the FAMILY Cont’d</vt:lpstr>
      <vt:lpstr>CONCLUSION</vt:lpstr>
      <vt:lpstr>Review Questions</vt:lpstr>
      <vt:lpstr>PowerPoint Presentation</vt:lpstr>
      <vt:lpstr>3. Complete the table by indicating the type of status. An example is done for you.                         (10 marks)</vt:lpstr>
      <vt:lpstr>PowerPoint Presentation</vt:lpstr>
      <vt:lpstr>PowerPoint Presentation</vt:lpstr>
      <vt:lpstr>Answer Key</vt:lpstr>
      <vt:lpstr>PowerPoint Presentation</vt:lpstr>
      <vt:lpstr>3. (1 mark each = 10 marks)                                                           </vt:lpstr>
      <vt:lpstr>PowerPoint Presentation</vt:lpstr>
      <vt:lpstr>PowerPoint Presentation</vt:lpstr>
      <vt:lpstr>5.</vt:lpstr>
      <vt:lpstr>REFERENCES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AND RESOURCE MANAGEMENT</dc:title>
  <dc:creator>Lisa Christian Walcott</dc:creator>
  <cp:lastModifiedBy>Charmaine Gellineau</cp:lastModifiedBy>
  <cp:revision>150</cp:revision>
  <dcterms:created xsi:type="dcterms:W3CDTF">2020-05-14T19:42:00Z</dcterms:created>
  <dcterms:modified xsi:type="dcterms:W3CDTF">2020-05-22T16:09:40Z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