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6" r:id="rId3"/>
    <p:sldId id="257" r:id="rId4"/>
    <p:sldId id="269" r:id="rId5"/>
    <p:sldId id="258" r:id="rId6"/>
    <p:sldId id="268" r:id="rId7"/>
    <p:sldId id="260" r:id="rId8"/>
    <p:sldId id="261" r:id="rId9"/>
    <p:sldId id="262" r:id="rId10"/>
    <p:sldId id="263" r:id="rId11"/>
    <p:sldId id="270" r:id="rId12"/>
    <p:sldId id="264" r:id="rId13"/>
    <p:sldId id="265" r:id="rId14"/>
    <p:sldId id="267"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5/28/2020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13658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481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89521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89126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610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529999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650895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60447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0001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8900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6292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313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5/28/2020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8331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18988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5/28/2020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09348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226406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16432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5/28/2020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350482238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dca.gov.tt/covid-19-social-support-assistance-grants-guidelines-and-application-forms-for-full-details-and-forms-please-click-link/" TargetMode="External"/><Relationship Id="rId2" Type="http://schemas.openxmlformats.org/officeDocument/2006/relationships/hyperlink" Target="http://www.social.gov.tt/wp-content/uploads/2017/01/Grant-Funding.pdf" TargetMode="External"/><Relationship Id="rId1" Type="http://schemas.openxmlformats.org/officeDocument/2006/relationships/slideLayout" Target="../slideLayouts/slideLayout2.xml"/><Relationship Id="rId4" Type="http://schemas.openxmlformats.org/officeDocument/2006/relationships/hyperlink" Target="https://hdc.gov.tt/apply/"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equalopportunity.gov.tt/sites/default/files/EOC-Handbook-2014_web.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borgenproject.org/poverty-in-tobago/" TargetMode="External"/><Relationship Id="rId2" Type="http://schemas.openxmlformats.org/officeDocument/2006/relationships/hyperlink" Target="https://www.borgenmagazine.com/causes-of-poverty-in-trinidad-and-tobago/" TargetMode="External"/><Relationship Id="rId1" Type="http://schemas.openxmlformats.org/officeDocument/2006/relationships/slideLayout" Target="../slideLayouts/slideLayout2.xml"/><Relationship Id="rId4" Type="http://schemas.openxmlformats.org/officeDocument/2006/relationships/hyperlink" Target="https://www.worldbank.org/en/topic/poverty"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ng.com/images/search?view=detailV2&amp;ccid=Ry8wBSym&amp;id=1551878EF0B7049C06BDB41EFDBC85BEA6C65589&amp;thid=OIP.Ry8wBSymyMbMj1M88dQcVwHaEK&amp;mediaurl=https%3a%2f%2fwww.economist.com%2fsites%2fdefault%2ffiles%2fimages%2f2018%2f09%2farticles%2fmain%2f20180922_FNP502.jpg&amp;exph=720&amp;expw=1280&amp;q=Poverty&amp;simid=608044348106211605&amp;selectedIndex=2&amp;ajaxhist=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ata.oecd.org/inequality/poverty-gap.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s.worldbank.org/opendata/why-are-indigenous-peoples-more-likely-be-poo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orldpopulationreview.com/countries/hdi-by-countr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9705" y="302359"/>
            <a:ext cx="11189845" cy="6555641"/>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Economics</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Poverty</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3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Objectives 5-11</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Distinguish between absolute and relative poverty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(b) Outline factors that contribute to poverty</a:t>
            </a:r>
          </a:p>
          <a:p>
            <a:r>
              <a:rPr lang="en-TT" sz="2800" dirty="0" smtClean="0">
                <a:latin typeface="Times New Roman" panose="02020603050405020304" pitchFamily="18" charset="0"/>
                <a:cs typeface="Times New Roman" panose="02020603050405020304" pitchFamily="18" charset="0"/>
              </a:rPr>
              <a:t>	(c) Explain why certain categories of people are more susceptible to 				poverty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(d)	Evaluate the different ways used to measure poverty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(e) Outline strategies used by governments to alleviate poverty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(f)	Analyse the economic costs of poverty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(g) Assess the economic benefits of intervention to alleviate poverty</a:t>
            </a:r>
          </a:p>
          <a:p>
            <a:endParaRPr lang="en-US" sz="28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504669"/>
            <a:ext cx="10353761" cy="904407"/>
          </a:xfrm>
        </p:spPr>
        <p:txBody>
          <a:bodyPr>
            <a:normAutofit fontScale="90000"/>
          </a:bodyPr>
          <a:lstStyle/>
          <a:p>
            <a:r>
              <a:rPr lang="en-US" dirty="0" smtClean="0"/>
              <a:t>Strategies to alleviate poverty in Trinidad and </a:t>
            </a:r>
            <a:r>
              <a:rPr lang="en-US" dirty="0" err="1" smtClean="0"/>
              <a:t>tobago</a:t>
            </a:r>
            <a:endParaRPr lang="en-US" dirty="0"/>
          </a:p>
        </p:txBody>
      </p:sp>
      <p:sp>
        <p:nvSpPr>
          <p:cNvPr id="3" name="Content Placeholder 2"/>
          <p:cNvSpPr>
            <a:spLocks noGrp="1"/>
          </p:cNvSpPr>
          <p:nvPr>
            <p:ph idx="1"/>
          </p:nvPr>
        </p:nvSpPr>
        <p:spPr>
          <a:xfrm>
            <a:off x="913795" y="1813809"/>
            <a:ext cx="10353762" cy="4886793"/>
          </a:xfrm>
        </p:spPr>
        <p:txBody>
          <a:bodyPr>
            <a:normAutofit/>
          </a:bodyPr>
          <a:lstStyle/>
          <a:p>
            <a:pPr>
              <a:lnSpc>
                <a:spcPct val="110000"/>
              </a:lnSpc>
              <a:spcBef>
                <a:spcPts val="0"/>
              </a:spcBef>
            </a:pPr>
            <a:r>
              <a:rPr lang="en-US" dirty="0" smtClean="0"/>
              <a:t>Transfer payments –</a:t>
            </a:r>
          </a:p>
          <a:p>
            <a:pPr marL="465138" indent="0">
              <a:lnSpc>
                <a:spcPct val="110000"/>
              </a:lnSpc>
              <a:spcBef>
                <a:spcPts val="0"/>
              </a:spcBef>
              <a:buNone/>
            </a:pPr>
            <a:r>
              <a:rPr lang="en-US" dirty="0" smtClean="0">
                <a:hlinkClick r:id="rId2"/>
              </a:rPr>
              <a:t>http</a:t>
            </a:r>
            <a:r>
              <a:rPr lang="en-US" dirty="0">
                <a:hlinkClick r:id="rId2"/>
              </a:rPr>
              <a:t>://</a:t>
            </a:r>
            <a:r>
              <a:rPr lang="en-US" dirty="0" smtClean="0">
                <a:hlinkClick r:id="rId2"/>
              </a:rPr>
              <a:t>www.social.gov.tt/wp-content/uploads/2017/01/Grant-Funding.pdf</a:t>
            </a:r>
            <a:endParaRPr lang="en-US" dirty="0" smtClean="0"/>
          </a:p>
          <a:p>
            <a:pPr marL="465138" indent="0">
              <a:lnSpc>
                <a:spcPct val="110000"/>
              </a:lnSpc>
              <a:spcBef>
                <a:spcPts val="0"/>
              </a:spcBef>
              <a:buNone/>
            </a:pPr>
            <a:r>
              <a:rPr lang="en-US" dirty="0">
                <a:hlinkClick r:id="rId3"/>
              </a:rPr>
              <a:t>https://cdca.gov.tt/covid-19-social-support-assistance-grants-guidelines-and-application-forms-for-full-details-and-forms-please-click-link</a:t>
            </a:r>
            <a:r>
              <a:rPr lang="en-US" dirty="0" smtClean="0">
                <a:hlinkClick r:id="rId3"/>
              </a:rPr>
              <a:t>/</a:t>
            </a:r>
            <a:endParaRPr lang="en-US" dirty="0" smtClean="0"/>
          </a:p>
          <a:p>
            <a:pPr marL="465138" indent="0">
              <a:lnSpc>
                <a:spcPct val="110000"/>
              </a:lnSpc>
              <a:spcBef>
                <a:spcPts val="0"/>
              </a:spcBef>
              <a:buNone/>
            </a:pPr>
            <a:endParaRPr lang="en-US" dirty="0" smtClean="0"/>
          </a:p>
          <a:p>
            <a:pPr>
              <a:lnSpc>
                <a:spcPct val="110000"/>
              </a:lnSpc>
              <a:spcBef>
                <a:spcPts val="0"/>
              </a:spcBef>
            </a:pPr>
            <a:r>
              <a:rPr lang="en-US" dirty="0" smtClean="0"/>
              <a:t>Free education and health care – Trinidad and Tobago has a mixed economy and so there is both public and private provision of education and health care.  Early childhood, primary and secondary education is free of charge to all students.  Tertiary education is subsidized based on a means test.</a:t>
            </a:r>
          </a:p>
          <a:p>
            <a:pPr>
              <a:lnSpc>
                <a:spcPct val="110000"/>
              </a:lnSpc>
              <a:spcBef>
                <a:spcPts val="0"/>
              </a:spcBef>
            </a:pPr>
            <a:endParaRPr lang="en-US" dirty="0" smtClean="0"/>
          </a:p>
          <a:p>
            <a:pPr>
              <a:lnSpc>
                <a:spcPct val="110000"/>
              </a:lnSpc>
              <a:spcBef>
                <a:spcPts val="0"/>
              </a:spcBef>
            </a:pPr>
            <a:r>
              <a:rPr lang="en-US" dirty="0" smtClean="0"/>
              <a:t>Housing - </a:t>
            </a:r>
            <a:r>
              <a:rPr lang="en-US" dirty="0">
                <a:hlinkClick r:id="rId4"/>
              </a:rPr>
              <a:t>https://hdc.gov.tt/apply</a:t>
            </a:r>
            <a:r>
              <a:rPr lang="en-US" dirty="0" smtClean="0">
                <a:hlinkClick r:id="rId4"/>
              </a:rPr>
              <a:t>/</a:t>
            </a:r>
            <a:endParaRPr lang="en-US" dirty="0" smtClean="0"/>
          </a:p>
        </p:txBody>
      </p:sp>
      <p:sp>
        <p:nvSpPr>
          <p:cNvPr id="4" name="Footer Placeholder 3"/>
          <p:cNvSpPr>
            <a:spLocks noGrp="1"/>
          </p:cNvSpPr>
          <p:nvPr>
            <p:ph type="ftr" sz="quarter" idx="11"/>
          </p:nvPr>
        </p:nvSpPr>
        <p:spPr/>
        <p:txBody>
          <a:bodyPr/>
          <a:lstStyle/>
          <a:p>
            <a:r>
              <a:rPr lang="en-US" dirty="0" smtClean="0"/>
              <a:t>CPDD MOE 2020</a:t>
            </a:r>
            <a:endParaRPr lang="en-US" dirty="0"/>
          </a:p>
        </p:txBody>
      </p:sp>
    </p:spTree>
    <p:extLst>
      <p:ext uri="{BB962C8B-B14F-4D97-AF65-F5344CB8AC3E}">
        <p14:creationId xmlns:p14="http://schemas.microsoft.com/office/powerpoint/2010/main" val="3754323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579621"/>
            <a:ext cx="10353761" cy="1249180"/>
          </a:xfrm>
        </p:spPr>
        <p:txBody>
          <a:bodyPr/>
          <a:lstStyle/>
          <a:p>
            <a:r>
              <a:rPr lang="en-US" dirty="0"/>
              <a:t>Strategies to alleviate poverty in Trinidad and </a:t>
            </a:r>
            <a:r>
              <a:rPr lang="en-US" dirty="0" err="1"/>
              <a:t>tobago</a:t>
            </a:r>
            <a:endParaRPr lang="en-US" dirty="0"/>
          </a:p>
        </p:txBody>
      </p:sp>
      <p:sp>
        <p:nvSpPr>
          <p:cNvPr id="3" name="Content Placeholder 2"/>
          <p:cNvSpPr>
            <a:spLocks noGrp="1"/>
          </p:cNvSpPr>
          <p:nvPr>
            <p:ph idx="1"/>
          </p:nvPr>
        </p:nvSpPr>
        <p:spPr>
          <a:xfrm>
            <a:off x="913795" y="1828801"/>
            <a:ext cx="10353762" cy="3962399"/>
          </a:xfrm>
        </p:spPr>
        <p:txBody>
          <a:bodyPr>
            <a:normAutofit fontScale="92500" lnSpcReduction="10000"/>
          </a:bodyPr>
          <a:lstStyle/>
          <a:p>
            <a:pPr>
              <a:lnSpc>
                <a:spcPct val="110000"/>
              </a:lnSpc>
              <a:spcBef>
                <a:spcPts val="0"/>
              </a:spcBef>
            </a:pPr>
            <a:r>
              <a:rPr lang="en-US" dirty="0"/>
              <a:t>Minimum wage legislation – In Trinidad and Tobago, the lowest wage an employee can receive is $15.00 per </a:t>
            </a:r>
            <a:r>
              <a:rPr lang="en-US" dirty="0" smtClean="0"/>
              <a:t>hour, to </a:t>
            </a:r>
            <a:r>
              <a:rPr lang="en-US" dirty="0"/>
              <a:t>ensure that basic needs can be provided for</a:t>
            </a:r>
            <a:r>
              <a:rPr lang="en-US" dirty="0" smtClean="0"/>
              <a:t>.  This can also mean that where employers cannot afford the minimum wage, persons will become unemployed.</a:t>
            </a:r>
          </a:p>
          <a:p>
            <a:pPr>
              <a:lnSpc>
                <a:spcPct val="110000"/>
              </a:lnSpc>
              <a:spcBef>
                <a:spcPts val="0"/>
              </a:spcBef>
            </a:pPr>
            <a:endParaRPr lang="en-US" dirty="0"/>
          </a:p>
          <a:p>
            <a:pPr>
              <a:lnSpc>
                <a:spcPct val="110000"/>
              </a:lnSpc>
              <a:spcBef>
                <a:spcPts val="0"/>
              </a:spcBef>
            </a:pPr>
            <a:r>
              <a:rPr lang="en-US" dirty="0"/>
              <a:t>Equal employment opportunities </a:t>
            </a:r>
            <a:r>
              <a:rPr lang="en-US" dirty="0" smtClean="0"/>
              <a:t>- </a:t>
            </a:r>
            <a:r>
              <a:rPr lang="en-US" dirty="0"/>
              <a:t>Each person should have an equal chance of obtaining a particular job once the application criteria is met</a:t>
            </a:r>
          </a:p>
          <a:p>
            <a:pPr marL="225425" indent="-225425">
              <a:lnSpc>
                <a:spcPct val="110000"/>
              </a:lnSpc>
              <a:spcBef>
                <a:spcPts val="0"/>
              </a:spcBef>
              <a:buNone/>
            </a:pPr>
            <a:r>
              <a:rPr lang="en-US" dirty="0"/>
              <a:t>	 </a:t>
            </a:r>
            <a:r>
              <a:rPr lang="en-US" dirty="0">
                <a:hlinkClick r:id="rId2"/>
              </a:rPr>
              <a:t>http://</a:t>
            </a:r>
            <a:r>
              <a:rPr lang="en-US" dirty="0" smtClean="0">
                <a:hlinkClick r:id="rId2"/>
              </a:rPr>
              <a:t>www.equalopportunity.gov.tt/sites/default/files/EOC-Handbook-2014_web.pdf</a:t>
            </a:r>
            <a:endParaRPr lang="en-US" dirty="0" smtClean="0"/>
          </a:p>
          <a:p>
            <a:pPr marL="225425" indent="-225425">
              <a:lnSpc>
                <a:spcPct val="110000"/>
              </a:lnSpc>
              <a:spcBef>
                <a:spcPts val="0"/>
              </a:spcBef>
              <a:buNone/>
            </a:pPr>
            <a:endParaRPr lang="en-US" dirty="0"/>
          </a:p>
          <a:p>
            <a:pPr>
              <a:lnSpc>
                <a:spcPct val="110000"/>
              </a:lnSpc>
              <a:spcBef>
                <a:spcPts val="0"/>
              </a:spcBef>
            </a:pPr>
            <a:r>
              <a:rPr lang="en-US" dirty="0"/>
              <a:t>Government employment creation (special works </a:t>
            </a:r>
            <a:r>
              <a:rPr lang="en-US" dirty="0" err="1"/>
              <a:t>programmes</a:t>
            </a:r>
            <a:r>
              <a:rPr lang="en-US" dirty="0" smtClean="0"/>
              <a:t>)</a:t>
            </a:r>
          </a:p>
          <a:p>
            <a:pPr marL="225425" indent="-225425">
              <a:lnSpc>
                <a:spcPct val="110000"/>
              </a:lnSpc>
              <a:spcBef>
                <a:spcPts val="0"/>
              </a:spcBef>
              <a:buNone/>
            </a:pPr>
            <a:r>
              <a:rPr lang="en-US" dirty="0"/>
              <a:t>	</a:t>
            </a:r>
            <a:r>
              <a:rPr lang="en-US" dirty="0" smtClean="0"/>
              <a:t>Entrepreneurship opportunities – YBTT, NEDCO, IBIS, MIPED</a:t>
            </a:r>
          </a:p>
          <a:p>
            <a:pPr marL="225425" indent="-225425">
              <a:lnSpc>
                <a:spcPct val="110000"/>
              </a:lnSpc>
              <a:spcBef>
                <a:spcPts val="0"/>
              </a:spcBef>
              <a:buNone/>
            </a:pPr>
            <a:r>
              <a:rPr lang="en-US" dirty="0"/>
              <a:t>	</a:t>
            </a:r>
            <a:r>
              <a:rPr lang="en-US" dirty="0" smtClean="0"/>
              <a:t>Skills training – YTEPP, SERVOL, Ministry of Community Development</a:t>
            </a:r>
          </a:p>
          <a:p>
            <a:pPr marL="225425" indent="-225425">
              <a:lnSpc>
                <a:spcPct val="110000"/>
              </a:lnSpc>
              <a:spcBef>
                <a:spcPts val="0"/>
              </a:spcBef>
              <a:buNone/>
            </a:pPr>
            <a:r>
              <a:rPr lang="en-US" dirty="0"/>
              <a:t>	</a:t>
            </a:r>
            <a:r>
              <a:rPr lang="en-US" dirty="0" smtClean="0"/>
              <a:t>On-the-job training opportunities</a:t>
            </a:r>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763127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934387"/>
          </a:xfrm>
        </p:spPr>
        <p:txBody>
          <a:bodyPr/>
          <a:lstStyle/>
          <a:p>
            <a:r>
              <a:rPr lang="en-US" dirty="0" smtClean="0"/>
              <a:t>Costs of poverty</a:t>
            </a:r>
            <a:endParaRPr lang="en-US" dirty="0"/>
          </a:p>
        </p:txBody>
      </p:sp>
      <p:sp>
        <p:nvSpPr>
          <p:cNvPr id="3" name="Content Placeholder 2"/>
          <p:cNvSpPr>
            <a:spLocks noGrp="1"/>
          </p:cNvSpPr>
          <p:nvPr>
            <p:ph idx="1"/>
          </p:nvPr>
        </p:nvSpPr>
        <p:spPr>
          <a:xfrm>
            <a:off x="913795" y="1543987"/>
            <a:ext cx="10508710" cy="4721902"/>
          </a:xfrm>
        </p:spPr>
        <p:txBody>
          <a:bodyPr>
            <a:normAutofit lnSpcReduction="10000"/>
          </a:bodyPr>
          <a:lstStyle/>
          <a:p>
            <a:r>
              <a:rPr lang="en-US" dirty="0" smtClean="0"/>
              <a:t>Unemployed human resources – there are persons who do not have the means, education or training to acquire a job but could contribute to providing their capabilities (managerial, </a:t>
            </a:r>
            <a:r>
              <a:rPr lang="en-US" dirty="0" err="1" smtClean="0"/>
              <a:t>labour</a:t>
            </a:r>
            <a:r>
              <a:rPr lang="en-US" dirty="0" smtClean="0"/>
              <a:t>, technical know-how) if given the chance.</a:t>
            </a:r>
          </a:p>
          <a:p>
            <a:r>
              <a:rPr lang="en-US" dirty="0" smtClean="0"/>
              <a:t>Lower potential </a:t>
            </a:r>
            <a:r>
              <a:rPr lang="en-US" dirty="0"/>
              <a:t>output - there are </a:t>
            </a:r>
            <a:r>
              <a:rPr lang="en-US" dirty="0" smtClean="0"/>
              <a:t>persons </a:t>
            </a:r>
            <a:r>
              <a:rPr lang="en-US" dirty="0"/>
              <a:t>who do not have the means, education or training to acquire a job but could contribute to increasing the country’s production of goods and services (GDP/national income) if they did.</a:t>
            </a:r>
            <a:endParaRPr lang="en-US" dirty="0" smtClean="0"/>
          </a:p>
          <a:p>
            <a:r>
              <a:rPr lang="en-US" dirty="0" smtClean="0"/>
              <a:t>Inefficient allocation of government expenditure – money is spent on alleviating poverty which could have been used to improve education, healthcare, infrastructure</a:t>
            </a:r>
          </a:p>
          <a:p>
            <a:r>
              <a:rPr lang="en-US" dirty="0" smtClean="0"/>
              <a:t>Social and environmental costs – a sector of society feels alienated from those that have resources and there is the emergence of crime in an effort to acquire resources.  Deplorable living conditions lead to slums, deforestation, squatting, flooding and pollution.</a:t>
            </a:r>
            <a:endParaRPr lang="en-US" dirty="0"/>
          </a:p>
        </p:txBody>
      </p:sp>
      <p:sp>
        <p:nvSpPr>
          <p:cNvPr id="4" name="Footer Placeholder 3"/>
          <p:cNvSpPr>
            <a:spLocks noGrp="1"/>
          </p:cNvSpPr>
          <p:nvPr>
            <p:ph type="ftr" sz="quarter" idx="11"/>
          </p:nvPr>
        </p:nvSpPr>
        <p:spPr>
          <a:xfrm>
            <a:off x="913795" y="626588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838056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benefits of government intervention</a:t>
            </a:r>
            <a:endParaRPr lang="en-US" dirty="0"/>
          </a:p>
        </p:txBody>
      </p:sp>
      <p:sp>
        <p:nvSpPr>
          <p:cNvPr id="3" name="Content Placeholder 2"/>
          <p:cNvSpPr>
            <a:spLocks noGrp="1"/>
          </p:cNvSpPr>
          <p:nvPr>
            <p:ph idx="1"/>
          </p:nvPr>
        </p:nvSpPr>
        <p:spPr/>
        <p:txBody>
          <a:bodyPr>
            <a:noAutofit/>
          </a:bodyPr>
          <a:lstStyle/>
          <a:p>
            <a:r>
              <a:rPr lang="en-US" sz="2800" dirty="0" smtClean="0"/>
              <a:t>By giving opportunities to the poor and through education and health care there is development of human capital </a:t>
            </a:r>
          </a:p>
          <a:p>
            <a:r>
              <a:rPr lang="en-US" sz="2800" dirty="0" smtClean="0"/>
              <a:t>This will also result in an improvement in well-being as measured by the UNDP (HDI)</a:t>
            </a:r>
          </a:p>
          <a:p>
            <a:r>
              <a:rPr lang="en-US" sz="2800" dirty="0" smtClean="0"/>
              <a:t>Eventually there will be a more equitable distribution of income as basic needs are met</a:t>
            </a:r>
            <a:endParaRPr lang="en-US" sz="2800" dirty="0"/>
          </a:p>
        </p:txBody>
      </p:sp>
      <p:sp>
        <p:nvSpPr>
          <p:cNvPr id="4" name="Footer Placeholder 3"/>
          <p:cNvSpPr>
            <a:spLocks noGrp="1"/>
          </p:cNvSpPr>
          <p:nvPr>
            <p:ph type="ftr" sz="quarter" idx="11"/>
          </p:nvPr>
        </p:nvSpPr>
        <p:spPr>
          <a:xfrm>
            <a:off x="913795" y="6168088"/>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3430153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Poverty in Trinidad and Tobago</a:t>
            </a:r>
            <a:endParaRPr lang="en-US" dirty="0"/>
          </a:p>
        </p:txBody>
      </p:sp>
      <p:sp>
        <p:nvSpPr>
          <p:cNvPr id="3" name="Content Placeholder 2"/>
          <p:cNvSpPr>
            <a:spLocks noGrp="1"/>
          </p:cNvSpPr>
          <p:nvPr>
            <p:ph idx="1"/>
          </p:nvPr>
        </p:nvSpPr>
        <p:spPr>
          <a:xfrm>
            <a:off x="913793" y="1852542"/>
            <a:ext cx="10353762" cy="1184407"/>
          </a:xfrm>
        </p:spPr>
        <p:txBody>
          <a:bodyPr/>
          <a:lstStyle/>
          <a:p>
            <a:r>
              <a:rPr lang="en-US" dirty="0">
                <a:hlinkClick r:id="rId2"/>
              </a:rPr>
              <a:t>https://www.borgenmagazine.com/causes-of-poverty-in-trinidad-and-tobago</a:t>
            </a:r>
            <a:r>
              <a:rPr lang="en-US" dirty="0" smtClean="0">
                <a:hlinkClick r:id="rId2"/>
              </a:rPr>
              <a:t>/</a:t>
            </a:r>
            <a:endParaRPr lang="en-US" dirty="0" smtClean="0"/>
          </a:p>
          <a:p>
            <a:r>
              <a:rPr lang="en-US" dirty="0">
                <a:hlinkClick r:id="rId3"/>
              </a:rPr>
              <a:t>https://borgenproject.org/poverty-in-tobago/</a:t>
            </a:r>
            <a:endParaRPr lang="en-US" dirty="0"/>
          </a:p>
        </p:txBody>
      </p:sp>
      <p:sp>
        <p:nvSpPr>
          <p:cNvPr id="4" name="Title 1"/>
          <p:cNvSpPr txBox="1">
            <a:spLocks/>
          </p:cNvSpPr>
          <p:nvPr/>
        </p:nvSpPr>
        <p:spPr>
          <a:xfrm>
            <a:off x="913794" y="3280471"/>
            <a:ext cx="10353761" cy="13263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en-US" dirty="0" smtClean="0"/>
              <a:t>Poverty Globally</a:t>
            </a:r>
            <a:endParaRPr lang="en-US" dirty="0"/>
          </a:p>
        </p:txBody>
      </p:sp>
      <p:sp>
        <p:nvSpPr>
          <p:cNvPr id="5" name="Content Placeholder 2"/>
          <p:cNvSpPr txBox="1">
            <a:spLocks/>
          </p:cNvSpPr>
          <p:nvPr/>
        </p:nvSpPr>
        <p:spPr>
          <a:xfrm>
            <a:off x="913793" y="4535836"/>
            <a:ext cx="10353762" cy="136966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a:lstStyle>
          <a:p>
            <a:r>
              <a:rPr lang="en-US" dirty="0">
                <a:hlinkClick r:id="rId4"/>
              </a:rPr>
              <a:t>https://www.worldbank.org/en/topic/poverty</a:t>
            </a:r>
            <a:endParaRPr lang="en-US" dirty="0"/>
          </a:p>
        </p:txBody>
      </p:sp>
      <p:sp>
        <p:nvSpPr>
          <p:cNvPr id="6" name="Footer Placeholder 5"/>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005889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74689"/>
            <a:ext cx="10353761" cy="1039318"/>
          </a:xfrm>
        </p:spPr>
        <p:txBody>
          <a:bodyPr/>
          <a:lstStyle/>
          <a:p>
            <a:r>
              <a:rPr lang="en-US" dirty="0" smtClean="0"/>
              <a:t>TEST your skills</a:t>
            </a:r>
            <a:endParaRPr lang="en-US" dirty="0"/>
          </a:p>
        </p:txBody>
      </p:sp>
      <p:sp>
        <p:nvSpPr>
          <p:cNvPr id="3" name="Content Placeholder 2"/>
          <p:cNvSpPr>
            <a:spLocks noGrp="1"/>
          </p:cNvSpPr>
          <p:nvPr>
            <p:ph idx="1"/>
          </p:nvPr>
        </p:nvSpPr>
        <p:spPr>
          <a:xfrm>
            <a:off x="913795" y="1514006"/>
            <a:ext cx="10353762" cy="5036695"/>
          </a:xfrm>
        </p:spPr>
        <p:txBody>
          <a:bodyPr>
            <a:noAutofit/>
          </a:bodyPr>
          <a:lstStyle/>
          <a:p>
            <a:pPr marL="0" indent="0">
              <a:buNone/>
            </a:pPr>
            <a:r>
              <a:rPr lang="en-US" dirty="0" smtClean="0"/>
              <a:t>Identify a term that can be used to describe the following situations:</a:t>
            </a:r>
          </a:p>
          <a:p>
            <a:pPr marL="0" indent="0">
              <a:buNone/>
            </a:pPr>
            <a:endParaRPr lang="en-US" dirty="0" smtClean="0"/>
          </a:p>
          <a:p>
            <a:pPr marL="457200" indent="-457200">
              <a:buAutoNum type="arabicPeriod"/>
            </a:pPr>
            <a:r>
              <a:rPr lang="en-US" dirty="0" smtClean="0"/>
              <a:t>My family consists of my parents, seven siblings and myself.  We live in a one room, galvanized shack and there is no pipe borne water or electricity.  My father is disabled and my mother does odd jobs to help us survive.  I am unable to attend school as we have no money to spare. </a:t>
            </a:r>
          </a:p>
          <a:p>
            <a:pPr marL="457200" indent="-457200">
              <a:buNone/>
            </a:pPr>
            <a:r>
              <a:rPr lang="en-US" dirty="0" smtClean="0"/>
              <a:t>	Absolute Poverty</a:t>
            </a:r>
          </a:p>
          <a:p>
            <a:pPr marL="457200" indent="-457200">
              <a:buNone/>
            </a:pPr>
            <a:r>
              <a:rPr lang="en-US" dirty="0" smtClean="0"/>
              <a:t>2.	Cherrie is my best friend.  She invited me over to house and I felt like I was in heaven.  She has her own room whilst I share one with my sister.  She has a huge house but mine is smaller.  She gets a lot of nice things but money is limited in my house.</a:t>
            </a:r>
          </a:p>
          <a:p>
            <a:pPr marL="457200" lvl="1" indent="-457200">
              <a:buNone/>
            </a:pPr>
            <a:r>
              <a:rPr lang="en-US" sz="2000" dirty="0"/>
              <a:t>	</a:t>
            </a:r>
            <a:r>
              <a:rPr lang="en-US" sz="2000" dirty="0" smtClean="0"/>
              <a:t>Relative Poverty</a:t>
            </a:r>
            <a:endParaRPr lang="en-US" sz="2000" dirty="0"/>
          </a:p>
        </p:txBody>
      </p:sp>
      <p:sp>
        <p:nvSpPr>
          <p:cNvPr id="4" name="Footer Placeholder 3"/>
          <p:cNvSpPr>
            <a:spLocks noGrp="1"/>
          </p:cNvSpPr>
          <p:nvPr>
            <p:ph type="ftr" sz="quarter" idx="11"/>
          </p:nvPr>
        </p:nvSpPr>
        <p:spPr>
          <a:xfrm>
            <a:off x="10358203" y="5921116"/>
            <a:ext cx="1695525" cy="447024"/>
          </a:xfrm>
        </p:spPr>
        <p:txBody>
          <a:bodyPr/>
          <a:lstStyle/>
          <a:p>
            <a:r>
              <a:rPr lang="en-US" dirty="0" smtClean="0"/>
              <a:t>CPDD MOE 2020</a:t>
            </a:r>
            <a:endParaRPr lang="en-US" dirty="0"/>
          </a:p>
        </p:txBody>
      </p:sp>
    </p:spTree>
    <p:extLst>
      <p:ext uri="{BB962C8B-B14F-4D97-AF65-F5344CB8AC3E}">
        <p14:creationId xmlns:p14="http://schemas.microsoft.com/office/powerpoint/2010/main" val="3622673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29456"/>
          </a:xfrm>
        </p:spPr>
        <p:txBody>
          <a:bodyPr/>
          <a:lstStyle/>
          <a:p>
            <a:r>
              <a:rPr lang="en-US" dirty="0" smtClean="0"/>
              <a:t>You can be a hero</a:t>
            </a:r>
            <a:endParaRPr lang="en-US" dirty="0"/>
          </a:p>
        </p:txBody>
      </p:sp>
      <p:sp>
        <p:nvSpPr>
          <p:cNvPr id="3" name="Content Placeholder 2"/>
          <p:cNvSpPr>
            <a:spLocks noGrp="1"/>
          </p:cNvSpPr>
          <p:nvPr>
            <p:ph idx="1"/>
          </p:nvPr>
        </p:nvSpPr>
        <p:spPr>
          <a:xfrm>
            <a:off x="913795" y="1783830"/>
            <a:ext cx="10353762" cy="4007370"/>
          </a:xfrm>
        </p:spPr>
        <p:txBody>
          <a:bodyPr/>
          <a:lstStyle/>
          <a:p>
            <a:r>
              <a:rPr lang="en-US" dirty="0" smtClean="0"/>
              <a:t>Ask your parents to assist you in identifying someone in your community who might be experiencing poverty.  </a:t>
            </a:r>
          </a:p>
          <a:p>
            <a:r>
              <a:rPr lang="en-US" dirty="0" smtClean="0"/>
              <a:t>Devise a strategy to assist this person/family.  You may want to do a food hamper, care package, bus tickets, fruit basket, cakes/pastries, fresh juices, study packages etc.</a:t>
            </a:r>
          </a:p>
          <a:p>
            <a:r>
              <a:rPr lang="en-US" dirty="0" smtClean="0"/>
              <a:t>Contact no more than 5 of your classmates and see what you can organize collectively.</a:t>
            </a:r>
          </a:p>
          <a:p>
            <a:r>
              <a:rPr lang="en-US" dirty="0" smtClean="0"/>
              <a:t>Enact your plan.</a:t>
            </a:r>
          </a:p>
          <a:p>
            <a:r>
              <a:rPr lang="en-US" dirty="0" err="1" smtClean="0"/>
              <a:t>Journalise</a:t>
            </a:r>
            <a:r>
              <a:rPr lang="en-US" dirty="0" smtClean="0"/>
              <a:t> your experience.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2541013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lstStyle/>
          <a:p>
            <a:r>
              <a:rPr lang="en-US" dirty="0" smtClean="0"/>
              <a:t>Access the Worksheet on the Ministry of Education’s Learning Management System labelled </a:t>
            </a:r>
          </a:p>
          <a:p>
            <a:pPr marL="0" indent="0">
              <a:buNone/>
            </a:pPr>
            <a:r>
              <a:rPr lang="en-US" dirty="0"/>
              <a:t>	</a:t>
            </a:r>
            <a:r>
              <a:rPr lang="en-US" dirty="0" smtClean="0"/>
              <a:t>CAPE Economics U1 M3 </a:t>
            </a:r>
            <a:r>
              <a:rPr lang="en-US" dirty="0" smtClean="0"/>
              <a:t>Topic 3 </a:t>
            </a:r>
            <a:r>
              <a:rPr lang="en-US" dirty="0" err="1" smtClean="0"/>
              <a:t>Obj</a:t>
            </a:r>
            <a:r>
              <a:rPr lang="en-US" dirty="0" smtClean="0"/>
              <a:t> </a:t>
            </a:r>
            <a:r>
              <a:rPr lang="en-US" dirty="0" smtClean="0"/>
              <a:t>1-11 Worksheet</a:t>
            </a:r>
          </a:p>
          <a:p>
            <a:pPr marL="0" indent="0">
              <a:buNone/>
            </a:pPr>
            <a:r>
              <a:rPr lang="en-US" dirty="0" smtClean="0"/>
              <a:t> to test your knowledge.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19821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on the following link</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bing.com/images/search?view=detailV2&amp;ccid=Ry8wBSym&amp;id=1551878EF0B7049C06BDB41EFDBC85BEA6C65589&amp;thid=OIP.Ry8wBSymyMbMj1M88dQcVwHaEK&amp;mediaurl=https%3a%2f%2fwww.economist.com%2fsites%2fdefault%2ffiles%2fimages%2f2018%2f09%2farticles%2fmain%2f20180922_FNP502.jpg&amp;exph=720&amp;expw=1280&amp;q=Poverty&amp;simid=608044348106211605&amp;selectedIndex=2&amp;ajaxhist=0</a:t>
            </a:r>
            <a:endParaRPr lang="en-US" dirty="0"/>
          </a:p>
        </p:txBody>
      </p:sp>
      <p:sp>
        <p:nvSpPr>
          <p:cNvPr id="4" name="TextBox 3"/>
          <p:cNvSpPr txBox="1"/>
          <p:nvPr/>
        </p:nvSpPr>
        <p:spPr>
          <a:xfrm>
            <a:off x="1905000" y="4837093"/>
            <a:ext cx="8953500" cy="954107"/>
          </a:xfrm>
          <a:prstGeom prst="rect">
            <a:avLst/>
          </a:prstGeom>
          <a:noFill/>
        </p:spPr>
        <p:txBody>
          <a:bodyPr wrap="square" rtlCol="0">
            <a:spAutoFit/>
          </a:bodyPr>
          <a:lstStyle/>
          <a:p>
            <a:r>
              <a:rPr lang="en-US" sz="2800" dirty="0" smtClean="0"/>
              <a:t>How did this image make you feel?</a:t>
            </a:r>
          </a:p>
          <a:p>
            <a:r>
              <a:rPr lang="en-US" sz="2800" dirty="0" smtClean="0"/>
              <a:t>What word came to mind when you saw this image?</a:t>
            </a:r>
            <a:endParaRPr lang="en-US" sz="2800" dirty="0"/>
          </a:p>
        </p:txBody>
      </p:sp>
      <p:sp>
        <p:nvSpPr>
          <p:cNvPr id="5" name="Footer Placeholder 4"/>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72885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vs relative poverty</a:t>
            </a:r>
            <a:endParaRPr lang="en-US" dirty="0"/>
          </a:p>
        </p:txBody>
      </p:sp>
      <p:sp>
        <p:nvSpPr>
          <p:cNvPr id="3" name="Content Placeholder 2"/>
          <p:cNvSpPr>
            <a:spLocks noGrp="1"/>
          </p:cNvSpPr>
          <p:nvPr>
            <p:ph idx="1"/>
          </p:nvPr>
        </p:nvSpPr>
        <p:spPr>
          <a:xfrm>
            <a:off x="913794" y="1826241"/>
            <a:ext cx="10353762" cy="3695136"/>
          </a:xfrm>
        </p:spPr>
        <p:txBody>
          <a:bodyPr>
            <a:noAutofit/>
          </a:bodyPr>
          <a:lstStyle/>
          <a:p>
            <a:r>
              <a:rPr lang="en-US" sz="2800" dirty="0" smtClean="0"/>
              <a:t>Absolute Poverty – a situation whereby persons are unable to access/acquire basic human needs like food, clothing, shelter, drinking water etc.</a:t>
            </a:r>
          </a:p>
          <a:p>
            <a:endParaRPr lang="en-US" sz="2800" dirty="0"/>
          </a:p>
          <a:p>
            <a:r>
              <a:rPr lang="en-US" sz="2800" dirty="0" smtClean="0"/>
              <a:t>Relative Poverty – a situation whereby one’s standard of living is significantly lower that that of the norm for the rest of society at that point in time.</a:t>
            </a: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635739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definitions</a:t>
            </a:r>
            <a:endParaRPr lang="en-US" dirty="0"/>
          </a:p>
        </p:txBody>
      </p:sp>
      <p:sp>
        <p:nvSpPr>
          <p:cNvPr id="3" name="Content Placeholder 2"/>
          <p:cNvSpPr>
            <a:spLocks noGrp="1"/>
          </p:cNvSpPr>
          <p:nvPr>
            <p:ph idx="1"/>
          </p:nvPr>
        </p:nvSpPr>
        <p:spPr>
          <a:xfrm>
            <a:off x="884420" y="2096064"/>
            <a:ext cx="10762937" cy="3695136"/>
          </a:xfrm>
        </p:spPr>
        <p:txBody>
          <a:bodyPr>
            <a:noAutofit/>
          </a:bodyPr>
          <a:lstStyle/>
          <a:p>
            <a:r>
              <a:rPr lang="en-US" sz="3600" dirty="0" smtClean="0"/>
              <a:t>Poverty line – the minimum level of income needed for a person to acquire basic necessities</a:t>
            </a:r>
          </a:p>
          <a:p>
            <a:pPr marL="0" indent="0">
              <a:buNone/>
            </a:pPr>
            <a:endParaRPr lang="en-US" sz="3600" dirty="0" smtClean="0"/>
          </a:p>
          <a:p>
            <a:r>
              <a:rPr lang="en-US" sz="3600" dirty="0" smtClean="0"/>
              <a:t>Poverty gap - </a:t>
            </a:r>
            <a:r>
              <a:rPr lang="en-US" sz="3600" dirty="0">
                <a:hlinkClick r:id="rId2"/>
              </a:rPr>
              <a:t>https://data.oecd.org/inequality/poverty-gap.htm</a:t>
            </a:r>
            <a:endParaRPr lang="en-US" sz="3600" dirty="0"/>
          </a:p>
        </p:txBody>
      </p:sp>
      <p:sp>
        <p:nvSpPr>
          <p:cNvPr id="4" name="Footer Placeholder 3"/>
          <p:cNvSpPr>
            <a:spLocks noGrp="1"/>
          </p:cNvSpPr>
          <p:nvPr>
            <p:ph type="ftr" sz="quarter" idx="11"/>
          </p:nvPr>
        </p:nvSpPr>
        <p:spPr>
          <a:xfrm>
            <a:off x="10458087" y="5951343"/>
            <a:ext cx="1618938" cy="584616"/>
          </a:xfrm>
        </p:spPr>
        <p:txBody>
          <a:bodyPr/>
          <a:lstStyle/>
          <a:p>
            <a:r>
              <a:rPr lang="en-US" dirty="0" smtClean="0"/>
              <a:t>CPDD MOE 2020</a:t>
            </a:r>
            <a:endParaRPr lang="en-US" dirty="0"/>
          </a:p>
        </p:txBody>
      </p:sp>
    </p:spTree>
    <p:extLst>
      <p:ext uri="{BB962C8B-B14F-4D97-AF65-F5344CB8AC3E}">
        <p14:creationId xmlns:p14="http://schemas.microsoft.com/office/powerpoint/2010/main" val="4019666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387" y="524033"/>
            <a:ext cx="10353761" cy="675181"/>
          </a:xfrm>
        </p:spPr>
        <p:txBody>
          <a:bodyPr/>
          <a:lstStyle/>
          <a:p>
            <a:r>
              <a:rPr lang="en-US" dirty="0" smtClean="0"/>
              <a:t>Factors that contribute to poverty</a:t>
            </a:r>
            <a:endParaRPr lang="en-US" dirty="0"/>
          </a:p>
        </p:txBody>
      </p:sp>
      <p:sp>
        <p:nvSpPr>
          <p:cNvPr id="3" name="Content Placeholder 2"/>
          <p:cNvSpPr>
            <a:spLocks noGrp="1"/>
          </p:cNvSpPr>
          <p:nvPr>
            <p:ph idx="1"/>
          </p:nvPr>
        </p:nvSpPr>
        <p:spPr>
          <a:xfrm>
            <a:off x="438150" y="1424066"/>
            <a:ext cx="11164237" cy="5096655"/>
          </a:xfrm>
        </p:spPr>
        <p:txBody>
          <a:bodyPr>
            <a:normAutofit fontScale="92500" lnSpcReduction="10000"/>
          </a:bodyPr>
          <a:lstStyle/>
          <a:p>
            <a:r>
              <a:rPr lang="en-US" dirty="0" smtClean="0"/>
              <a:t>Social and Physical environment - wars, tribal conflicts, immigrants and societies with rigid class systems can experience difficulty accessing employment opportunities and resources.  Persons who live in the desert, mountains </a:t>
            </a:r>
            <a:r>
              <a:rPr lang="en-US" dirty="0" err="1" smtClean="0"/>
              <a:t>etc</a:t>
            </a:r>
            <a:r>
              <a:rPr lang="en-US" dirty="0" smtClean="0"/>
              <a:t> may also experience poverty.</a:t>
            </a:r>
          </a:p>
          <a:p>
            <a:endParaRPr lang="en-US" dirty="0" smtClean="0"/>
          </a:p>
          <a:p>
            <a:r>
              <a:rPr lang="en-US" dirty="0" smtClean="0"/>
              <a:t>Discrimination (gender, race) – this limits certain sections of society from access to employment and resources.  Mothers who care for children have restricted access to opportunities.  Certain ethnicities may not get higher paying jobs.</a:t>
            </a:r>
          </a:p>
          <a:p>
            <a:endParaRPr lang="en-US" dirty="0" smtClean="0"/>
          </a:p>
          <a:p>
            <a:r>
              <a:rPr lang="en-US" dirty="0" smtClean="0"/>
              <a:t>Restrictions on certain economic activities – Some businesses require a license to operate and so restricts the poor from operating as they are unable to afford the license fees.  A poor person who wants to make food to sell on the roadside must acquire a food badge and have their home inspected to ensure health and safety conditions are observed.  A poor person may not be able to meet these conditions and will be restricted from operating in order to improve living standards.</a:t>
            </a:r>
          </a:p>
        </p:txBody>
      </p:sp>
      <p:sp>
        <p:nvSpPr>
          <p:cNvPr id="4" name="Footer Placeholder 3"/>
          <p:cNvSpPr>
            <a:spLocks noGrp="1"/>
          </p:cNvSpPr>
          <p:nvPr>
            <p:ph type="ftr" sz="quarter" idx="11"/>
          </p:nvPr>
        </p:nvSpPr>
        <p:spPr>
          <a:xfrm>
            <a:off x="10222686" y="6198068"/>
            <a:ext cx="1379701" cy="322653"/>
          </a:xfrm>
        </p:spPr>
        <p:txBody>
          <a:bodyPr/>
          <a:lstStyle/>
          <a:p>
            <a:r>
              <a:rPr lang="en-US" dirty="0" smtClean="0"/>
              <a:t>CPDD MOE 2020</a:t>
            </a:r>
            <a:endParaRPr lang="en-US" dirty="0"/>
          </a:p>
        </p:txBody>
      </p:sp>
    </p:spTree>
    <p:extLst>
      <p:ext uri="{BB962C8B-B14F-4D97-AF65-F5344CB8AC3E}">
        <p14:creationId xmlns:p14="http://schemas.microsoft.com/office/powerpoint/2010/main" val="3245129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6581" y="337587"/>
            <a:ext cx="10353761" cy="996538"/>
          </a:xfrm>
        </p:spPr>
        <p:txBody>
          <a:bodyPr/>
          <a:lstStyle/>
          <a:p>
            <a:r>
              <a:rPr lang="en-US" dirty="0"/>
              <a:t>Factors that contribute to poverty</a:t>
            </a:r>
          </a:p>
        </p:txBody>
      </p:sp>
      <p:sp>
        <p:nvSpPr>
          <p:cNvPr id="3" name="Content Placeholder 2"/>
          <p:cNvSpPr>
            <a:spLocks noGrp="1"/>
          </p:cNvSpPr>
          <p:nvPr>
            <p:ph idx="1"/>
          </p:nvPr>
        </p:nvSpPr>
        <p:spPr>
          <a:xfrm>
            <a:off x="659567" y="1334125"/>
            <a:ext cx="10987790" cy="5141625"/>
          </a:xfrm>
        </p:spPr>
        <p:txBody>
          <a:bodyPr>
            <a:normAutofit fontScale="92500" lnSpcReduction="20000"/>
          </a:bodyPr>
          <a:lstStyle/>
          <a:p>
            <a:r>
              <a:rPr lang="en-US" dirty="0"/>
              <a:t>Non-ownership of resources – For families that do not own resources, living conditions can be deplorable as persons resort to squatting, ramshackle homes, lack of electricity and other utilities.  There is also no opportunity for education as learning materials cannot be acquired and conditions are not conducive to studying</a:t>
            </a:r>
            <a:r>
              <a:rPr lang="en-US" dirty="0" smtClean="0"/>
              <a:t>.</a:t>
            </a:r>
          </a:p>
          <a:p>
            <a:pPr marL="0" indent="0">
              <a:buNone/>
            </a:pPr>
            <a:endParaRPr lang="en-US" dirty="0"/>
          </a:p>
          <a:p>
            <a:r>
              <a:rPr lang="en-US" dirty="0"/>
              <a:t>Family size – with larger family sizes, resources have to be shared amongst more persons so that there is less for each one leading to poverty.  For example, a household with income of  </a:t>
            </a:r>
            <a:r>
              <a:rPr lang="en-US" dirty="0" smtClean="0"/>
              <a:t>     $</a:t>
            </a:r>
            <a:r>
              <a:rPr lang="en-US" dirty="0"/>
              <a:t>1 000 and 4 family members has an income per family member of $250.  A household with income of $1 000 and 10 family members has an income per family member of $100.  The larger household can afford less goods and services and is relatively poorer than the smaller household</a:t>
            </a:r>
            <a:r>
              <a:rPr lang="en-US" dirty="0" smtClean="0"/>
              <a:t>.</a:t>
            </a:r>
          </a:p>
          <a:p>
            <a:endParaRPr lang="en-US" dirty="0"/>
          </a:p>
          <a:p>
            <a:r>
              <a:rPr lang="en-US" dirty="0"/>
              <a:t>Single parent; female headed households – Where there is only one parent in a household, caring for children restricts opportunities for acquiring a job leading to poverty.  Amount of income available to the household is restricted to what one parent can earn.</a:t>
            </a:r>
          </a:p>
          <a:p>
            <a:endParaRPr lang="en-US" dirty="0"/>
          </a:p>
        </p:txBody>
      </p:sp>
      <p:sp>
        <p:nvSpPr>
          <p:cNvPr id="4" name="Footer Placeholder 3"/>
          <p:cNvSpPr>
            <a:spLocks noGrp="1"/>
          </p:cNvSpPr>
          <p:nvPr>
            <p:ph type="ftr" sz="quarter" idx="11"/>
          </p:nvPr>
        </p:nvSpPr>
        <p:spPr>
          <a:xfrm>
            <a:off x="10595006" y="6179512"/>
            <a:ext cx="1470672" cy="592475"/>
          </a:xfrm>
        </p:spPr>
        <p:txBody>
          <a:bodyPr/>
          <a:lstStyle/>
          <a:p>
            <a:r>
              <a:rPr lang="en-US" dirty="0" smtClean="0"/>
              <a:t>CPDD MOE 2020</a:t>
            </a:r>
            <a:endParaRPr lang="en-US" dirty="0"/>
          </a:p>
        </p:txBody>
      </p:sp>
    </p:spTree>
    <p:extLst>
      <p:ext uri="{BB962C8B-B14F-4D97-AF65-F5344CB8AC3E}">
        <p14:creationId xmlns:p14="http://schemas.microsoft.com/office/powerpoint/2010/main" val="347454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14728"/>
            <a:ext cx="10353761" cy="919397"/>
          </a:xfrm>
        </p:spPr>
        <p:txBody>
          <a:bodyPr/>
          <a:lstStyle/>
          <a:p>
            <a:r>
              <a:rPr lang="en-US" dirty="0" smtClean="0"/>
              <a:t>Persons most susceptible</a:t>
            </a:r>
            <a:endParaRPr lang="en-US" dirty="0"/>
          </a:p>
        </p:txBody>
      </p:sp>
      <p:sp>
        <p:nvSpPr>
          <p:cNvPr id="3" name="Content Placeholder 2"/>
          <p:cNvSpPr>
            <a:spLocks noGrp="1"/>
          </p:cNvSpPr>
          <p:nvPr>
            <p:ph idx="1"/>
          </p:nvPr>
        </p:nvSpPr>
        <p:spPr>
          <a:xfrm>
            <a:off x="913794" y="1334125"/>
            <a:ext cx="10793523" cy="5081665"/>
          </a:xfrm>
        </p:spPr>
        <p:txBody>
          <a:bodyPr>
            <a:noAutofit/>
          </a:bodyPr>
          <a:lstStyle/>
          <a:p>
            <a:pPr marL="0" indent="0">
              <a:buNone/>
            </a:pPr>
            <a:r>
              <a:rPr lang="en-US" sz="2400" dirty="0" smtClean="0"/>
              <a:t>Persons with special needs</a:t>
            </a:r>
          </a:p>
          <a:p>
            <a:pPr lvl="1"/>
            <a:r>
              <a:rPr lang="en-US" sz="2400" dirty="0" smtClean="0"/>
              <a:t>Physically challenged – they have less opportunities to acquire jobs and may need to depend on government assistance</a:t>
            </a:r>
          </a:p>
          <a:p>
            <a:pPr lvl="1"/>
            <a:r>
              <a:rPr lang="en-US" sz="2400" dirty="0" smtClean="0"/>
              <a:t>Elderly – no longer able to work due to health, age etc.</a:t>
            </a:r>
          </a:p>
          <a:p>
            <a:pPr lvl="1"/>
            <a:r>
              <a:rPr lang="en-US" sz="2400" dirty="0" smtClean="0"/>
              <a:t>Youth – unable to work due to age, lack of education and training</a:t>
            </a:r>
          </a:p>
          <a:p>
            <a:pPr lvl="1"/>
            <a:r>
              <a:rPr lang="en-US" sz="2400" dirty="0" smtClean="0"/>
              <a:t>Single parent families </a:t>
            </a:r>
            <a:r>
              <a:rPr lang="en-US" sz="2400" dirty="0"/>
              <a:t>- Where there is only one parent in a household, caring for children restricts opportunities for acquiring a job leading to poverty.  Amount of income available to the household is restricted to what one parent can earn.</a:t>
            </a:r>
          </a:p>
          <a:p>
            <a:pPr lvl="1"/>
            <a:r>
              <a:rPr lang="en-US" sz="2400" dirty="0" smtClean="0"/>
              <a:t>Indigenous people - </a:t>
            </a:r>
            <a:r>
              <a:rPr lang="en-US" sz="2400" dirty="0">
                <a:hlinkClick r:id="rId2"/>
              </a:rPr>
              <a:t>https://blogs.worldbank.org/opendata/why-are-indigenous-peoples-more-likely-be-poor</a:t>
            </a:r>
            <a:endParaRPr lang="en-US" sz="2400" dirty="0"/>
          </a:p>
        </p:txBody>
      </p:sp>
      <p:sp>
        <p:nvSpPr>
          <p:cNvPr id="4" name="Footer Placeholder 3"/>
          <p:cNvSpPr>
            <a:spLocks noGrp="1"/>
          </p:cNvSpPr>
          <p:nvPr>
            <p:ph type="ftr" sz="quarter" idx="11"/>
          </p:nvPr>
        </p:nvSpPr>
        <p:spPr>
          <a:xfrm>
            <a:off x="10449774" y="6109740"/>
            <a:ext cx="1635564" cy="612099"/>
          </a:xfrm>
        </p:spPr>
        <p:txBody>
          <a:bodyPr/>
          <a:lstStyle/>
          <a:p>
            <a:r>
              <a:rPr lang="en-US" dirty="0" smtClean="0"/>
              <a:t>CPDD MOE 2020</a:t>
            </a:r>
            <a:endParaRPr lang="en-US" dirty="0"/>
          </a:p>
        </p:txBody>
      </p:sp>
    </p:spTree>
    <p:extLst>
      <p:ext uri="{BB962C8B-B14F-4D97-AF65-F5344CB8AC3E}">
        <p14:creationId xmlns:p14="http://schemas.microsoft.com/office/powerpoint/2010/main" val="33896081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34845"/>
            <a:ext cx="10353761" cy="1326321"/>
          </a:xfrm>
        </p:spPr>
        <p:txBody>
          <a:bodyPr/>
          <a:lstStyle/>
          <a:p>
            <a:r>
              <a:rPr lang="en-US" dirty="0" smtClean="0"/>
              <a:t>Reasons for susceptibility</a:t>
            </a:r>
            <a:endParaRPr lang="en-US" dirty="0"/>
          </a:p>
        </p:txBody>
      </p:sp>
      <p:sp>
        <p:nvSpPr>
          <p:cNvPr id="3" name="Content Placeholder 2"/>
          <p:cNvSpPr>
            <a:spLocks noGrp="1"/>
          </p:cNvSpPr>
          <p:nvPr>
            <p:ph idx="1"/>
          </p:nvPr>
        </p:nvSpPr>
        <p:spPr/>
        <p:txBody>
          <a:bodyPr>
            <a:normAutofit/>
          </a:bodyPr>
          <a:lstStyle/>
          <a:p>
            <a:r>
              <a:rPr lang="en-US" sz="2800" dirty="0" smtClean="0"/>
              <a:t>Limited access to employment</a:t>
            </a:r>
          </a:p>
          <a:p>
            <a:r>
              <a:rPr lang="en-US" sz="2800" dirty="0" smtClean="0"/>
              <a:t>Level of training is limited</a:t>
            </a:r>
          </a:p>
          <a:p>
            <a:r>
              <a:rPr lang="en-US" sz="2800" dirty="0" smtClean="0"/>
              <a:t>Legislation that prevents certain persons from accessing particular opportunities</a:t>
            </a:r>
          </a:p>
          <a:p>
            <a:r>
              <a:rPr lang="en-US" sz="2800" dirty="0" smtClean="0"/>
              <a:t>Unavailability of income to share among family</a:t>
            </a: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84954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979357"/>
          </a:xfrm>
        </p:spPr>
        <p:txBody>
          <a:bodyPr/>
          <a:lstStyle/>
          <a:p>
            <a:r>
              <a:rPr lang="en-US" dirty="0" smtClean="0"/>
              <a:t>Measuring poverty</a:t>
            </a:r>
            <a:endParaRPr lang="en-US" dirty="0"/>
          </a:p>
        </p:txBody>
      </p:sp>
      <p:sp>
        <p:nvSpPr>
          <p:cNvPr id="3" name="Content Placeholder 2"/>
          <p:cNvSpPr>
            <a:spLocks noGrp="1"/>
          </p:cNvSpPr>
          <p:nvPr>
            <p:ph idx="1"/>
          </p:nvPr>
        </p:nvSpPr>
        <p:spPr>
          <a:xfrm>
            <a:off x="551809" y="1588957"/>
            <a:ext cx="11077731" cy="4841823"/>
          </a:xfrm>
        </p:spPr>
        <p:txBody>
          <a:bodyPr>
            <a:normAutofit/>
          </a:bodyPr>
          <a:lstStyle/>
          <a:p>
            <a:pPr fontAlgn="base"/>
            <a:r>
              <a:rPr lang="en-US" sz="2400" dirty="0" smtClean="0"/>
              <a:t>Basic needs  - </a:t>
            </a:r>
            <a:r>
              <a:rPr lang="en-US" sz="2400" dirty="0">
                <a:effectLst/>
              </a:rPr>
              <a:t>Poverty is </a:t>
            </a:r>
            <a:r>
              <a:rPr lang="en-US" sz="2400" dirty="0" smtClean="0">
                <a:effectLst/>
              </a:rPr>
              <a:t>measured by </a:t>
            </a:r>
            <a:r>
              <a:rPr lang="en-US" sz="2400" dirty="0">
                <a:effectLst/>
              </a:rPr>
              <a:t>comparing a </a:t>
            </a:r>
            <a:r>
              <a:rPr lang="en-US" sz="2400" dirty="0" smtClean="0">
                <a:effectLst/>
              </a:rPr>
              <a:t>household’s </a:t>
            </a:r>
            <a:r>
              <a:rPr lang="en-US" sz="2400" dirty="0">
                <a:effectLst/>
              </a:rPr>
              <a:t>income to </a:t>
            </a:r>
            <a:r>
              <a:rPr lang="en-US" sz="2400" dirty="0" smtClean="0">
                <a:effectLst/>
              </a:rPr>
              <a:t>the minimum income needed </a:t>
            </a:r>
            <a:r>
              <a:rPr lang="en-US" sz="2400" dirty="0">
                <a:effectLst/>
              </a:rPr>
              <a:t>to cover basic needs. </a:t>
            </a:r>
            <a:r>
              <a:rPr lang="en-US" sz="2400" dirty="0" smtClean="0">
                <a:effectLst/>
              </a:rPr>
              <a:t> Anyone who falls below the minimum is considered poor.</a:t>
            </a:r>
            <a:endParaRPr lang="en-US" sz="2400" dirty="0">
              <a:effectLst/>
            </a:endParaRPr>
          </a:p>
          <a:p>
            <a:r>
              <a:rPr lang="en-US" sz="2400" dirty="0" smtClean="0"/>
              <a:t>Poverty line – the minimum amount of income required to obtain basic necessities</a:t>
            </a:r>
          </a:p>
          <a:p>
            <a:r>
              <a:rPr lang="en-US" sz="2400" dirty="0" smtClean="0"/>
              <a:t>Head count Index – the number of persons that live below the poverty line in a country divided by the total population</a:t>
            </a:r>
          </a:p>
          <a:p>
            <a:r>
              <a:rPr lang="en-US" sz="2400" dirty="0" smtClean="0"/>
              <a:t>UNDP Human Development Index - </a:t>
            </a:r>
            <a:r>
              <a:rPr lang="en-US" sz="2400" dirty="0">
                <a:hlinkClick r:id="rId2"/>
              </a:rPr>
              <a:t>https://worldpopulationreview.com/countries/hdi-by-country/</a:t>
            </a:r>
            <a:endParaRPr lang="en-US" sz="2400" dirty="0"/>
          </a:p>
        </p:txBody>
      </p:sp>
      <p:sp>
        <p:nvSpPr>
          <p:cNvPr id="4" name="Footer Placeholder 3"/>
          <p:cNvSpPr>
            <a:spLocks noGrp="1"/>
          </p:cNvSpPr>
          <p:nvPr>
            <p:ph type="ftr" sz="quarter" idx="11"/>
          </p:nvPr>
        </p:nvSpPr>
        <p:spPr>
          <a:xfrm>
            <a:off x="10238283" y="5883275"/>
            <a:ext cx="1500652"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2800210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741</TotalTime>
  <Words>1546</Words>
  <Application>Microsoft Office PowerPoint</Application>
  <PresentationFormat>Widescreen</PresentationFormat>
  <Paragraphs>114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Bookman Old Style</vt:lpstr>
      <vt:lpstr>Calibri</vt:lpstr>
      <vt:lpstr>Rockwell</vt:lpstr>
      <vt:lpstr>Times New Roman</vt:lpstr>
      <vt:lpstr>Damask</vt:lpstr>
      <vt:lpstr>PowerPoint Presentation</vt:lpstr>
      <vt:lpstr>CLICK on the following link</vt:lpstr>
      <vt:lpstr>Absolute vs relative poverty</vt:lpstr>
      <vt:lpstr>Important definitions</vt:lpstr>
      <vt:lpstr>Factors that contribute to poverty</vt:lpstr>
      <vt:lpstr>Factors that contribute to poverty</vt:lpstr>
      <vt:lpstr>Persons most susceptible</vt:lpstr>
      <vt:lpstr>Reasons for susceptibility</vt:lpstr>
      <vt:lpstr>Measuring poverty</vt:lpstr>
      <vt:lpstr>Strategies to alleviate poverty in Trinidad and tobago</vt:lpstr>
      <vt:lpstr>Strategies to alleviate poverty in Trinidad and tobago</vt:lpstr>
      <vt:lpstr>Costs of poverty</vt:lpstr>
      <vt:lpstr>Economic benefits of government intervention</vt:lpstr>
      <vt:lpstr>Poverty in Trinidad and Tobago</vt:lpstr>
      <vt:lpstr>TEST your skills</vt:lpstr>
      <vt:lpstr>You can be a hero</vt:lpstr>
      <vt:lpstr>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38</cp:revision>
  <dcterms:created xsi:type="dcterms:W3CDTF">2020-05-22T19:23:13Z</dcterms:created>
  <dcterms:modified xsi:type="dcterms:W3CDTF">2020-05-28T16:40:35Z</dcterms:modified>
</cp:coreProperties>
</file>