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57" r:id="rId3"/>
    <p:sldId id="274" r:id="rId4"/>
    <p:sldId id="270" r:id="rId5"/>
    <p:sldId id="269" r:id="rId6"/>
    <p:sldId id="272" r:id="rId7"/>
    <p:sldId id="275" r:id="rId8"/>
    <p:sldId id="259" r:id="rId9"/>
    <p:sldId id="276" r:id="rId10"/>
    <p:sldId id="265" r:id="rId11"/>
    <p:sldId id="258" r:id="rId12"/>
    <p:sldId id="271" r:id="rId13"/>
    <p:sldId id="273" r:id="rId14"/>
    <p:sldId id="266" r:id="rId15"/>
    <p:sldId id="26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853141-30FB-4777-887B-65FB61740969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C8DFAE3-C8C6-40A4-ABF1-0E84CB831F97}">
      <dgm:prSet/>
      <dgm:spPr/>
      <dgm:t>
        <a:bodyPr/>
        <a:lstStyle/>
        <a:p>
          <a:r>
            <a:rPr lang="en-TT"/>
            <a:t>Today we continue with preparing documents used in the accounts office.  </a:t>
          </a:r>
          <a:endParaRPr lang="en-US"/>
        </a:p>
      </dgm:t>
    </dgm:pt>
    <dgm:pt modelId="{E1FAD836-A199-4488-81BA-48970BAE5CE2}" type="parTrans" cxnId="{0845AB76-6B6F-45CD-ABB7-B699C1838700}">
      <dgm:prSet/>
      <dgm:spPr/>
      <dgm:t>
        <a:bodyPr/>
        <a:lstStyle/>
        <a:p>
          <a:endParaRPr lang="en-US"/>
        </a:p>
      </dgm:t>
    </dgm:pt>
    <dgm:pt modelId="{AD62C7E1-4B81-4C34-831C-DB80A0B3324C}" type="sibTrans" cxnId="{0845AB76-6B6F-45CD-ABB7-B699C1838700}">
      <dgm:prSet/>
      <dgm:spPr/>
      <dgm:t>
        <a:bodyPr/>
        <a:lstStyle/>
        <a:p>
          <a:endParaRPr lang="en-US"/>
        </a:p>
      </dgm:t>
    </dgm:pt>
    <dgm:pt modelId="{135C3380-AF4E-47EA-934B-46225ECDBE9B}">
      <dgm:prSet/>
      <dgm:spPr/>
      <dgm:t>
        <a:bodyPr/>
        <a:lstStyle/>
        <a:p>
          <a:r>
            <a:rPr lang="en-TT" dirty="0"/>
            <a:t>Thus far, we have examined payroll, currency memorandum and debit and credit notes</a:t>
          </a:r>
          <a:endParaRPr lang="en-US" dirty="0"/>
        </a:p>
      </dgm:t>
    </dgm:pt>
    <dgm:pt modelId="{73149255-C203-454B-9CBF-F32E58935151}" type="parTrans" cxnId="{97DB21AD-B9BB-4ECA-8DE9-5CCD1C6273CE}">
      <dgm:prSet/>
      <dgm:spPr/>
      <dgm:t>
        <a:bodyPr/>
        <a:lstStyle/>
        <a:p>
          <a:endParaRPr lang="en-US"/>
        </a:p>
      </dgm:t>
    </dgm:pt>
    <dgm:pt modelId="{930D1ED6-21A0-4552-B785-A5F8D8337610}" type="sibTrans" cxnId="{97DB21AD-B9BB-4ECA-8DE9-5CCD1C6273CE}">
      <dgm:prSet/>
      <dgm:spPr/>
      <dgm:t>
        <a:bodyPr/>
        <a:lstStyle/>
        <a:p>
          <a:endParaRPr lang="en-US"/>
        </a:p>
      </dgm:t>
    </dgm:pt>
    <dgm:pt modelId="{7EB65584-3CE3-4D56-9C3A-91023779BAAE}" type="pres">
      <dgm:prSet presAssocID="{30853141-30FB-4777-887B-65FB61740969}" presName="vert0" presStyleCnt="0">
        <dgm:presLayoutVars>
          <dgm:dir/>
          <dgm:animOne val="branch"/>
          <dgm:animLvl val="lvl"/>
        </dgm:presLayoutVars>
      </dgm:prSet>
      <dgm:spPr/>
    </dgm:pt>
    <dgm:pt modelId="{F04A6A41-989F-43E7-A5C1-2FC0164F866D}" type="pres">
      <dgm:prSet presAssocID="{CC8DFAE3-C8C6-40A4-ABF1-0E84CB831F97}" presName="thickLine" presStyleLbl="alignNode1" presStyleIdx="0" presStyleCnt="2"/>
      <dgm:spPr/>
    </dgm:pt>
    <dgm:pt modelId="{2BE7AFED-CA23-4C22-A07D-F30368DDF7C1}" type="pres">
      <dgm:prSet presAssocID="{CC8DFAE3-C8C6-40A4-ABF1-0E84CB831F97}" presName="horz1" presStyleCnt="0"/>
      <dgm:spPr/>
    </dgm:pt>
    <dgm:pt modelId="{C48DC8FE-42BA-4ADD-8AD1-73A931FB243C}" type="pres">
      <dgm:prSet presAssocID="{CC8DFAE3-C8C6-40A4-ABF1-0E84CB831F97}" presName="tx1" presStyleLbl="revTx" presStyleIdx="0" presStyleCnt="2"/>
      <dgm:spPr/>
    </dgm:pt>
    <dgm:pt modelId="{A0481BE1-C426-4696-9E95-70EAE2B8467D}" type="pres">
      <dgm:prSet presAssocID="{CC8DFAE3-C8C6-40A4-ABF1-0E84CB831F97}" presName="vert1" presStyleCnt="0"/>
      <dgm:spPr/>
    </dgm:pt>
    <dgm:pt modelId="{8E9CA0E9-D572-41EA-9F22-192B683BAC1A}" type="pres">
      <dgm:prSet presAssocID="{135C3380-AF4E-47EA-934B-46225ECDBE9B}" presName="thickLine" presStyleLbl="alignNode1" presStyleIdx="1" presStyleCnt="2"/>
      <dgm:spPr/>
    </dgm:pt>
    <dgm:pt modelId="{F6259076-DE2F-4921-9C79-6C177089BB78}" type="pres">
      <dgm:prSet presAssocID="{135C3380-AF4E-47EA-934B-46225ECDBE9B}" presName="horz1" presStyleCnt="0"/>
      <dgm:spPr/>
    </dgm:pt>
    <dgm:pt modelId="{FB14E828-6A13-49C0-8731-00747857F73F}" type="pres">
      <dgm:prSet presAssocID="{135C3380-AF4E-47EA-934B-46225ECDBE9B}" presName="tx1" presStyleLbl="revTx" presStyleIdx="1" presStyleCnt="2"/>
      <dgm:spPr/>
    </dgm:pt>
    <dgm:pt modelId="{2B39F146-BFB0-405E-AB29-83E8F864AD63}" type="pres">
      <dgm:prSet presAssocID="{135C3380-AF4E-47EA-934B-46225ECDBE9B}" presName="vert1" presStyleCnt="0"/>
      <dgm:spPr/>
    </dgm:pt>
  </dgm:ptLst>
  <dgm:cxnLst>
    <dgm:cxn modelId="{0845AB76-6B6F-45CD-ABB7-B699C1838700}" srcId="{30853141-30FB-4777-887B-65FB61740969}" destId="{CC8DFAE3-C8C6-40A4-ABF1-0E84CB831F97}" srcOrd="0" destOrd="0" parTransId="{E1FAD836-A199-4488-81BA-48970BAE5CE2}" sibTransId="{AD62C7E1-4B81-4C34-831C-DB80A0B3324C}"/>
    <dgm:cxn modelId="{7B3FA1A7-DBAD-44B6-92C6-660582E3362A}" type="presOf" srcId="{30853141-30FB-4777-887B-65FB61740969}" destId="{7EB65584-3CE3-4D56-9C3A-91023779BAAE}" srcOrd="0" destOrd="0" presId="urn:microsoft.com/office/officeart/2008/layout/LinedList"/>
    <dgm:cxn modelId="{97DB21AD-B9BB-4ECA-8DE9-5CCD1C6273CE}" srcId="{30853141-30FB-4777-887B-65FB61740969}" destId="{135C3380-AF4E-47EA-934B-46225ECDBE9B}" srcOrd="1" destOrd="0" parTransId="{73149255-C203-454B-9CBF-F32E58935151}" sibTransId="{930D1ED6-21A0-4552-B785-A5F8D8337610}"/>
    <dgm:cxn modelId="{D49446C4-317A-4C48-92E5-E28B544BDEC8}" type="presOf" srcId="{135C3380-AF4E-47EA-934B-46225ECDBE9B}" destId="{FB14E828-6A13-49C0-8731-00747857F73F}" srcOrd="0" destOrd="0" presId="urn:microsoft.com/office/officeart/2008/layout/LinedList"/>
    <dgm:cxn modelId="{7274ECD9-BD1C-41AB-B20C-FA8046A100BE}" type="presOf" srcId="{CC8DFAE3-C8C6-40A4-ABF1-0E84CB831F97}" destId="{C48DC8FE-42BA-4ADD-8AD1-73A931FB243C}" srcOrd="0" destOrd="0" presId="urn:microsoft.com/office/officeart/2008/layout/LinedList"/>
    <dgm:cxn modelId="{DF60976C-A518-45EF-901F-0E32521C165D}" type="presParOf" srcId="{7EB65584-3CE3-4D56-9C3A-91023779BAAE}" destId="{F04A6A41-989F-43E7-A5C1-2FC0164F866D}" srcOrd="0" destOrd="0" presId="urn:microsoft.com/office/officeart/2008/layout/LinedList"/>
    <dgm:cxn modelId="{D89214F9-7C7B-4C26-B696-81C316912B23}" type="presParOf" srcId="{7EB65584-3CE3-4D56-9C3A-91023779BAAE}" destId="{2BE7AFED-CA23-4C22-A07D-F30368DDF7C1}" srcOrd="1" destOrd="0" presId="urn:microsoft.com/office/officeart/2008/layout/LinedList"/>
    <dgm:cxn modelId="{18A2E606-45AB-4335-BC83-7313C8B7C77A}" type="presParOf" srcId="{2BE7AFED-CA23-4C22-A07D-F30368DDF7C1}" destId="{C48DC8FE-42BA-4ADD-8AD1-73A931FB243C}" srcOrd="0" destOrd="0" presId="urn:microsoft.com/office/officeart/2008/layout/LinedList"/>
    <dgm:cxn modelId="{4A9B1C5A-7B93-4D05-ADB0-32DFFD7C9EB9}" type="presParOf" srcId="{2BE7AFED-CA23-4C22-A07D-F30368DDF7C1}" destId="{A0481BE1-C426-4696-9E95-70EAE2B8467D}" srcOrd="1" destOrd="0" presId="urn:microsoft.com/office/officeart/2008/layout/LinedList"/>
    <dgm:cxn modelId="{EBFBE99D-2251-41FB-9DF7-E31BA922BD02}" type="presParOf" srcId="{7EB65584-3CE3-4D56-9C3A-91023779BAAE}" destId="{8E9CA0E9-D572-41EA-9F22-192B683BAC1A}" srcOrd="2" destOrd="0" presId="urn:microsoft.com/office/officeart/2008/layout/LinedList"/>
    <dgm:cxn modelId="{EFC5350F-9199-413F-9C94-C1707D34FEA4}" type="presParOf" srcId="{7EB65584-3CE3-4D56-9C3A-91023779BAAE}" destId="{F6259076-DE2F-4921-9C79-6C177089BB78}" srcOrd="3" destOrd="0" presId="urn:microsoft.com/office/officeart/2008/layout/LinedList"/>
    <dgm:cxn modelId="{2E477B66-8E70-4A01-9B4C-1D60B457E9E8}" type="presParOf" srcId="{F6259076-DE2F-4921-9C79-6C177089BB78}" destId="{FB14E828-6A13-49C0-8731-00747857F73F}" srcOrd="0" destOrd="0" presId="urn:microsoft.com/office/officeart/2008/layout/LinedList"/>
    <dgm:cxn modelId="{B60A5537-6E96-4F1E-AB7B-EF7610F4E411}" type="presParOf" srcId="{F6259076-DE2F-4921-9C79-6C177089BB78}" destId="{2B39F146-BFB0-405E-AB29-83E8F864AD6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C613D3-AF92-417C-9FD5-DA96A680879F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4299BB64-3CDD-4A81-9581-C7DA7F8F3347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invoice</a:t>
          </a:r>
        </a:p>
      </dgm:t>
    </dgm:pt>
    <dgm:pt modelId="{2B5422EF-6D77-4B9F-B511-96A281F91E04}" type="parTrans" cxnId="{EB44EAEC-E5C9-48AC-ADE8-428FB9507680}">
      <dgm:prSet/>
      <dgm:spPr/>
      <dgm:t>
        <a:bodyPr/>
        <a:lstStyle/>
        <a:p>
          <a:endParaRPr lang="en-US"/>
        </a:p>
      </dgm:t>
    </dgm:pt>
    <dgm:pt modelId="{6BBE5E96-F72C-4CD6-9495-9903CDC4978A}" type="sibTrans" cxnId="{EB44EAEC-E5C9-48AC-ADE8-428FB9507680}">
      <dgm:prSet/>
      <dgm:spPr/>
      <dgm:t>
        <a:bodyPr/>
        <a:lstStyle/>
        <a:p>
          <a:endParaRPr lang="en-US"/>
        </a:p>
      </dgm:t>
    </dgm:pt>
    <dgm:pt modelId="{B907F128-FCF4-4C31-8A01-8CA6EBC236B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TT"/>
            <a:t>Receipts</a:t>
          </a:r>
          <a:endParaRPr lang="en-US"/>
        </a:p>
      </dgm:t>
    </dgm:pt>
    <dgm:pt modelId="{70107FDD-AEE0-4600-A89A-ACF0364E5363}" type="parTrans" cxnId="{7A4FEBF4-946E-443B-8D74-18F62498BF35}">
      <dgm:prSet/>
      <dgm:spPr/>
      <dgm:t>
        <a:bodyPr/>
        <a:lstStyle/>
        <a:p>
          <a:endParaRPr lang="en-US"/>
        </a:p>
      </dgm:t>
    </dgm:pt>
    <dgm:pt modelId="{E030D366-927B-4B89-9B78-047A8BBD272A}" type="sibTrans" cxnId="{7A4FEBF4-946E-443B-8D74-18F62498BF35}">
      <dgm:prSet/>
      <dgm:spPr/>
      <dgm:t>
        <a:bodyPr/>
        <a:lstStyle/>
        <a:p>
          <a:endParaRPr lang="en-US"/>
        </a:p>
      </dgm:t>
    </dgm:pt>
    <dgm:pt modelId="{582E3F1B-2354-4DCE-867E-82CBD8563F53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TT" dirty="0"/>
            <a:t>Statement of account</a:t>
          </a:r>
          <a:endParaRPr lang="en-US" dirty="0"/>
        </a:p>
      </dgm:t>
    </dgm:pt>
    <dgm:pt modelId="{24A2B280-A559-49FB-9B82-654C323F39B7}" type="parTrans" cxnId="{5F056618-BBE3-4D75-B014-216A946B0641}">
      <dgm:prSet/>
      <dgm:spPr/>
      <dgm:t>
        <a:bodyPr/>
        <a:lstStyle/>
        <a:p>
          <a:endParaRPr lang="en-US"/>
        </a:p>
      </dgm:t>
    </dgm:pt>
    <dgm:pt modelId="{B6F1FF79-C7BB-4D68-98E1-E4C16A02B12B}" type="sibTrans" cxnId="{5F056618-BBE3-4D75-B014-216A946B0641}">
      <dgm:prSet/>
      <dgm:spPr/>
      <dgm:t>
        <a:bodyPr/>
        <a:lstStyle/>
        <a:p>
          <a:endParaRPr lang="en-US"/>
        </a:p>
      </dgm:t>
    </dgm:pt>
    <dgm:pt modelId="{C11BE78D-4760-4F7F-9B11-8C514778E1E9}" type="pres">
      <dgm:prSet presAssocID="{80C613D3-AF92-417C-9FD5-DA96A680879F}" presName="root" presStyleCnt="0">
        <dgm:presLayoutVars>
          <dgm:dir/>
          <dgm:resizeHandles val="exact"/>
        </dgm:presLayoutVars>
      </dgm:prSet>
      <dgm:spPr/>
    </dgm:pt>
    <dgm:pt modelId="{0B434002-EDCE-4B0A-8906-7ABB03F0C6B8}" type="pres">
      <dgm:prSet presAssocID="{4299BB64-3CDD-4A81-9581-C7DA7F8F3347}" presName="compNode" presStyleCnt="0"/>
      <dgm:spPr/>
    </dgm:pt>
    <dgm:pt modelId="{6D3F9D49-7EE7-4E34-9D88-0C63245F54E2}" type="pres">
      <dgm:prSet presAssocID="{4299BB64-3CDD-4A81-9581-C7DA7F8F3347}" presName="iconBgRect" presStyleLbl="bgShp" presStyleIdx="0" presStyleCnt="3"/>
      <dgm:spPr/>
    </dgm:pt>
    <dgm:pt modelId="{220B197D-2083-49D9-A9EC-2B286F564052}" type="pres">
      <dgm:prSet presAssocID="{4299BB64-3CDD-4A81-9581-C7DA7F8F334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F19B98C6-5E57-4E8C-B2CE-9EDE27CE27C4}" type="pres">
      <dgm:prSet presAssocID="{4299BB64-3CDD-4A81-9581-C7DA7F8F3347}" presName="spaceRect" presStyleCnt="0"/>
      <dgm:spPr/>
    </dgm:pt>
    <dgm:pt modelId="{6A9ED04D-8979-41C8-A026-F5F4C886D043}" type="pres">
      <dgm:prSet presAssocID="{4299BB64-3CDD-4A81-9581-C7DA7F8F3347}" presName="textRect" presStyleLbl="revTx" presStyleIdx="0" presStyleCnt="3">
        <dgm:presLayoutVars>
          <dgm:chMax val="1"/>
          <dgm:chPref val="1"/>
        </dgm:presLayoutVars>
      </dgm:prSet>
      <dgm:spPr/>
    </dgm:pt>
    <dgm:pt modelId="{A0A96917-C36A-4D06-846F-ADBA5F708057}" type="pres">
      <dgm:prSet presAssocID="{6BBE5E96-F72C-4CD6-9495-9903CDC4978A}" presName="sibTrans" presStyleCnt="0"/>
      <dgm:spPr/>
    </dgm:pt>
    <dgm:pt modelId="{5BFE477C-A22F-4C0A-B847-1AEA2E8B1A70}" type="pres">
      <dgm:prSet presAssocID="{B907F128-FCF4-4C31-8A01-8CA6EBC236BF}" presName="compNode" presStyleCnt="0"/>
      <dgm:spPr/>
    </dgm:pt>
    <dgm:pt modelId="{977EF556-7BCF-47D3-AA19-9EB6005EE77E}" type="pres">
      <dgm:prSet presAssocID="{B907F128-FCF4-4C31-8A01-8CA6EBC236BF}" presName="iconBgRect" presStyleLbl="bgShp" presStyleIdx="1" presStyleCnt="3"/>
      <dgm:spPr/>
    </dgm:pt>
    <dgm:pt modelId="{BF270465-B153-4345-8990-06B064138F45}" type="pres">
      <dgm:prSet presAssocID="{B907F128-FCF4-4C31-8A01-8CA6EBC236B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E4DDAE9F-3A6A-4D0E-9B44-F5E78DC8345C}" type="pres">
      <dgm:prSet presAssocID="{B907F128-FCF4-4C31-8A01-8CA6EBC236BF}" presName="spaceRect" presStyleCnt="0"/>
      <dgm:spPr/>
    </dgm:pt>
    <dgm:pt modelId="{E297C308-9CA4-47F4-8C28-38CCE6A2305C}" type="pres">
      <dgm:prSet presAssocID="{B907F128-FCF4-4C31-8A01-8CA6EBC236BF}" presName="textRect" presStyleLbl="revTx" presStyleIdx="1" presStyleCnt="3">
        <dgm:presLayoutVars>
          <dgm:chMax val="1"/>
          <dgm:chPref val="1"/>
        </dgm:presLayoutVars>
      </dgm:prSet>
      <dgm:spPr/>
    </dgm:pt>
    <dgm:pt modelId="{BCAC949B-278D-4DCE-A84C-A786C0DCFE98}" type="pres">
      <dgm:prSet presAssocID="{E030D366-927B-4B89-9B78-047A8BBD272A}" presName="sibTrans" presStyleCnt="0"/>
      <dgm:spPr/>
    </dgm:pt>
    <dgm:pt modelId="{CB505301-4DEA-4E1D-8293-6C365A20814F}" type="pres">
      <dgm:prSet presAssocID="{582E3F1B-2354-4DCE-867E-82CBD8563F53}" presName="compNode" presStyleCnt="0"/>
      <dgm:spPr/>
    </dgm:pt>
    <dgm:pt modelId="{3BDECDEA-DBBD-42F0-9449-AE870292B093}" type="pres">
      <dgm:prSet presAssocID="{582E3F1B-2354-4DCE-867E-82CBD8563F53}" presName="iconBgRect" presStyleLbl="bgShp" presStyleIdx="2" presStyleCnt="3"/>
      <dgm:spPr/>
    </dgm:pt>
    <dgm:pt modelId="{035FFD95-D45C-4F44-BC8B-78DA00441182}" type="pres">
      <dgm:prSet presAssocID="{582E3F1B-2354-4DCE-867E-82CBD8563F5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BDC4BB56-436B-4589-B961-06A032B15268}" type="pres">
      <dgm:prSet presAssocID="{582E3F1B-2354-4DCE-867E-82CBD8563F53}" presName="spaceRect" presStyleCnt="0"/>
      <dgm:spPr/>
    </dgm:pt>
    <dgm:pt modelId="{7B60319D-FD46-4EBD-A84B-9F78053DABBC}" type="pres">
      <dgm:prSet presAssocID="{582E3F1B-2354-4DCE-867E-82CBD8563F53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FDB5B514-6E7B-4627-BECC-DDA5A57E4BC5}" type="presOf" srcId="{582E3F1B-2354-4DCE-867E-82CBD8563F53}" destId="{7B60319D-FD46-4EBD-A84B-9F78053DABBC}" srcOrd="0" destOrd="0" presId="urn:microsoft.com/office/officeart/2018/5/layout/IconCircleLabelList"/>
    <dgm:cxn modelId="{5F056618-BBE3-4D75-B014-216A946B0641}" srcId="{80C613D3-AF92-417C-9FD5-DA96A680879F}" destId="{582E3F1B-2354-4DCE-867E-82CBD8563F53}" srcOrd="2" destOrd="0" parTransId="{24A2B280-A559-49FB-9B82-654C323F39B7}" sibTransId="{B6F1FF79-C7BB-4D68-98E1-E4C16A02B12B}"/>
    <dgm:cxn modelId="{380CBE5F-E917-47A2-9DCD-E03BB09F6950}" type="presOf" srcId="{B907F128-FCF4-4C31-8A01-8CA6EBC236BF}" destId="{E297C308-9CA4-47F4-8C28-38CCE6A2305C}" srcOrd="0" destOrd="0" presId="urn:microsoft.com/office/officeart/2018/5/layout/IconCircleLabelList"/>
    <dgm:cxn modelId="{3F4B1E66-6224-4C6F-85B7-8813F693B7B0}" type="presOf" srcId="{80C613D3-AF92-417C-9FD5-DA96A680879F}" destId="{C11BE78D-4760-4F7F-9B11-8C514778E1E9}" srcOrd="0" destOrd="0" presId="urn:microsoft.com/office/officeart/2018/5/layout/IconCircleLabelList"/>
    <dgm:cxn modelId="{C6A32893-0C1A-4074-91D2-54C21AECCD70}" type="presOf" srcId="{4299BB64-3CDD-4A81-9581-C7DA7F8F3347}" destId="{6A9ED04D-8979-41C8-A026-F5F4C886D043}" srcOrd="0" destOrd="0" presId="urn:microsoft.com/office/officeart/2018/5/layout/IconCircleLabelList"/>
    <dgm:cxn modelId="{EB44EAEC-E5C9-48AC-ADE8-428FB9507680}" srcId="{80C613D3-AF92-417C-9FD5-DA96A680879F}" destId="{4299BB64-3CDD-4A81-9581-C7DA7F8F3347}" srcOrd="0" destOrd="0" parTransId="{2B5422EF-6D77-4B9F-B511-96A281F91E04}" sibTransId="{6BBE5E96-F72C-4CD6-9495-9903CDC4978A}"/>
    <dgm:cxn modelId="{7A4FEBF4-946E-443B-8D74-18F62498BF35}" srcId="{80C613D3-AF92-417C-9FD5-DA96A680879F}" destId="{B907F128-FCF4-4C31-8A01-8CA6EBC236BF}" srcOrd="1" destOrd="0" parTransId="{70107FDD-AEE0-4600-A89A-ACF0364E5363}" sibTransId="{E030D366-927B-4B89-9B78-047A8BBD272A}"/>
    <dgm:cxn modelId="{70207A06-33BB-41A2-8B21-803E1CDA867E}" type="presParOf" srcId="{C11BE78D-4760-4F7F-9B11-8C514778E1E9}" destId="{0B434002-EDCE-4B0A-8906-7ABB03F0C6B8}" srcOrd="0" destOrd="0" presId="urn:microsoft.com/office/officeart/2018/5/layout/IconCircleLabelList"/>
    <dgm:cxn modelId="{84F594F6-6404-4627-9AE1-54683DF03FA2}" type="presParOf" srcId="{0B434002-EDCE-4B0A-8906-7ABB03F0C6B8}" destId="{6D3F9D49-7EE7-4E34-9D88-0C63245F54E2}" srcOrd="0" destOrd="0" presId="urn:microsoft.com/office/officeart/2018/5/layout/IconCircleLabelList"/>
    <dgm:cxn modelId="{A8F7FB42-D7E4-4BA5-AADD-7748087B2741}" type="presParOf" srcId="{0B434002-EDCE-4B0A-8906-7ABB03F0C6B8}" destId="{220B197D-2083-49D9-A9EC-2B286F564052}" srcOrd="1" destOrd="0" presId="urn:microsoft.com/office/officeart/2018/5/layout/IconCircleLabelList"/>
    <dgm:cxn modelId="{620A0816-433A-45A6-80DB-81B9D843C9A6}" type="presParOf" srcId="{0B434002-EDCE-4B0A-8906-7ABB03F0C6B8}" destId="{F19B98C6-5E57-4E8C-B2CE-9EDE27CE27C4}" srcOrd="2" destOrd="0" presId="urn:microsoft.com/office/officeart/2018/5/layout/IconCircleLabelList"/>
    <dgm:cxn modelId="{28A25BC9-F31D-4196-81FC-1DD20508694D}" type="presParOf" srcId="{0B434002-EDCE-4B0A-8906-7ABB03F0C6B8}" destId="{6A9ED04D-8979-41C8-A026-F5F4C886D043}" srcOrd="3" destOrd="0" presId="urn:microsoft.com/office/officeart/2018/5/layout/IconCircleLabelList"/>
    <dgm:cxn modelId="{5ABF27A9-D3EE-4D15-B0BC-29DFC019D72B}" type="presParOf" srcId="{C11BE78D-4760-4F7F-9B11-8C514778E1E9}" destId="{A0A96917-C36A-4D06-846F-ADBA5F708057}" srcOrd="1" destOrd="0" presId="urn:microsoft.com/office/officeart/2018/5/layout/IconCircleLabelList"/>
    <dgm:cxn modelId="{00843350-06E0-4DD1-B607-E544C034836D}" type="presParOf" srcId="{C11BE78D-4760-4F7F-9B11-8C514778E1E9}" destId="{5BFE477C-A22F-4C0A-B847-1AEA2E8B1A70}" srcOrd="2" destOrd="0" presId="urn:microsoft.com/office/officeart/2018/5/layout/IconCircleLabelList"/>
    <dgm:cxn modelId="{2CBAAF57-B09C-4335-927D-34B347CD6EEB}" type="presParOf" srcId="{5BFE477C-A22F-4C0A-B847-1AEA2E8B1A70}" destId="{977EF556-7BCF-47D3-AA19-9EB6005EE77E}" srcOrd="0" destOrd="0" presId="urn:microsoft.com/office/officeart/2018/5/layout/IconCircleLabelList"/>
    <dgm:cxn modelId="{A928EC66-1367-4AFD-8B75-15A23D6A2389}" type="presParOf" srcId="{5BFE477C-A22F-4C0A-B847-1AEA2E8B1A70}" destId="{BF270465-B153-4345-8990-06B064138F45}" srcOrd="1" destOrd="0" presId="urn:microsoft.com/office/officeart/2018/5/layout/IconCircleLabelList"/>
    <dgm:cxn modelId="{7E813525-D05C-46A2-A141-1039D2A9027C}" type="presParOf" srcId="{5BFE477C-A22F-4C0A-B847-1AEA2E8B1A70}" destId="{E4DDAE9F-3A6A-4D0E-9B44-F5E78DC8345C}" srcOrd="2" destOrd="0" presId="urn:microsoft.com/office/officeart/2018/5/layout/IconCircleLabelList"/>
    <dgm:cxn modelId="{839E1077-9D76-4688-91C0-6C23369060F6}" type="presParOf" srcId="{5BFE477C-A22F-4C0A-B847-1AEA2E8B1A70}" destId="{E297C308-9CA4-47F4-8C28-38CCE6A2305C}" srcOrd="3" destOrd="0" presId="urn:microsoft.com/office/officeart/2018/5/layout/IconCircleLabelList"/>
    <dgm:cxn modelId="{5EB5194F-2ACD-4794-8877-B06A0D6AB41B}" type="presParOf" srcId="{C11BE78D-4760-4F7F-9B11-8C514778E1E9}" destId="{BCAC949B-278D-4DCE-A84C-A786C0DCFE98}" srcOrd="3" destOrd="0" presId="urn:microsoft.com/office/officeart/2018/5/layout/IconCircleLabelList"/>
    <dgm:cxn modelId="{E854310B-9702-40C7-A510-3590FE02D24B}" type="presParOf" srcId="{C11BE78D-4760-4F7F-9B11-8C514778E1E9}" destId="{CB505301-4DEA-4E1D-8293-6C365A20814F}" srcOrd="4" destOrd="0" presId="urn:microsoft.com/office/officeart/2018/5/layout/IconCircleLabelList"/>
    <dgm:cxn modelId="{ED4B75A1-05A9-447F-A28F-19164D6D859F}" type="presParOf" srcId="{CB505301-4DEA-4E1D-8293-6C365A20814F}" destId="{3BDECDEA-DBBD-42F0-9449-AE870292B093}" srcOrd="0" destOrd="0" presId="urn:microsoft.com/office/officeart/2018/5/layout/IconCircleLabelList"/>
    <dgm:cxn modelId="{00F1374B-DA19-4BD5-B7D2-4FB3D9B6C245}" type="presParOf" srcId="{CB505301-4DEA-4E1D-8293-6C365A20814F}" destId="{035FFD95-D45C-4F44-BC8B-78DA00441182}" srcOrd="1" destOrd="0" presId="urn:microsoft.com/office/officeart/2018/5/layout/IconCircleLabelList"/>
    <dgm:cxn modelId="{F9653F86-9258-4F1B-BE20-1734705B6F98}" type="presParOf" srcId="{CB505301-4DEA-4E1D-8293-6C365A20814F}" destId="{BDC4BB56-436B-4589-B961-06A032B15268}" srcOrd="2" destOrd="0" presId="urn:microsoft.com/office/officeart/2018/5/layout/IconCircleLabelList"/>
    <dgm:cxn modelId="{3E87EF96-4313-4A83-ABA6-D9914481B885}" type="presParOf" srcId="{CB505301-4DEA-4E1D-8293-6C365A20814F}" destId="{7B60319D-FD46-4EBD-A84B-9F78053DABBC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0DF5F25-8ABB-4F0B-A709-77834887891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1F6952D3-17A0-42CF-8A1B-939124D6D420}">
      <dgm:prSet/>
      <dgm:spPr/>
      <dgm:t>
        <a:bodyPr/>
        <a:lstStyle/>
        <a:p>
          <a:pPr>
            <a:lnSpc>
              <a:spcPct val="100000"/>
            </a:lnSpc>
          </a:pPr>
          <a:r>
            <a:rPr lang="en-TT" dirty="0"/>
            <a:t>Statement of Account retrieved from https://youtu.be/Ng3JMqErqpM</a:t>
          </a:r>
          <a:endParaRPr lang="en-US" dirty="0"/>
        </a:p>
      </dgm:t>
    </dgm:pt>
    <dgm:pt modelId="{3E0FD219-5037-4F77-8361-49C2D13D6730}" type="parTrans" cxnId="{2A330B5D-7F93-4927-BDE7-7616A158CF1C}">
      <dgm:prSet/>
      <dgm:spPr/>
      <dgm:t>
        <a:bodyPr/>
        <a:lstStyle/>
        <a:p>
          <a:endParaRPr lang="en-TT"/>
        </a:p>
      </dgm:t>
    </dgm:pt>
    <dgm:pt modelId="{FB4B59C0-F405-4395-97FB-CDD988BB0412}" type="sibTrans" cxnId="{2A330B5D-7F93-4927-BDE7-7616A158CF1C}">
      <dgm:prSet/>
      <dgm:spPr/>
      <dgm:t>
        <a:bodyPr/>
        <a:lstStyle/>
        <a:p>
          <a:endParaRPr lang="en-TT"/>
        </a:p>
      </dgm:t>
    </dgm:pt>
    <dgm:pt modelId="{59EE683F-2936-4FCF-9DE9-4F81EDC9A20B}">
      <dgm:prSet/>
      <dgm:spPr/>
      <dgm:t>
        <a:bodyPr/>
        <a:lstStyle/>
        <a:p>
          <a:pPr>
            <a:lnSpc>
              <a:spcPct val="100000"/>
            </a:lnSpc>
          </a:pPr>
          <a:r>
            <a:rPr lang="en-TT"/>
            <a:t>Caribbean Secondary Examination Council (2019). CSEC Office Administration Syllabus.   Macmillan Education retrieved from cxc-store.com</a:t>
          </a:r>
          <a:endParaRPr lang="en-US" dirty="0"/>
        </a:p>
      </dgm:t>
    </dgm:pt>
    <dgm:pt modelId="{7203D818-AE38-4AE3-8521-FEE4081EDD8C}" type="parTrans" cxnId="{EA7B753D-FE2D-4F54-A4AF-3AB9693DB14B}">
      <dgm:prSet/>
      <dgm:spPr/>
      <dgm:t>
        <a:bodyPr/>
        <a:lstStyle/>
        <a:p>
          <a:endParaRPr lang="en-TT"/>
        </a:p>
      </dgm:t>
    </dgm:pt>
    <dgm:pt modelId="{595384F0-CB0F-4CE3-874E-078618D35407}" type="sibTrans" cxnId="{EA7B753D-FE2D-4F54-A4AF-3AB9693DB14B}">
      <dgm:prSet/>
      <dgm:spPr/>
      <dgm:t>
        <a:bodyPr/>
        <a:lstStyle/>
        <a:p>
          <a:endParaRPr lang="en-TT"/>
        </a:p>
      </dgm:t>
    </dgm:pt>
    <dgm:pt modelId="{51F5AAFD-DE5F-4E20-A47A-30DF296D69BF}" type="pres">
      <dgm:prSet presAssocID="{40DF5F25-8ABB-4F0B-A709-778348878918}" presName="root" presStyleCnt="0">
        <dgm:presLayoutVars>
          <dgm:dir/>
          <dgm:resizeHandles val="exact"/>
        </dgm:presLayoutVars>
      </dgm:prSet>
      <dgm:spPr/>
    </dgm:pt>
    <dgm:pt modelId="{A567BF6D-41D0-4ABC-BE1A-2E3B70A9E2F7}" type="pres">
      <dgm:prSet presAssocID="{59EE683F-2936-4FCF-9DE9-4F81EDC9A20B}" presName="compNode" presStyleCnt="0"/>
      <dgm:spPr/>
    </dgm:pt>
    <dgm:pt modelId="{D65A673B-F287-439E-B5F3-78D4E5BAE48B}" type="pres">
      <dgm:prSet presAssocID="{59EE683F-2936-4FCF-9DE9-4F81EDC9A20B}" presName="bgRect" presStyleLbl="bgShp" presStyleIdx="0" presStyleCnt="2"/>
      <dgm:spPr/>
    </dgm:pt>
    <dgm:pt modelId="{6352310D-EC59-4F1B-82E9-F7659B270DA0}" type="pres">
      <dgm:prSet presAssocID="{59EE683F-2936-4FCF-9DE9-4F81EDC9A20B}" presName="iconRect" presStyleLbl="node1" presStyleIdx="0" presStyleCnt="2"/>
      <dgm:spPr/>
    </dgm:pt>
    <dgm:pt modelId="{D837CD16-AF92-4799-8AF0-DE339BEBE284}" type="pres">
      <dgm:prSet presAssocID="{59EE683F-2936-4FCF-9DE9-4F81EDC9A20B}" presName="spaceRect" presStyleCnt="0"/>
      <dgm:spPr/>
    </dgm:pt>
    <dgm:pt modelId="{1678392A-71FD-4088-B16D-A2C1E385F5A8}" type="pres">
      <dgm:prSet presAssocID="{59EE683F-2936-4FCF-9DE9-4F81EDC9A20B}" presName="parTx" presStyleLbl="revTx" presStyleIdx="0" presStyleCnt="2">
        <dgm:presLayoutVars>
          <dgm:chMax val="0"/>
          <dgm:chPref val="0"/>
        </dgm:presLayoutVars>
      </dgm:prSet>
      <dgm:spPr/>
    </dgm:pt>
    <dgm:pt modelId="{6A4B2F19-B2B7-4F04-B2ED-69A0EE02CEE8}" type="pres">
      <dgm:prSet presAssocID="{595384F0-CB0F-4CE3-874E-078618D35407}" presName="sibTrans" presStyleCnt="0"/>
      <dgm:spPr/>
    </dgm:pt>
    <dgm:pt modelId="{FF9AB2E6-8847-4DA4-94CE-D84987AB1FEE}" type="pres">
      <dgm:prSet presAssocID="{1F6952D3-17A0-42CF-8A1B-939124D6D420}" presName="compNode" presStyleCnt="0"/>
      <dgm:spPr/>
    </dgm:pt>
    <dgm:pt modelId="{D9E23A51-2F5E-4EA0-BF81-EF0D54D83757}" type="pres">
      <dgm:prSet presAssocID="{1F6952D3-17A0-42CF-8A1B-939124D6D420}" presName="bgRect" presStyleLbl="bgShp" presStyleIdx="1" presStyleCnt="2"/>
      <dgm:spPr/>
    </dgm:pt>
    <dgm:pt modelId="{0AAC95C8-0D3A-4693-8AE3-61D0720CDDAF}" type="pres">
      <dgm:prSet presAssocID="{1F6952D3-17A0-42CF-8A1B-939124D6D420}" presName="iconRect" presStyleLbl="node1" presStyleIdx="1" presStyleCnt="2"/>
      <dgm:spPr/>
    </dgm:pt>
    <dgm:pt modelId="{6DCC5693-1353-4FE6-9E87-224E41814655}" type="pres">
      <dgm:prSet presAssocID="{1F6952D3-17A0-42CF-8A1B-939124D6D420}" presName="spaceRect" presStyleCnt="0"/>
      <dgm:spPr/>
    </dgm:pt>
    <dgm:pt modelId="{BE562992-EA55-4C06-90B4-B6A332EA6AFB}" type="pres">
      <dgm:prSet presAssocID="{1F6952D3-17A0-42CF-8A1B-939124D6D420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31143223-1D97-4AC4-9EDC-545A2501ACD9}" type="presOf" srcId="{40DF5F25-8ABB-4F0B-A709-778348878918}" destId="{51F5AAFD-DE5F-4E20-A47A-30DF296D69BF}" srcOrd="0" destOrd="0" presId="urn:microsoft.com/office/officeart/2018/2/layout/IconVerticalSolidList"/>
    <dgm:cxn modelId="{EA7B753D-FE2D-4F54-A4AF-3AB9693DB14B}" srcId="{40DF5F25-8ABB-4F0B-A709-778348878918}" destId="{59EE683F-2936-4FCF-9DE9-4F81EDC9A20B}" srcOrd="0" destOrd="0" parTransId="{7203D818-AE38-4AE3-8521-FEE4081EDD8C}" sibTransId="{595384F0-CB0F-4CE3-874E-078618D35407}"/>
    <dgm:cxn modelId="{2A330B5D-7F93-4927-BDE7-7616A158CF1C}" srcId="{40DF5F25-8ABB-4F0B-A709-778348878918}" destId="{1F6952D3-17A0-42CF-8A1B-939124D6D420}" srcOrd="1" destOrd="0" parTransId="{3E0FD219-5037-4F77-8361-49C2D13D6730}" sibTransId="{FB4B59C0-F405-4395-97FB-CDD988BB0412}"/>
    <dgm:cxn modelId="{95B07C5E-A65F-4B60-A3D7-37E5CA617648}" type="presOf" srcId="{1F6952D3-17A0-42CF-8A1B-939124D6D420}" destId="{BE562992-EA55-4C06-90B4-B6A332EA6AFB}" srcOrd="0" destOrd="0" presId="urn:microsoft.com/office/officeart/2018/2/layout/IconVerticalSolidList"/>
    <dgm:cxn modelId="{692133E5-4EBB-43BF-B64F-5FB86BD7FBD5}" type="presOf" srcId="{59EE683F-2936-4FCF-9DE9-4F81EDC9A20B}" destId="{1678392A-71FD-4088-B16D-A2C1E385F5A8}" srcOrd="0" destOrd="0" presId="urn:microsoft.com/office/officeart/2018/2/layout/IconVerticalSolidList"/>
    <dgm:cxn modelId="{15E4E2C0-0164-487E-93F4-1CD3DFE34A93}" type="presParOf" srcId="{51F5AAFD-DE5F-4E20-A47A-30DF296D69BF}" destId="{A567BF6D-41D0-4ABC-BE1A-2E3B70A9E2F7}" srcOrd="0" destOrd="0" presId="urn:microsoft.com/office/officeart/2018/2/layout/IconVerticalSolidList"/>
    <dgm:cxn modelId="{15080CC2-904A-48DF-93C8-5AFA66D90FE5}" type="presParOf" srcId="{A567BF6D-41D0-4ABC-BE1A-2E3B70A9E2F7}" destId="{D65A673B-F287-439E-B5F3-78D4E5BAE48B}" srcOrd="0" destOrd="0" presId="urn:microsoft.com/office/officeart/2018/2/layout/IconVerticalSolidList"/>
    <dgm:cxn modelId="{EFABBA4A-6F9B-4162-9CD8-9D9579E4F15A}" type="presParOf" srcId="{A567BF6D-41D0-4ABC-BE1A-2E3B70A9E2F7}" destId="{6352310D-EC59-4F1B-82E9-F7659B270DA0}" srcOrd="1" destOrd="0" presId="urn:microsoft.com/office/officeart/2018/2/layout/IconVerticalSolidList"/>
    <dgm:cxn modelId="{67EB67B9-A4A0-4B64-A18C-305836BAA1AC}" type="presParOf" srcId="{A567BF6D-41D0-4ABC-BE1A-2E3B70A9E2F7}" destId="{D837CD16-AF92-4799-8AF0-DE339BEBE284}" srcOrd="2" destOrd="0" presId="urn:microsoft.com/office/officeart/2018/2/layout/IconVerticalSolidList"/>
    <dgm:cxn modelId="{3C2C6881-8FD7-415D-9903-9D484D3602B4}" type="presParOf" srcId="{A567BF6D-41D0-4ABC-BE1A-2E3B70A9E2F7}" destId="{1678392A-71FD-4088-B16D-A2C1E385F5A8}" srcOrd="3" destOrd="0" presId="urn:microsoft.com/office/officeart/2018/2/layout/IconVerticalSolidList"/>
    <dgm:cxn modelId="{1400EB2B-A9FC-434A-811C-DA263F133AA0}" type="presParOf" srcId="{51F5AAFD-DE5F-4E20-A47A-30DF296D69BF}" destId="{6A4B2F19-B2B7-4F04-B2ED-69A0EE02CEE8}" srcOrd="1" destOrd="0" presId="urn:microsoft.com/office/officeart/2018/2/layout/IconVerticalSolidList"/>
    <dgm:cxn modelId="{5F108E50-3353-4F2C-B038-9EF21794D369}" type="presParOf" srcId="{51F5AAFD-DE5F-4E20-A47A-30DF296D69BF}" destId="{FF9AB2E6-8847-4DA4-94CE-D84987AB1FEE}" srcOrd="2" destOrd="0" presId="urn:microsoft.com/office/officeart/2018/2/layout/IconVerticalSolidList"/>
    <dgm:cxn modelId="{A860D449-6811-41CC-9951-3D4E349BB984}" type="presParOf" srcId="{FF9AB2E6-8847-4DA4-94CE-D84987AB1FEE}" destId="{D9E23A51-2F5E-4EA0-BF81-EF0D54D83757}" srcOrd="0" destOrd="0" presId="urn:microsoft.com/office/officeart/2018/2/layout/IconVerticalSolidList"/>
    <dgm:cxn modelId="{168CF7B0-5136-435C-AF1C-2476E955D691}" type="presParOf" srcId="{FF9AB2E6-8847-4DA4-94CE-D84987AB1FEE}" destId="{0AAC95C8-0D3A-4693-8AE3-61D0720CDDAF}" srcOrd="1" destOrd="0" presId="urn:microsoft.com/office/officeart/2018/2/layout/IconVerticalSolidList"/>
    <dgm:cxn modelId="{32C80811-7618-4132-9D20-5F5A78FC55A4}" type="presParOf" srcId="{FF9AB2E6-8847-4DA4-94CE-D84987AB1FEE}" destId="{6DCC5693-1353-4FE6-9E87-224E41814655}" srcOrd="2" destOrd="0" presId="urn:microsoft.com/office/officeart/2018/2/layout/IconVerticalSolidList"/>
    <dgm:cxn modelId="{7E079809-CF95-47A1-B510-C3C33CD23E3A}" type="presParOf" srcId="{FF9AB2E6-8847-4DA4-94CE-D84987AB1FEE}" destId="{BE562992-EA55-4C06-90B4-B6A332EA6AF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4A6A41-989F-43E7-A5C1-2FC0164F866D}">
      <dsp:nvSpPr>
        <dsp:cNvPr id="0" name=""/>
        <dsp:cNvSpPr/>
      </dsp:nvSpPr>
      <dsp:spPr>
        <a:xfrm>
          <a:off x="0" y="0"/>
          <a:ext cx="590618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8DC8FE-42BA-4ADD-8AD1-73A931FB243C}">
      <dsp:nvSpPr>
        <dsp:cNvPr id="0" name=""/>
        <dsp:cNvSpPr/>
      </dsp:nvSpPr>
      <dsp:spPr>
        <a:xfrm>
          <a:off x="0" y="0"/>
          <a:ext cx="5906181" cy="2615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TT" sz="4100" kern="1200"/>
            <a:t>Today we continue with preparing documents used in the accounts office.  </a:t>
          </a:r>
          <a:endParaRPr lang="en-US" sz="4100" kern="1200"/>
        </a:p>
      </dsp:txBody>
      <dsp:txXfrm>
        <a:off x="0" y="0"/>
        <a:ext cx="5906181" cy="2615359"/>
      </dsp:txXfrm>
    </dsp:sp>
    <dsp:sp modelId="{8E9CA0E9-D572-41EA-9F22-192B683BAC1A}">
      <dsp:nvSpPr>
        <dsp:cNvPr id="0" name=""/>
        <dsp:cNvSpPr/>
      </dsp:nvSpPr>
      <dsp:spPr>
        <a:xfrm>
          <a:off x="0" y="2615359"/>
          <a:ext cx="5906181" cy="0"/>
        </a:xfrm>
        <a:prstGeom prst="line">
          <a:avLst/>
        </a:prstGeom>
        <a:solidFill>
          <a:schemeClr val="accent2">
            <a:hueOff val="-1529365"/>
            <a:satOff val="-543"/>
            <a:lumOff val="6668"/>
            <a:alphaOff val="0"/>
          </a:schemeClr>
        </a:solidFill>
        <a:ln w="12700" cap="flat" cmpd="sng" algn="ctr">
          <a:solidFill>
            <a:schemeClr val="accent2">
              <a:hueOff val="-1529365"/>
              <a:satOff val="-543"/>
              <a:lumOff val="666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14E828-6A13-49C0-8731-00747857F73F}">
      <dsp:nvSpPr>
        <dsp:cNvPr id="0" name=""/>
        <dsp:cNvSpPr/>
      </dsp:nvSpPr>
      <dsp:spPr>
        <a:xfrm>
          <a:off x="0" y="2615359"/>
          <a:ext cx="5906181" cy="2615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TT" sz="4100" kern="1200" dirty="0"/>
            <a:t>Thus far, we have examined payroll, currency memorandum and debit and credit notes</a:t>
          </a:r>
          <a:endParaRPr lang="en-US" sz="4100" kern="1200" dirty="0"/>
        </a:p>
      </dsp:txBody>
      <dsp:txXfrm>
        <a:off x="0" y="2615359"/>
        <a:ext cx="5906181" cy="26153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3F9D49-7EE7-4E34-9D88-0C63245F54E2}">
      <dsp:nvSpPr>
        <dsp:cNvPr id="0" name=""/>
        <dsp:cNvSpPr/>
      </dsp:nvSpPr>
      <dsp:spPr>
        <a:xfrm>
          <a:off x="616949" y="310305"/>
          <a:ext cx="1818562" cy="181856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0B197D-2083-49D9-A9EC-2B286F564052}">
      <dsp:nvSpPr>
        <dsp:cNvPr id="0" name=""/>
        <dsp:cNvSpPr/>
      </dsp:nvSpPr>
      <dsp:spPr>
        <a:xfrm>
          <a:off x="1004512" y="697868"/>
          <a:ext cx="1043437" cy="10434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9ED04D-8979-41C8-A026-F5F4C886D043}">
      <dsp:nvSpPr>
        <dsp:cNvPr id="0" name=""/>
        <dsp:cNvSpPr/>
      </dsp:nvSpPr>
      <dsp:spPr>
        <a:xfrm>
          <a:off x="35606" y="2695306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 dirty="0"/>
            <a:t>invoice</a:t>
          </a:r>
        </a:p>
      </dsp:txBody>
      <dsp:txXfrm>
        <a:off x="35606" y="2695306"/>
        <a:ext cx="2981250" cy="720000"/>
      </dsp:txXfrm>
    </dsp:sp>
    <dsp:sp modelId="{977EF556-7BCF-47D3-AA19-9EB6005EE77E}">
      <dsp:nvSpPr>
        <dsp:cNvPr id="0" name=""/>
        <dsp:cNvSpPr/>
      </dsp:nvSpPr>
      <dsp:spPr>
        <a:xfrm>
          <a:off x="4119918" y="310305"/>
          <a:ext cx="1818562" cy="181856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270465-B153-4345-8990-06B064138F45}">
      <dsp:nvSpPr>
        <dsp:cNvPr id="0" name=""/>
        <dsp:cNvSpPr/>
      </dsp:nvSpPr>
      <dsp:spPr>
        <a:xfrm>
          <a:off x="4507481" y="697868"/>
          <a:ext cx="1043437" cy="10434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97C308-9CA4-47F4-8C28-38CCE6A2305C}">
      <dsp:nvSpPr>
        <dsp:cNvPr id="0" name=""/>
        <dsp:cNvSpPr/>
      </dsp:nvSpPr>
      <dsp:spPr>
        <a:xfrm>
          <a:off x="3538574" y="2695306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TT" sz="2400" kern="1200"/>
            <a:t>Receipts</a:t>
          </a:r>
          <a:endParaRPr lang="en-US" sz="2400" kern="1200"/>
        </a:p>
      </dsp:txBody>
      <dsp:txXfrm>
        <a:off x="3538574" y="2695306"/>
        <a:ext cx="2981250" cy="720000"/>
      </dsp:txXfrm>
    </dsp:sp>
    <dsp:sp modelId="{3BDECDEA-DBBD-42F0-9449-AE870292B093}">
      <dsp:nvSpPr>
        <dsp:cNvPr id="0" name=""/>
        <dsp:cNvSpPr/>
      </dsp:nvSpPr>
      <dsp:spPr>
        <a:xfrm>
          <a:off x="7622887" y="310305"/>
          <a:ext cx="1818562" cy="181856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5FFD95-D45C-4F44-BC8B-78DA00441182}">
      <dsp:nvSpPr>
        <dsp:cNvPr id="0" name=""/>
        <dsp:cNvSpPr/>
      </dsp:nvSpPr>
      <dsp:spPr>
        <a:xfrm>
          <a:off x="8010450" y="697868"/>
          <a:ext cx="1043437" cy="104343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60319D-FD46-4EBD-A84B-9F78053DABBC}">
      <dsp:nvSpPr>
        <dsp:cNvPr id="0" name=""/>
        <dsp:cNvSpPr/>
      </dsp:nvSpPr>
      <dsp:spPr>
        <a:xfrm>
          <a:off x="7041543" y="2695306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TT" sz="2400" kern="1200" dirty="0"/>
            <a:t>Statement of account</a:t>
          </a:r>
          <a:endParaRPr lang="en-US" sz="2400" kern="1200" dirty="0"/>
        </a:p>
      </dsp:txBody>
      <dsp:txXfrm>
        <a:off x="7041543" y="2695306"/>
        <a:ext cx="298125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5A673B-F287-439E-B5F3-78D4E5BAE48B}">
      <dsp:nvSpPr>
        <dsp:cNvPr id="0" name=""/>
        <dsp:cNvSpPr/>
      </dsp:nvSpPr>
      <dsp:spPr>
        <a:xfrm>
          <a:off x="0" y="849991"/>
          <a:ext cx="5906181" cy="156921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52310D-EC59-4F1B-82E9-F7659B270DA0}">
      <dsp:nvSpPr>
        <dsp:cNvPr id="0" name=""/>
        <dsp:cNvSpPr/>
      </dsp:nvSpPr>
      <dsp:spPr>
        <a:xfrm>
          <a:off x="474687" y="1203065"/>
          <a:ext cx="863068" cy="863068"/>
        </a:xfrm>
        <a:prstGeom prst="rect">
          <a:avLst/>
        </a:prstGeom>
        <a:solidFill>
          <a:schemeClr val="bg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78392A-71FD-4088-B16D-A2C1E385F5A8}">
      <dsp:nvSpPr>
        <dsp:cNvPr id="0" name=""/>
        <dsp:cNvSpPr/>
      </dsp:nvSpPr>
      <dsp:spPr>
        <a:xfrm>
          <a:off x="1812443" y="849991"/>
          <a:ext cx="4093737" cy="15692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075" tIns="166075" rIns="166075" bIns="166075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TT" sz="1800" kern="1200"/>
            <a:t>Caribbean Secondary Examination Council (2019). CSEC Office Administration Syllabus.   Macmillan Education retrieved from cxc-store.com</a:t>
          </a:r>
          <a:endParaRPr lang="en-US" sz="1800" kern="1200" dirty="0"/>
        </a:p>
      </dsp:txBody>
      <dsp:txXfrm>
        <a:off x="1812443" y="849991"/>
        <a:ext cx="4093737" cy="1569215"/>
      </dsp:txXfrm>
    </dsp:sp>
    <dsp:sp modelId="{D9E23A51-2F5E-4EA0-BF81-EF0D54D83757}">
      <dsp:nvSpPr>
        <dsp:cNvPr id="0" name=""/>
        <dsp:cNvSpPr/>
      </dsp:nvSpPr>
      <dsp:spPr>
        <a:xfrm>
          <a:off x="0" y="2811510"/>
          <a:ext cx="5906181" cy="156921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AC95C8-0D3A-4693-8AE3-61D0720CDDAF}">
      <dsp:nvSpPr>
        <dsp:cNvPr id="0" name=""/>
        <dsp:cNvSpPr/>
      </dsp:nvSpPr>
      <dsp:spPr>
        <a:xfrm>
          <a:off x="474687" y="3164584"/>
          <a:ext cx="863068" cy="863068"/>
        </a:xfrm>
        <a:prstGeom prst="rect">
          <a:avLst/>
        </a:prstGeom>
        <a:solidFill>
          <a:schemeClr val="bg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562992-EA55-4C06-90B4-B6A332EA6AFB}">
      <dsp:nvSpPr>
        <dsp:cNvPr id="0" name=""/>
        <dsp:cNvSpPr/>
      </dsp:nvSpPr>
      <dsp:spPr>
        <a:xfrm>
          <a:off x="1812443" y="2811510"/>
          <a:ext cx="4093737" cy="15692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075" tIns="166075" rIns="166075" bIns="166075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TT" sz="1800" kern="1200" dirty="0"/>
            <a:t>Statement of Account retrieved from https://youtu.be/Ng3JMqErqpM</a:t>
          </a:r>
          <a:endParaRPr lang="en-US" sz="1800" kern="1200" dirty="0"/>
        </a:p>
      </dsp:txBody>
      <dsp:txXfrm>
        <a:off x="1812443" y="2811510"/>
        <a:ext cx="4093737" cy="15692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5/17/2020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95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855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356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188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199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5/17/2020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641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5/17/2020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500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5/17/2020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801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5/17/2020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277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5/17/2020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766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7193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5/17/2020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237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68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Bank_statement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Ng3JMqErqpM?feature=oembed" TargetMode="External"/><Relationship Id="rId4" Type="http://schemas.openxmlformats.org/officeDocument/2006/relationships/hyperlink" Target="https://youtu.be/Ng3JMqErqpM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bluediamondgallery.com/wooden-tile/r/review.html" TargetMode="External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roprofs.com/quiz-school/story.php?title=prepare-simple-documents-in-the-accounts-office-quiz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processors.wiki.ti.com/index.php/Category:CCSv6_Training" TargetMode="External"/><Relationship Id="rId3" Type="http://schemas.openxmlformats.org/officeDocument/2006/relationships/diagramLayout" Target="../diagrams/layout3.xml"/><Relationship Id="rId7" Type="http://schemas.openxmlformats.org/officeDocument/2006/relationships/image" Target="../media/image16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1designer.wordpress.com/tag/invoice/" TargetMode="External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a1designer.wordpress.com/tag/invoice/" TargetMode="External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ops-products.com/money-rent-receipt-carbonless.html" TargetMode="External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templatelab.com/receipt-templates/" TargetMode="Externa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stackoverflow.com/questions/40443988/python-opencv-ocr-image-segmentation" TargetMode="External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>
            <a:extLst>
              <a:ext uri="{FF2B5EF4-FFF2-40B4-BE49-F238E27FC236}">
                <a16:creationId xmlns:a16="http://schemas.microsoft.com/office/drawing/2014/main" id="{C8AC92D2-D6DE-4772-A874-5D65F883F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3190" y="457200"/>
            <a:ext cx="11281609" cy="5943603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0F2E3678-25D0-49F9-9BD6-8D4D60565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6738" y="621793"/>
            <a:ext cx="10954512" cy="5614416"/>
          </a:xfrm>
          <a:prstGeom prst="rect">
            <a:avLst/>
          </a:prstGeom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2404EB-3E43-472C-968F-E72E32E294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6849" y="1348844"/>
            <a:ext cx="5716338" cy="3042706"/>
          </a:xfrm>
        </p:spPr>
        <p:txBody>
          <a:bodyPr>
            <a:normAutofit/>
          </a:bodyPr>
          <a:lstStyle/>
          <a:p>
            <a:r>
              <a:rPr lang="en-TT" sz="5100" dirty="0"/>
              <a:t>CSEC OFFICE ADMINISTRATION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CA2E30-9844-4691-A46B-73468B7A9A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7386" y="4682062"/>
            <a:ext cx="5355264" cy="95025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TT" sz="1700" dirty="0"/>
              <a:t>Section IX: Accounts and Financial Services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TT" sz="1700" dirty="0"/>
              <a:t>Lesson 6 – Form 4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TT" sz="1700" dirty="0"/>
              <a:t>Suggested Learning Time: 90 minutes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63A45CD5-61B0-48E1-8090-7584418C27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4898" y="446824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6D4C1FD-C274-4FA8-939A-09E6498EFC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149198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C13D4426-8AD5-43D7-8033-05DBB3BFE6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40838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1EC8029B-C6E2-4459-859A-7539865E00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149198" y="1092118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7091CF91-CE19-4EC6-BE5F-EACFC2D22E4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382" r="28366"/>
          <a:stretch/>
        </p:blipFill>
        <p:spPr>
          <a:xfrm>
            <a:off x="7727417" y="1225575"/>
            <a:ext cx="2991371" cy="4424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069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>
            <a:extLst>
              <a:ext uri="{FF2B5EF4-FFF2-40B4-BE49-F238E27FC236}">
                <a16:creationId xmlns:a16="http://schemas.microsoft.com/office/drawing/2014/main" id="{282E2A95-1A08-4118-83C6-B1CA5648E0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FFEFC7E-85EE-4AC9-A351-FBEB13A1D6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5534" y="237744"/>
            <a:ext cx="2926080" cy="6382512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B2511BB-FC4C-45F3-94EB-661D6806C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9100" y="413053"/>
            <a:ext cx="2616201" cy="6064596"/>
          </a:xfrm>
          <a:prstGeom prst="rect">
            <a:avLst/>
          </a:prstGeom>
          <a:noFill/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965D74-D458-4E40-9CDF-0B6C99892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20" y="612843"/>
            <a:ext cx="2312480" cy="1499738"/>
          </a:xfrm>
        </p:spPr>
        <p:txBody>
          <a:bodyPr anchor="b">
            <a:normAutofit/>
          </a:bodyPr>
          <a:lstStyle/>
          <a:p>
            <a:r>
              <a:rPr lang="en-TT" sz="2800" dirty="0"/>
              <a:t>Statement of Account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B4FED-D9A8-43E0-B814-324A52E35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720" y="2149813"/>
            <a:ext cx="2312479" cy="3854197"/>
          </a:xfrm>
        </p:spPr>
        <p:txBody>
          <a:bodyPr>
            <a:normAutofit/>
          </a:bodyPr>
          <a:lstStyle/>
          <a:p>
            <a:r>
              <a:rPr lang="en-T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 statement of account summarises the transactions of all credit customers on their account during the period and acts as a reminder to the customer to pay any outstanding balance.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68DC0EC7-60EA-4BD3-BC04-D547DE1B2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69764" y="413053"/>
            <a:ext cx="8212114" cy="6064596"/>
          </a:xfrm>
          <a:prstGeom prst="rect">
            <a:avLst/>
          </a:prstGeom>
          <a:noFill/>
          <a:ln w="6350" cap="sq" cmpd="sng" algn="ctr">
            <a:solidFill>
              <a:srgbClr val="404040"/>
            </a:solidFill>
            <a:prstDash val="solid"/>
            <a:miter lim="800000"/>
          </a:ln>
          <a:effectLst/>
        </p:spPr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204C0821-5CEA-4D29-8101-6792893D34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353401" y="882398"/>
            <a:ext cx="6629919" cy="5121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2178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>
            <a:extLst>
              <a:ext uri="{FF2B5EF4-FFF2-40B4-BE49-F238E27FC236}">
                <a16:creationId xmlns:a16="http://schemas.microsoft.com/office/drawing/2014/main" id="{84A3A5EB-931E-46DE-A692-6731DB988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2358634F-705D-44E4-9FBF-A406E2F9A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FCFE1E3-A09C-4196-A99F-B7C3014E96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F0DAF1-E320-406D-9FEC-33615C0A6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dirty="0"/>
              <a:t>Elements of a Statement of Account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A4F56A-ECD8-4A54-8D91-3DF9D6637005}"/>
              </a:ext>
            </a:extLst>
          </p:cNvPr>
          <p:cNvSpPr txBox="1"/>
          <p:nvPr/>
        </p:nvSpPr>
        <p:spPr>
          <a:xfrm>
            <a:off x="1066800" y="2103120"/>
            <a:ext cx="6485467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</a:pPr>
            <a:r>
              <a:rPr lang="en-US" dirty="0"/>
              <a:t>The statement of account will contain:</a:t>
            </a:r>
          </a:p>
          <a:p>
            <a:pPr marL="285750"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dirty="0"/>
              <a:t>The name and address of  the seller</a:t>
            </a:r>
          </a:p>
          <a:p>
            <a:pPr marL="285750"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dirty="0"/>
              <a:t>Name and address of the customer</a:t>
            </a:r>
          </a:p>
          <a:p>
            <a:pPr marL="285750"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dirty="0"/>
              <a:t>Customer’s account number.</a:t>
            </a:r>
          </a:p>
          <a:p>
            <a:pPr marL="285750"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dirty="0"/>
              <a:t>Terms of payment</a:t>
            </a:r>
          </a:p>
          <a:p>
            <a:pPr marL="285750"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dirty="0"/>
              <a:t>Balance brought forward from the previous month</a:t>
            </a:r>
          </a:p>
          <a:p>
            <a:pPr marL="285750"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dirty="0"/>
              <a:t>Goods sold to customer and any returns he/she made during the month (Credit Notes) or any sum added to his/her account (Debit Notes)</a:t>
            </a:r>
          </a:p>
          <a:p>
            <a:pPr marL="285750"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dirty="0"/>
              <a:t>Amount of money received from the customer and any discounts given during the period</a:t>
            </a:r>
          </a:p>
          <a:p>
            <a:pPr marL="285750"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dirty="0"/>
              <a:t>Balance owing at the end of the month</a:t>
            </a:r>
          </a:p>
        </p:txBody>
      </p:sp>
      <p:pic>
        <p:nvPicPr>
          <p:cNvPr id="5" name="Online Media 4" title="3.7 Statement of Account">
            <a:hlinkClick r:id="" action="ppaction://media"/>
            <a:extLst>
              <a:ext uri="{FF2B5EF4-FFF2-40B4-BE49-F238E27FC236}">
                <a16:creationId xmlns:a16="http://schemas.microsoft.com/office/drawing/2014/main" id="{8556AC61-74D4-4431-BF31-566D1A8C3590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020571" y="2845442"/>
            <a:ext cx="3019646" cy="226473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38EB364-7C5F-4E9C-9FF6-A2FBCABE8E9B}"/>
              </a:ext>
            </a:extLst>
          </p:cNvPr>
          <p:cNvSpPr txBox="1"/>
          <p:nvPr/>
        </p:nvSpPr>
        <p:spPr>
          <a:xfrm>
            <a:off x="8020571" y="5134099"/>
            <a:ext cx="3019646" cy="226473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txBody>
          <a:bodyPr wrap="square" rtlCol="0">
            <a:no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TT" dirty="0"/>
              <a:t>View the </a:t>
            </a:r>
            <a:r>
              <a:rPr lang="en-TT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video</a:t>
            </a:r>
            <a:r>
              <a:rPr lang="en-TT" dirty="0"/>
              <a:t> to learn more about the statement of account.</a:t>
            </a:r>
          </a:p>
        </p:txBody>
      </p:sp>
    </p:spTree>
    <p:extLst>
      <p:ext uri="{BB962C8B-B14F-4D97-AF65-F5344CB8AC3E}">
        <p14:creationId xmlns:p14="http://schemas.microsoft.com/office/powerpoint/2010/main" val="4291855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A3A0C-EA7B-4EA1-90D5-10A83E130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9450" y="727627"/>
            <a:ext cx="4957553" cy="164592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dirty="0"/>
              <a:t>Interpret entries on the Statement of Account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BBB6B01-5B73-410C-B70E-8CF2FA470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8836" y="721224"/>
            <a:ext cx="5367164" cy="5415552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712F587-12D0-435C-8E3F-F44C36EE71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5217" y="892220"/>
            <a:ext cx="5054517" cy="5097085"/>
          </a:xfrm>
          <a:prstGeom prst="rect">
            <a:avLst/>
          </a:prstGeom>
          <a:noFill/>
          <a:ln w="6350" cap="sq" cmpd="sng" algn="ctr">
            <a:solidFill>
              <a:srgbClr val="404040"/>
            </a:solidFill>
            <a:prstDash val="solid"/>
            <a:miter lim="800000"/>
          </a:ln>
          <a:effectLst/>
        </p:spPr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3B9B03-4607-4011-91E8-548A648665A3}"/>
              </a:ext>
            </a:extLst>
          </p:cNvPr>
          <p:cNvSpPr txBox="1"/>
          <p:nvPr/>
        </p:nvSpPr>
        <p:spPr>
          <a:xfrm>
            <a:off x="6579450" y="2538919"/>
            <a:ext cx="4957554" cy="3496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sz="1500" dirty="0"/>
              <a:t>The term “5% seven days” means that a cash discount of 5% will be given if the balance is paid within seven days.</a:t>
            </a:r>
          </a:p>
          <a:p>
            <a:pPr marL="342900"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sz="1500" dirty="0"/>
              <a:t>The term “otherwise net cash” means that the full amount must be paid if the account is not settled within one month.</a:t>
            </a:r>
          </a:p>
          <a:p>
            <a:pPr marL="342900"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sz="1500" dirty="0"/>
              <a:t>The term “Balance B/f” represents the balance outstanding from the last statement.</a:t>
            </a:r>
          </a:p>
          <a:p>
            <a:pPr marL="342900"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sz="1500" dirty="0"/>
              <a:t>Item dated Feb. 18, refers to an error on the original invoice.</a:t>
            </a:r>
          </a:p>
          <a:p>
            <a:pPr marL="342900"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sz="1500" dirty="0"/>
              <a:t>Item dated Feb. 25, refers to goods returned to the seller.</a:t>
            </a:r>
          </a:p>
          <a:p>
            <a:pPr marL="342900"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sz="1500" dirty="0"/>
              <a:t>There were eight (8) transactions between the trader and the customer.</a:t>
            </a:r>
          </a:p>
          <a:p>
            <a:pPr marL="342900"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sz="1500" dirty="0"/>
              <a:t>The amount owing at the end of the month is $1,300.00</a:t>
            </a:r>
          </a:p>
          <a:p>
            <a:pPr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endParaRPr lang="en-US" sz="15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EFA367A-2BA8-4524-96A3-91DB6B6701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4827890"/>
              </p:ext>
            </p:extLst>
          </p:nvPr>
        </p:nvGraphicFramePr>
        <p:xfrm>
          <a:off x="1233355" y="1206900"/>
          <a:ext cx="4358242" cy="44623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9763">
                  <a:extLst>
                    <a:ext uri="{9D8B030D-6E8A-4147-A177-3AD203B41FA5}">
                      <a16:colId xmlns:a16="http://schemas.microsoft.com/office/drawing/2014/main" val="506907586"/>
                    </a:ext>
                  </a:extLst>
                </a:gridCol>
                <a:gridCol w="583545">
                  <a:extLst>
                    <a:ext uri="{9D8B030D-6E8A-4147-A177-3AD203B41FA5}">
                      <a16:colId xmlns:a16="http://schemas.microsoft.com/office/drawing/2014/main" val="1024597775"/>
                    </a:ext>
                  </a:extLst>
                </a:gridCol>
                <a:gridCol w="528599">
                  <a:extLst>
                    <a:ext uri="{9D8B030D-6E8A-4147-A177-3AD203B41FA5}">
                      <a16:colId xmlns:a16="http://schemas.microsoft.com/office/drawing/2014/main" val="1765275509"/>
                    </a:ext>
                  </a:extLst>
                </a:gridCol>
                <a:gridCol w="834012">
                  <a:extLst>
                    <a:ext uri="{9D8B030D-6E8A-4147-A177-3AD203B41FA5}">
                      <a16:colId xmlns:a16="http://schemas.microsoft.com/office/drawing/2014/main" val="3887544011"/>
                    </a:ext>
                  </a:extLst>
                </a:gridCol>
                <a:gridCol w="657441">
                  <a:extLst>
                    <a:ext uri="{9D8B030D-6E8A-4147-A177-3AD203B41FA5}">
                      <a16:colId xmlns:a16="http://schemas.microsoft.com/office/drawing/2014/main" val="1717402004"/>
                    </a:ext>
                  </a:extLst>
                </a:gridCol>
                <a:gridCol w="657441">
                  <a:extLst>
                    <a:ext uri="{9D8B030D-6E8A-4147-A177-3AD203B41FA5}">
                      <a16:colId xmlns:a16="http://schemas.microsoft.com/office/drawing/2014/main" val="4202135255"/>
                    </a:ext>
                  </a:extLst>
                </a:gridCol>
                <a:gridCol w="657441">
                  <a:extLst>
                    <a:ext uri="{9D8B030D-6E8A-4147-A177-3AD203B41FA5}">
                      <a16:colId xmlns:a16="http://schemas.microsoft.com/office/drawing/2014/main" val="2146053217"/>
                    </a:ext>
                  </a:extLst>
                </a:gridCol>
              </a:tblGrid>
              <a:tr h="214146">
                <a:tc gridSpan="7">
                  <a:txBody>
                    <a:bodyPr/>
                    <a:lstStyle/>
                    <a:p>
                      <a:pPr algn="ctr"/>
                      <a:r>
                        <a:rPr lang="en-TT" sz="900" b="1" dirty="0"/>
                        <a:t>STATEMENT OF ACCOUNT</a:t>
                      </a:r>
                    </a:p>
                  </a:txBody>
                  <a:tcPr marL="45994" marR="45994" marT="22997" marB="22997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8828640"/>
                  </a:ext>
                </a:extLst>
              </a:tr>
              <a:tr h="620965">
                <a:tc gridSpan="7">
                  <a:txBody>
                    <a:bodyPr/>
                    <a:lstStyle/>
                    <a:p>
                      <a:pPr algn="ctr"/>
                      <a:r>
                        <a:rPr lang="en-TT" sz="900"/>
                        <a:t>NATIONAL INDUSTRIES LTD</a:t>
                      </a:r>
                    </a:p>
                    <a:p>
                      <a:pPr algn="ctr"/>
                      <a:r>
                        <a:rPr lang="en-TT" sz="900"/>
                        <a:t>Pacific Avenue</a:t>
                      </a:r>
                    </a:p>
                    <a:p>
                      <a:pPr algn="ctr"/>
                      <a:r>
                        <a:rPr lang="en-TT" sz="900"/>
                        <a:t>Point Lisas</a:t>
                      </a:r>
                    </a:p>
                    <a:p>
                      <a:pPr algn="ctr"/>
                      <a:r>
                        <a:rPr lang="en-TT" sz="900"/>
                        <a:t>Trinidad</a:t>
                      </a:r>
                    </a:p>
                  </a:txBody>
                  <a:tcPr marL="45994" marR="45994" marT="22997" marB="22997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073836"/>
                  </a:ext>
                </a:extLst>
              </a:tr>
              <a:tr h="214146">
                <a:tc gridSpan="3">
                  <a:txBody>
                    <a:bodyPr/>
                    <a:lstStyle/>
                    <a:p>
                      <a:endParaRPr lang="en-TT" sz="900"/>
                    </a:p>
                  </a:txBody>
                  <a:tcPr marL="45994" marR="45994" marT="22997" marB="22997"/>
                </a:tc>
                <a:tc hMerge="1">
                  <a:txBody>
                    <a:bodyPr/>
                    <a:lstStyle/>
                    <a:p>
                      <a:endParaRPr lang="en-T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TT" sz="900"/>
                        <a:t>Account No:</a:t>
                      </a:r>
                    </a:p>
                  </a:txBody>
                  <a:tcPr marL="45994" marR="45994" marT="22997" marB="22997"/>
                </a:tc>
                <a:tc gridSpan="3">
                  <a:txBody>
                    <a:bodyPr/>
                    <a:lstStyle/>
                    <a:p>
                      <a:r>
                        <a:rPr lang="en-TT" sz="900"/>
                        <a:t>203</a:t>
                      </a:r>
                    </a:p>
                  </a:txBody>
                  <a:tcPr marL="45994" marR="45994" marT="22997" marB="22997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874167"/>
                  </a:ext>
                </a:extLst>
              </a:tr>
              <a:tr h="485359">
                <a:tc>
                  <a:txBody>
                    <a:bodyPr/>
                    <a:lstStyle/>
                    <a:p>
                      <a:r>
                        <a:rPr lang="en-TT" sz="900"/>
                        <a:t>To:</a:t>
                      </a:r>
                    </a:p>
                  </a:txBody>
                  <a:tcPr marL="45994" marR="45994" marT="22997" marB="22997"/>
                </a:tc>
                <a:tc gridSpan="2">
                  <a:txBody>
                    <a:bodyPr/>
                    <a:lstStyle/>
                    <a:p>
                      <a:r>
                        <a:rPr lang="en-TT" sz="900" dirty="0"/>
                        <a:t>Mr. Claud Maxwell</a:t>
                      </a:r>
                    </a:p>
                    <a:p>
                      <a:r>
                        <a:rPr lang="en-TT" sz="900" dirty="0"/>
                        <a:t>Crescent Street</a:t>
                      </a:r>
                    </a:p>
                    <a:p>
                      <a:r>
                        <a:rPr lang="en-TT" sz="900" dirty="0"/>
                        <a:t>Newtown</a:t>
                      </a:r>
                    </a:p>
                  </a:txBody>
                  <a:tcPr marL="45994" marR="45994" marT="22997" marB="22997"/>
                </a:tc>
                <a:tc hMerge="1">
                  <a:txBody>
                    <a:bodyPr/>
                    <a:lstStyle/>
                    <a:p>
                      <a:endParaRPr lang="en-T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TT" sz="900"/>
                        <a:t>Date</a:t>
                      </a:r>
                    </a:p>
                  </a:txBody>
                  <a:tcPr marL="45994" marR="45994" marT="22997" marB="22997"/>
                </a:tc>
                <a:tc gridSpan="3">
                  <a:txBody>
                    <a:bodyPr/>
                    <a:lstStyle/>
                    <a:p>
                      <a:r>
                        <a:rPr lang="en-TT" sz="900" dirty="0"/>
                        <a:t>01 March 2005</a:t>
                      </a:r>
                    </a:p>
                  </a:txBody>
                  <a:tcPr marL="45994" marR="45994" marT="22997" marB="22997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8802625"/>
                  </a:ext>
                </a:extLst>
              </a:tr>
              <a:tr h="214146">
                <a:tc gridSpan="7">
                  <a:txBody>
                    <a:bodyPr/>
                    <a:lstStyle/>
                    <a:p>
                      <a:r>
                        <a:rPr lang="en-TT" sz="900"/>
                        <a:t>Terms: 5% seven days, 21/2% one month, otherwise net cash</a:t>
                      </a:r>
                    </a:p>
                  </a:txBody>
                  <a:tcPr marL="45994" marR="45994" marT="22997" marB="22997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227791"/>
                  </a:ext>
                </a:extLst>
              </a:tr>
              <a:tr h="214146">
                <a:tc gridSpan="2">
                  <a:txBody>
                    <a:bodyPr/>
                    <a:lstStyle/>
                    <a:p>
                      <a:r>
                        <a:rPr lang="en-TT" sz="900" b="1"/>
                        <a:t>Date</a:t>
                      </a:r>
                    </a:p>
                  </a:txBody>
                  <a:tcPr marL="45994" marR="45994" marT="22997" marB="22997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TT" sz="900" b="1"/>
                        <a:t>Particulars</a:t>
                      </a:r>
                    </a:p>
                  </a:txBody>
                  <a:tcPr marL="45994" marR="45994" marT="22997" marB="22997"/>
                </a:tc>
                <a:tc hMerge="1">
                  <a:txBody>
                    <a:bodyPr/>
                    <a:lstStyle/>
                    <a:p>
                      <a:r>
                        <a:rPr lang="en-TT" dirty="0"/>
                        <a:t>Debit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TT" sz="900" b="1"/>
                        <a:t>Debit</a:t>
                      </a:r>
                    </a:p>
                  </a:txBody>
                  <a:tcPr marL="45994" marR="45994" marT="22997" marB="22997"/>
                </a:tc>
                <a:tc>
                  <a:txBody>
                    <a:bodyPr/>
                    <a:lstStyle/>
                    <a:p>
                      <a:r>
                        <a:rPr lang="en-TT" sz="900" b="1"/>
                        <a:t>Credit</a:t>
                      </a:r>
                    </a:p>
                  </a:txBody>
                  <a:tcPr marL="45994" marR="45994" marT="22997" marB="22997"/>
                </a:tc>
                <a:tc>
                  <a:txBody>
                    <a:bodyPr/>
                    <a:lstStyle/>
                    <a:p>
                      <a:r>
                        <a:rPr lang="en-TT" sz="900" b="1"/>
                        <a:t>Balance</a:t>
                      </a:r>
                    </a:p>
                  </a:txBody>
                  <a:tcPr marL="45994" marR="45994" marT="22997" marB="22997"/>
                </a:tc>
                <a:extLst>
                  <a:ext uri="{0D108BD9-81ED-4DB2-BD59-A6C34878D82A}">
                    <a16:rowId xmlns:a16="http://schemas.microsoft.com/office/drawing/2014/main" val="685247449"/>
                  </a:ext>
                </a:extLst>
              </a:tr>
              <a:tr h="358001">
                <a:tc gridSpan="2">
                  <a:txBody>
                    <a:bodyPr/>
                    <a:lstStyle/>
                    <a:p>
                      <a:r>
                        <a:rPr lang="en-TT" sz="900"/>
                        <a:t>2005</a:t>
                      </a:r>
                    </a:p>
                  </a:txBody>
                  <a:tcPr marL="45994" marR="45994" marT="22997" marB="22997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TT" sz="900" dirty="0"/>
                    </a:p>
                  </a:txBody>
                  <a:tcPr marL="45994" marR="45994" marT="22997" marB="22997"/>
                </a:tc>
                <a:tc hMerge="1">
                  <a:txBody>
                    <a:bodyPr/>
                    <a:lstStyle/>
                    <a:p>
                      <a:r>
                        <a:rPr lang="en-TT" dirty="0"/>
                        <a:t>$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TT" sz="900"/>
                        <a:t>$</a:t>
                      </a:r>
                    </a:p>
                  </a:txBody>
                  <a:tcPr marL="45994" marR="45994" marT="22997" marB="22997"/>
                </a:tc>
                <a:tc>
                  <a:txBody>
                    <a:bodyPr/>
                    <a:lstStyle/>
                    <a:p>
                      <a:r>
                        <a:rPr lang="en-TT" sz="900"/>
                        <a:t>$</a:t>
                      </a:r>
                    </a:p>
                  </a:txBody>
                  <a:tcPr marL="45994" marR="45994" marT="22997" marB="22997"/>
                </a:tc>
                <a:tc>
                  <a:txBody>
                    <a:bodyPr/>
                    <a:lstStyle/>
                    <a:p>
                      <a:r>
                        <a:rPr lang="en-TT" sz="900"/>
                        <a:t>$</a:t>
                      </a:r>
                    </a:p>
                  </a:txBody>
                  <a:tcPr marL="45994" marR="45994" marT="22997" marB="22997"/>
                </a:tc>
                <a:extLst>
                  <a:ext uri="{0D108BD9-81ED-4DB2-BD59-A6C34878D82A}">
                    <a16:rowId xmlns:a16="http://schemas.microsoft.com/office/drawing/2014/main" val="835926086"/>
                  </a:ext>
                </a:extLst>
              </a:tr>
              <a:tr h="214146">
                <a:tc gridSpan="2">
                  <a:txBody>
                    <a:bodyPr/>
                    <a:lstStyle/>
                    <a:p>
                      <a:r>
                        <a:rPr lang="en-TT" sz="900"/>
                        <a:t>Feb 01</a:t>
                      </a:r>
                    </a:p>
                  </a:txBody>
                  <a:tcPr marL="45994" marR="45994" marT="22997" marB="22997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TT" sz="900"/>
                        <a:t>Balance B/f</a:t>
                      </a:r>
                    </a:p>
                  </a:txBody>
                  <a:tcPr marL="45994" marR="45994" marT="22997" marB="22997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TT" sz="900"/>
                    </a:p>
                  </a:txBody>
                  <a:tcPr marL="45994" marR="45994" marT="22997" marB="22997"/>
                </a:tc>
                <a:tc>
                  <a:txBody>
                    <a:bodyPr/>
                    <a:lstStyle/>
                    <a:p>
                      <a:endParaRPr lang="en-TT" sz="900"/>
                    </a:p>
                  </a:txBody>
                  <a:tcPr marL="45994" marR="45994" marT="22997" marB="2299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TT" sz="900"/>
                        <a:t>1,500.00</a:t>
                      </a:r>
                    </a:p>
                  </a:txBody>
                  <a:tcPr marL="45994" marR="45994" marT="22997" marB="22997"/>
                </a:tc>
                <a:extLst>
                  <a:ext uri="{0D108BD9-81ED-4DB2-BD59-A6C34878D82A}">
                    <a16:rowId xmlns:a16="http://schemas.microsoft.com/office/drawing/2014/main" val="2276927034"/>
                  </a:ext>
                </a:extLst>
              </a:tr>
              <a:tr h="214146">
                <a:tc gridSpan="2">
                  <a:txBody>
                    <a:bodyPr/>
                    <a:lstStyle/>
                    <a:p>
                      <a:r>
                        <a:rPr lang="en-TT" sz="900"/>
                        <a:t>Feb 06</a:t>
                      </a:r>
                    </a:p>
                  </a:txBody>
                  <a:tcPr marL="45994" marR="45994" marT="22997" marB="22997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TT" sz="900"/>
                        <a:t>Sales Invoice No. 126</a:t>
                      </a:r>
                    </a:p>
                  </a:txBody>
                  <a:tcPr marL="45994" marR="45994" marT="22997" marB="22997"/>
                </a:tc>
                <a:tc hMerge="1">
                  <a:txBody>
                    <a:bodyPr/>
                    <a:lstStyle/>
                    <a:p>
                      <a:r>
                        <a:rPr lang="en-TT" dirty="0"/>
                        <a:t>2,050.00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TT" sz="900"/>
                        <a:t>2,050.00</a:t>
                      </a:r>
                    </a:p>
                  </a:txBody>
                  <a:tcPr marL="45994" marR="45994" marT="22997" marB="22997"/>
                </a:tc>
                <a:tc>
                  <a:txBody>
                    <a:bodyPr/>
                    <a:lstStyle/>
                    <a:p>
                      <a:endParaRPr lang="en-TT" sz="900"/>
                    </a:p>
                  </a:txBody>
                  <a:tcPr marL="45994" marR="45994" marT="22997" marB="2299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TT" sz="900"/>
                        <a:t>3,550.00</a:t>
                      </a:r>
                    </a:p>
                  </a:txBody>
                  <a:tcPr marL="45994" marR="45994" marT="22997" marB="22997"/>
                </a:tc>
                <a:extLst>
                  <a:ext uri="{0D108BD9-81ED-4DB2-BD59-A6C34878D82A}">
                    <a16:rowId xmlns:a16="http://schemas.microsoft.com/office/drawing/2014/main" val="4119811728"/>
                  </a:ext>
                </a:extLst>
              </a:tr>
              <a:tr h="214146">
                <a:tc gridSpan="2">
                  <a:txBody>
                    <a:bodyPr/>
                    <a:lstStyle/>
                    <a:p>
                      <a:r>
                        <a:rPr lang="en-TT" sz="900"/>
                        <a:t>“ 15</a:t>
                      </a:r>
                    </a:p>
                  </a:txBody>
                  <a:tcPr marL="45994" marR="45994" marT="22997" marB="22997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TT" sz="900"/>
                        <a:t>Sales Invoice No. 150</a:t>
                      </a:r>
                    </a:p>
                  </a:txBody>
                  <a:tcPr marL="45994" marR="45994" marT="22997" marB="22997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TT" sz="900"/>
                        <a:t>1,050.00</a:t>
                      </a:r>
                    </a:p>
                  </a:txBody>
                  <a:tcPr marL="45994" marR="45994" marT="22997" marB="22997"/>
                </a:tc>
                <a:tc>
                  <a:txBody>
                    <a:bodyPr/>
                    <a:lstStyle/>
                    <a:p>
                      <a:endParaRPr lang="en-TT" sz="900"/>
                    </a:p>
                  </a:txBody>
                  <a:tcPr marL="45994" marR="45994" marT="22997" marB="2299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TT" sz="900"/>
                        <a:t>4,600.00</a:t>
                      </a:r>
                    </a:p>
                  </a:txBody>
                  <a:tcPr marL="45994" marR="45994" marT="22997" marB="22997"/>
                </a:tc>
                <a:extLst>
                  <a:ext uri="{0D108BD9-81ED-4DB2-BD59-A6C34878D82A}">
                    <a16:rowId xmlns:a16="http://schemas.microsoft.com/office/drawing/2014/main" val="2640660701"/>
                  </a:ext>
                </a:extLst>
              </a:tr>
              <a:tr h="214146">
                <a:tc gridSpan="2">
                  <a:txBody>
                    <a:bodyPr/>
                    <a:lstStyle/>
                    <a:p>
                      <a:r>
                        <a:rPr lang="en-TT" sz="900"/>
                        <a:t>“ 18</a:t>
                      </a:r>
                    </a:p>
                  </a:txBody>
                  <a:tcPr marL="45994" marR="45994" marT="22997" marB="22997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TT" sz="900"/>
                        <a:t>Debit Note No. 12</a:t>
                      </a:r>
                    </a:p>
                  </a:txBody>
                  <a:tcPr marL="45994" marR="45994" marT="22997" marB="22997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TT" sz="900"/>
                        <a:t>100.00</a:t>
                      </a:r>
                    </a:p>
                  </a:txBody>
                  <a:tcPr marL="45994" marR="45994" marT="22997" marB="22997"/>
                </a:tc>
                <a:tc>
                  <a:txBody>
                    <a:bodyPr/>
                    <a:lstStyle/>
                    <a:p>
                      <a:endParaRPr lang="en-TT" sz="900"/>
                    </a:p>
                  </a:txBody>
                  <a:tcPr marL="45994" marR="45994" marT="22997" marB="2299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TT" sz="900"/>
                        <a:t>4,700.00</a:t>
                      </a:r>
                    </a:p>
                  </a:txBody>
                  <a:tcPr marL="45994" marR="45994" marT="22997" marB="22997"/>
                </a:tc>
                <a:extLst>
                  <a:ext uri="{0D108BD9-81ED-4DB2-BD59-A6C34878D82A}">
                    <a16:rowId xmlns:a16="http://schemas.microsoft.com/office/drawing/2014/main" val="1902419805"/>
                  </a:ext>
                </a:extLst>
              </a:tr>
              <a:tr h="214146">
                <a:tc gridSpan="2">
                  <a:txBody>
                    <a:bodyPr/>
                    <a:lstStyle/>
                    <a:p>
                      <a:r>
                        <a:rPr lang="en-TT" sz="900"/>
                        <a:t>“ 20</a:t>
                      </a:r>
                    </a:p>
                  </a:txBody>
                  <a:tcPr marL="45994" marR="45994" marT="22997" marB="22997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TT" sz="900"/>
                        <a:t>Cash</a:t>
                      </a:r>
                    </a:p>
                  </a:txBody>
                  <a:tcPr marL="45994" marR="45994" marT="22997" marB="22997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TT" sz="900"/>
                    </a:p>
                  </a:txBody>
                  <a:tcPr marL="45994" marR="45994" marT="22997" marB="2299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TT" sz="900"/>
                        <a:t>2,000.00</a:t>
                      </a:r>
                    </a:p>
                  </a:txBody>
                  <a:tcPr marL="45994" marR="45994" marT="22997" marB="2299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TT" sz="900"/>
                        <a:t>2,700.00</a:t>
                      </a:r>
                    </a:p>
                  </a:txBody>
                  <a:tcPr marL="45994" marR="45994" marT="22997" marB="22997"/>
                </a:tc>
                <a:extLst>
                  <a:ext uri="{0D108BD9-81ED-4DB2-BD59-A6C34878D82A}">
                    <a16:rowId xmlns:a16="http://schemas.microsoft.com/office/drawing/2014/main" val="888721406"/>
                  </a:ext>
                </a:extLst>
              </a:tr>
              <a:tr h="214146">
                <a:tc gridSpan="2">
                  <a:txBody>
                    <a:bodyPr/>
                    <a:lstStyle/>
                    <a:p>
                      <a:r>
                        <a:rPr lang="en-TT" sz="900"/>
                        <a:t>“ 20</a:t>
                      </a:r>
                    </a:p>
                  </a:txBody>
                  <a:tcPr marL="45994" marR="45994" marT="22997" marB="22997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TT" sz="900"/>
                        <a:t>5% Discount</a:t>
                      </a:r>
                    </a:p>
                  </a:txBody>
                  <a:tcPr marL="45994" marR="45994" marT="22997" marB="22997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TT" sz="900"/>
                    </a:p>
                  </a:txBody>
                  <a:tcPr marL="45994" marR="45994" marT="22997" marB="2299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TT" sz="900"/>
                        <a:t>100.00</a:t>
                      </a:r>
                    </a:p>
                  </a:txBody>
                  <a:tcPr marL="45994" marR="45994" marT="22997" marB="2299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TT" sz="900"/>
                        <a:t>2,600.00</a:t>
                      </a:r>
                    </a:p>
                  </a:txBody>
                  <a:tcPr marL="45994" marR="45994" marT="22997" marB="22997"/>
                </a:tc>
                <a:extLst>
                  <a:ext uri="{0D108BD9-81ED-4DB2-BD59-A6C34878D82A}">
                    <a16:rowId xmlns:a16="http://schemas.microsoft.com/office/drawing/2014/main" val="3407394535"/>
                  </a:ext>
                </a:extLst>
              </a:tr>
              <a:tr h="214146">
                <a:tc gridSpan="2">
                  <a:txBody>
                    <a:bodyPr/>
                    <a:lstStyle/>
                    <a:p>
                      <a:r>
                        <a:rPr lang="en-TT" sz="900"/>
                        <a:t>“ 24</a:t>
                      </a:r>
                    </a:p>
                  </a:txBody>
                  <a:tcPr marL="45994" marR="45994" marT="22997" marB="22997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TT" sz="900"/>
                        <a:t>Sales Invoice No. 190</a:t>
                      </a:r>
                    </a:p>
                  </a:txBody>
                  <a:tcPr marL="45994" marR="45994" marT="22997" marB="22997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TT" sz="900"/>
                        <a:t>800.00</a:t>
                      </a:r>
                    </a:p>
                  </a:txBody>
                  <a:tcPr marL="45994" marR="45994" marT="22997" marB="22997"/>
                </a:tc>
                <a:tc>
                  <a:txBody>
                    <a:bodyPr/>
                    <a:lstStyle/>
                    <a:p>
                      <a:pPr algn="r"/>
                      <a:endParaRPr lang="en-TT" sz="900"/>
                    </a:p>
                  </a:txBody>
                  <a:tcPr marL="45994" marR="45994" marT="22997" marB="2299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TT" sz="900"/>
                        <a:t>3,400.00</a:t>
                      </a:r>
                    </a:p>
                  </a:txBody>
                  <a:tcPr marL="45994" marR="45994" marT="22997" marB="22997"/>
                </a:tc>
                <a:extLst>
                  <a:ext uri="{0D108BD9-81ED-4DB2-BD59-A6C34878D82A}">
                    <a16:rowId xmlns:a16="http://schemas.microsoft.com/office/drawing/2014/main" val="226705781"/>
                  </a:ext>
                </a:extLst>
              </a:tr>
              <a:tr h="214146">
                <a:tc gridSpan="2">
                  <a:txBody>
                    <a:bodyPr/>
                    <a:lstStyle/>
                    <a:p>
                      <a:r>
                        <a:rPr lang="en-TT" sz="900"/>
                        <a:t>“ 25</a:t>
                      </a:r>
                    </a:p>
                  </a:txBody>
                  <a:tcPr marL="45994" marR="45994" marT="22997" marB="22997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TT" sz="900"/>
                        <a:t>Credit Note No. C20</a:t>
                      </a:r>
                    </a:p>
                  </a:txBody>
                  <a:tcPr marL="45994" marR="45994" marT="22997" marB="22997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TT" sz="900"/>
                    </a:p>
                  </a:txBody>
                  <a:tcPr marL="45994" marR="45994" marT="22997" marB="2299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TT" sz="900"/>
                        <a:t>100.00</a:t>
                      </a:r>
                    </a:p>
                  </a:txBody>
                  <a:tcPr marL="45994" marR="45994" marT="22997" marB="2299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TT" sz="900"/>
                        <a:t>3,300.00</a:t>
                      </a:r>
                    </a:p>
                  </a:txBody>
                  <a:tcPr marL="45994" marR="45994" marT="22997" marB="22997"/>
                </a:tc>
                <a:extLst>
                  <a:ext uri="{0D108BD9-81ED-4DB2-BD59-A6C34878D82A}">
                    <a16:rowId xmlns:a16="http://schemas.microsoft.com/office/drawing/2014/main" val="3488929460"/>
                  </a:ext>
                </a:extLst>
              </a:tr>
              <a:tr h="214146">
                <a:tc gridSpan="2">
                  <a:txBody>
                    <a:bodyPr/>
                    <a:lstStyle/>
                    <a:p>
                      <a:r>
                        <a:rPr lang="en-TT" sz="900"/>
                        <a:t>“ 26</a:t>
                      </a:r>
                    </a:p>
                  </a:txBody>
                  <a:tcPr marL="45994" marR="45994" marT="22997" marB="22997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TT" sz="900"/>
                        <a:t>Cheque</a:t>
                      </a:r>
                    </a:p>
                  </a:txBody>
                  <a:tcPr marL="45994" marR="45994" marT="22997" marB="22997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TT" sz="900"/>
                    </a:p>
                  </a:txBody>
                  <a:tcPr marL="45994" marR="45994" marT="22997" marB="2299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TT" sz="900"/>
                        <a:t>2,000.00</a:t>
                      </a:r>
                    </a:p>
                  </a:txBody>
                  <a:tcPr marL="45994" marR="45994" marT="22997" marB="2299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TT" sz="900"/>
                        <a:t>1,300.00</a:t>
                      </a:r>
                    </a:p>
                  </a:txBody>
                  <a:tcPr marL="45994" marR="45994" marT="22997" marB="22997"/>
                </a:tc>
                <a:extLst>
                  <a:ext uri="{0D108BD9-81ED-4DB2-BD59-A6C34878D82A}">
                    <a16:rowId xmlns:a16="http://schemas.microsoft.com/office/drawing/2014/main" val="3422750781"/>
                  </a:ext>
                </a:extLst>
              </a:tr>
              <a:tr h="214146">
                <a:tc gridSpan="7">
                  <a:txBody>
                    <a:bodyPr/>
                    <a:lstStyle/>
                    <a:p>
                      <a:pPr algn="ctr"/>
                      <a:r>
                        <a:rPr lang="en-TT" sz="900" dirty="0"/>
                        <a:t>Your current balance is the last amount in the balance column</a:t>
                      </a:r>
                    </a:p>
                  </a:txBody>
                  <a:tcPr marL="45994" marR="45994" marT="22997" marB="22997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86858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889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20D60-29C6-4AF7-B7D1-86221F1D0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0694" y="538344"/>
            <a:ext cx="4957553" cy="930287"/>
          </a:xfrm>
        </p:spPr>
        <p:txBody>
          <a:bodyPr>
            <a:normAutofit/>
          </a:bodyPr>
          <a:lstStyle/>
          <a:p>
            <a:r>
              <a:rPr lang="en-TT" sz="2400" dirty="0"/>
              <a:t>Interpret Entries on a Statement of Account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BBB6B01-5B73-410C-B70E-8CF2FA470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8836" y="721224"/>
            <a:ext cx="5367164" cy="5415552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712F587-12D0-435C-8E3F-F44C36EE71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5217" y="892220"/>
            <a:ext cx="5054517" cy="5097085"/>
          </a:xfrm>
          <a:prstGeom prst="rect">
            <a:avLst/>
          </a:prstGeom>
          <a:noFill/>
          <a:ln w="6350" cap="sq" cmpd="sng" algn="ctr">
            <a:solidFill>
              <a:srgbClr val="404040"/>
            </a:solidFill>
            <a:prstDash val="solid"/>
            <a:miter lim="800000"/>
          </a:ln>
          <a:effectLst/>
        </p:spPr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CC96E87C-E32D-4C39-9CC0-A5230C2200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4428" y="1468631"/>
            <a:ext cx="4962576" cy="4668145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TT" sz="1400" dirty="0"/>
              <a:t>Benjamin &amp; Daughters Ltd has sent the statement of account shown to their customer Speede Enterprise.</a:t>
            </a:r>
          </a:p>
          <a:p>
            <a:pPr lvl="0">
              <a:lnSpc>
                <a:spcPct val="90000"/>
              </a:lnSpc>
            </a:pPr>
            <a:r>
              <a:rPr lang="en-TT" sz="1400" dirty="0"/>
              <a:t>April 1 </a:t>
            </a:r>
            <a:r>
              <a:rPr lang="en-TT" sz="1400" dirty="0" err="1"/>
              <a:t>bal</a:t>
            </a:r>
            <a:r>
              <a:rPr lang="en-TT" sz="1400" dirty="0"/>
              <a:t> </a:t>
            </a:r>
            <a:r>
              <a:rPr lang="en-TT" sz="1400" dirty="0" err="1"/>
              <a:t>b/f</a:t>
            </a:r>
            <a:r>
              <a:rPr lang="en-TT" sz="1400" dirty="0"/>
              <a:t> – “b/f” means ‘brought forward’.  It shows that Speede Enterprise owed Benjamin &amp; Daughters Ltd $350.00 at the end of March and this is the amount brought forward to the beginning of the month of April.</a:t>
            </a:r>
          </a:p>
          <a:p>
            <a:pPr lvl="0">
              <a:lnSpc>
                <a:spcPct val="90000"/>
              </a:lnSpc>
            </a:pPr>
            <a:r>
              <a:rPr lang="en-TT" sz="1400" dirty="0"/>
              <a:t>April 8 &amp; 15 – Speede Enterprise made payments towards their account on the 8 and 15 of April paying by cheque.  The cheque numbers were 00525 and 00530 respectively.  These amounts were credited to their account thus reducing the amount owed to $25.00</a:t>
            </a:r>
          </a:p>
          <a:p>
            <a:pPr lvl="0">
              <a:lnSpc>
                <a:spcPct val="90000"/>
              </a:lnSpc>
            </a:pPr>
            <a:r>
              <a:rPr lang="en-TT" sz="1400" dirty="0"/>
              <a:t>April 17 – Speede Enterprise reported to Benjamin &amp; Daughters Ltd that some the items purchased were defective. Benjamin &amp; Daughters Ltd agreed to make an allowance of $25.00.  This was done by issuing a credit note for this amount, which reduced the amount owing to zero.</a:t>
            </a:r>
          </a:p>
          <a:p>
            <a:pPr lvl="0">
              <a:lnSpc>
                <a:spcPct val="90000"/>
              </a:lnSpc>
            </a:pPr>
            <a:r>
              <a:rPr lang="en-TT" sz="1400" dirty="0"/>
              <a:t>April 21 &amp; 23 – additional supplies were ordered, and invoices issued bearing the serial numbers A0045 and A0075.</a:t>
            </a:r>
          </a:p>
          <a:p>
            <a:pPr lvl="0">
              <a:lnSpc>
                <a:spcPct val="90000"/>
              </a:lnSpc>
            </a:pPr>
            <a:r>
              <a:rPr lang="en-TT" sz="1400" dirty="0"/>
              <a:t>April 28 – on this date, Speede Enterprise settled their account by making a payment of $337.50.  They took advantage of Benjamin &amp; Daughters Ltd offer of 10 per cent discount for prompt payment within 30  days of delivery.</a:t>
            </a:r>
          </a:p>
          <a:p>
            <a:pPr>
              <a:lnSpc>
                <a:spcPct val="90000"/>
              </a:lnSpc>
            </a:pPr>
            <a:endParaRPr lang="en-US" sz="900" dirty="0"/>
          </a:p>
        </p:txBody>
      </p:sp>
      <p:graphicFrame>
        <p:nvGraphicFramePr>
          <p:cNvPr id="8" name="Content Placeholder 4">
            <a:extLst>
              <a:ext uri="{FF2B5EF4-FFF2-40B4-BE49-F238E27FC236}">
                <a16:creationId xmlns:a16="http://schemas.microsoft.com/office/drawing/2014/main" id="{ACD1203F-8674-4C29-BA03-5BEA262BE2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4616496"/>
              </p:ext>
            </p:extLst>
          </p:nvPr>
        </p:nvGraphicFramePr>
        <p:xfrm>
          <a:off x="1205256" y="1657914"/>
          <a:ext cx="4414439" cy="37070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2811">
                  <a:extLst>
                    <a:ext uri="{9D8B030D-6E8A-4147-A177-3AD203B41FA5}">
                      <a16:colId xmlns:a16="http://schemas.microsoft.com/office/drawing/2014/main" val="1254779427"/>
                    </a:ext>
                  </a:extLst>
                </a:gridCol>
                <a:gridCol w="438724">
                  <a:extLst>
                    <a:ext uri="{9D8B030D-6E8A-4147-A177-3AD203B41FA5}">
                      <a16:colId xmlns:a16="http://schemas.microsoft.com/office/drawing/2014/main" val="706753127"/>
                    </a:ext>
                  </a:extLst>
                </a:gridCol>
                <a:gridCol w="438724">
                  <a:extLst>
                    <a:ext uri="{9D8B030D-6E8A-4147-A177-3AD203B41FA5}">
                      <a16:colId xmlns:a16="http://schemas.microsoft.com/office/drawing/2014/main" val="1715597252"/>
                    </a:ext>
                  </a:extLst>
                </a:gridCol>
                <a:gridCol w="804448">
                  <a:extLst>
                    <a:ext uri="{9D8B030D-6E8A-4147-A177-3AD203B41FA5}">
                      <a16:colId xmlns:a16="http://schemas.microsoft.com/office/drawing/2014/main" val="256812818"/>
                    </a:ext>
                  </a:extLst>
                </a:gridCol>
                <a:gridCol w="804448">
                  <a:extLst>
                    <a:ext uri="{9D8B030D-6E8A-4147-A177-3AD203B41FA5}">
                      <a16:colId xmlns:a16="http://schemas.microsoft.com/office/drawing/2014/main" val="1290510300"/>
                    </a:ext>
                  </a:extLst>
                </a:gridCol>
                <a:gridCol w="1015284">
                  <a:extLst>
                    <a:ext uri="{9D8B030D-6E8A-4147-A177-3AD203B41FA5}">
                      <a16:colId xmlns:a16="http://schemas.microsoft.com/office/drawing/2014/main" val="2761370811"/>
                    </a:ext>
                  </a:extLst>
                </a:gridCol>
              </a:tblGrid>
              <a:tr h="183413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Benjamin &amp; Daughters Ltd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7910332"/>
                  </a:ext>
                </a:extLst>
              </a:tr>
              <a:tr h="330410">
                <a:tc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Small Ville,				TELEPHONE: 1-246-437-001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Christ Church				BARBADOS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1349756"/>
                  </a:ext>
                </a:extLst>
              </a:tr>
              <a:tr h="183413">
                <a:tc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In account with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512428"/>
                  </a:ext>
                </a:extLst>
              </a:tr>
              <a:tr h="1065391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 dirty="0">
                          <a:effectLst/>
                        </a:rPr>
                        <a:t>Speede Enterprise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 dirty="0" err="1">
                          <a:effectLst/>
                        </a:rPr>
                        <a:t>Brittons</a:t>
                      </a:r>
                      <a:r>
                        <a:rPr lang="en-TT" sz="1000" dirty="0">
                          <a:effectLst/>
                        </a:rPr>
                        <a:t> Hill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 dirty="0">
                          <a:effectLst/>
                        </a:rPr>
                        <a:t>St. Michael</a:t>
                      </a:r>
                      <a:endParaRPr lang="en-TT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 dirty="0">
                          <a:effectLst/>
                        </a:rPr>
                        <a:t>Statement of Account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 dirty="0">
                          <a:effectLst/>
                        </a:rPr>
                        <a:t>Date: 29 April 2011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 dirty="0">
                          <a:effectLst/>
                        </a:rPr>
                        <a:t>(Transactions and payments received after this date will be shown on the next account)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 dirty="0">
                          <a:effectLst/>
                        </a:rPr>
                        <a:t> </a:t>
                      </a:r>
                      <a:endParaRPr lang="en-TT" sz="1000" b="1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 b="1" dirty="0">
                          <a:effectLst/>
                        </a:rPr>
                        <a:t>Terms</a:t>
                      </a:r>
                      <a:r>
                        <a:rPr lang="en-TT" sz="1000" dirty="0">
                          <a:effectLst/>
                        </a:rPr>
                        <a:t>: 10%  cash discount payable within one month otherwise net cash</a:t>
                      </a:r>
                      <a:endParaRPr lang="en-TT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2161709"/>
                  </a:ext>
                </a:extLst>
              </a:tr>
              <a:tr h="1834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Date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Details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Debit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Credit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Balance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extLst>
                  <a:ext uri="{0D108BD9-81ED-4DB2-BD59-A6C34878D82A}">
                    <a16:rowId xmlns:a16="http://schemas.microsoft.com/office/drawing/2014/main" val="1473610384"/>
                  </a:ext>
                </a:extLst>
              </a:tr>
              <a:tr h="1834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April 1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Balance b/f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 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200.00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350.00 DR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extLst>
                  <a:ext uri="{0D108BD9-81ED-4DB2-BD59-A6C34878D82A}">
                    <a16:rowId xmlns:a16="http://schemas.microsoft.com/office/drawing/2014/main" val="4229703685"/>
                  </a:ext>
                </a:extLst>
              </a:tr>
              <a:tr h="1834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April 8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Cheque 00525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 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125.00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150.00 DR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extLst>
                  <a:ext uri="{0D108BD9-81ED-4DB2-BD59-A6C34878D82A}">
                    <a16:rowId xmlns:a16="http://schemas.microsoft.com/office/drawing/2014/main" val="689550468"/>
                  </a:ext>
                </a:extLst>
              </a:tr>
              <a:tr h="1834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April1 15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Cheque 00530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 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25.00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25.00 DR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extLst>
                  <a:ext uri="{0D108BD9-81ED-4DB2-BD59-A6C34878D82A}">
                    <a16:rowId xmlns:a16="http://schemas.microsoft.com/office/drawing/2014/main" val="666046604"/>
                  </a:ext>
                </a:extLst>
              </a:tr>
              <a:tr h="3304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April 17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Credit Note 0150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 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 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0.00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extLst>
                  <a:ext uri="{0D108BD9-81ED-4DB2-BD59-A6C34878D82A}">
                    <a16:rowId xmlns:a16="http://schemas.microsoft.com/office/drawing/2014/main" val="1175684008"/>
                  </a:ext>
                </a:extLst>
              </a:tr>
              <a:tr h="1834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April 21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Invoice A0045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75.00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 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75.00 DR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extLst>
                  <a:ext uri="{0D108BD9-81ED-4DB2-BD59-A6C34878D82A}">
                    <a16:rowId xmlns:a16="http://schemas.microsoft.com/office/drawing/2014/main" val="2291438475"/>
                  </a:ext>
                </a:extLst>
              </a:tr>
              <a:tr h="1834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April  23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Invoice A0075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300.00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 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375.00 DR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extLst>
                  <a:ext uri="{0D108BD9-81ED-4DB2-BD59-A6C34878D82A}">
                    <a16:rowId xmlns:a16="http://schemas.microsoft.com/office/drawing/2014/main" val="2072266940"/>
                  </a:ext>
                </a:extLst>
              </a:tr>
              <a:tr h="1834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April 28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Cheque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 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337.50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 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extLst>
                  <a:ext uri="{0D108BD9-81ED-4DB2-BD59-A6C34878D82A}">
                    <a16:rowId xmlns:a16="http://schemas.microsoft.com/office/drawing/2014/main" val="2956189420"/>
                  </a:ext>
                </a:extLst>
              </a:tr>
              <a:tr h="1834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April 28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Discount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 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TT" sz="1000">
                          <a:effectLst/>
                        </a:rPr>
                        <a:t>37.50</a:t>
                      </a:r>
                      <a:endParaRPr lang="en-TT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TT" sz="1000" dirty="0">
                          <a:effectLst/>
                        </a:rPr>
                        <a:t>0.00*</a:t>
                      </a:r>
                      <a:endParaRPr lang="en-TT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278" marR="9278" marT="4639" marB="4639"/>
                </a:tc>
                <a:extLst>
                  <a:ext uri="{0D108BD9-81ED-4DB2-BD59-A6C34878D82A}">
                    <a16:rowId xmlns:a16="http://schemas.microsoft.com/office/drawing/2014/main" val="3835664502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6BFFC788-F236-479E-9B7E-B967F3C6B91D}"/>
              </a:ext>
            </a:extLst>
          </p:cNvPr>
          <p:cNvSpPr/>
          <p:nvPr/>
        </p:nvSpPr>
        <p:spPr>
          <a:xfrm>
            <a:off x="1053439" y="5536006"/>
            <a:ext cx="47179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TT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*The last figure in this column is the amount due</a:t>
            </a:r>
          </a:p>
        </p:txBody>
      </p:sp>
    </p:spTree>
    <p:extLst>
      <p:ext uri="{BB962C8B-B14F-4D97-AF65-F5344CB8AC3E}">
        <p14:creationId xmlns:p14="http://schemas.microsoft.com/office/powerpoint/2010/main" val="16714040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78632963-757B-40C2-BB84-FC6107A54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66" y="0"/>
            <a:ext cx="12193866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60FB8FD5-6C26-401A-AD6F-039E2760B5A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9091" t="19341" b="4050"/>
          <a:stretch/>
        </p:blipFill>
        <p:spPr>
          <a:xfrm>
            <a:off x="20" y="-1"/>
            <a:ext cx="12191980" cy="6857999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2853AE55-7E35-44B0-89F1-3F52B262AF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39709" y="253548"/>
            <a:ext cx="5612193" cy="6361598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BC4BE4D-4B50-4F51-9F85-4B5D60B02D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87542" y="407588"/>
            <a:ext cx="5299768" cy="6022878"/>
          </a:xfrm>
          <a:prstGeom prst="rect">
            <a:avLst/>
          </a:prstGeom>
          <a:noFill/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C2A5B6-920D-4081-8A9B-9D00C2605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6137" y="727626"/>
            <a:ext cx="4602152" cy="1718225"/>
          </a:xfrm>
        </p:spPr>
        <p:txBody>
          <a:bodyPr>
            <a:normAutofit/>
          </a:bodyPr>
          <a:lstStyle/>
          <a:p>
            <a:pPr algn="ctr"/>
            <a:r>
              <a:rPr lang="en-TT" sz="4400" dirty="0"/>
              <a:t>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D820F-3D1B-4BC5-87E4-4092CB855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6137" y="2538920"/>
            <a:ext cx="4602152" cy="3480066"/>
          </a:xfrm>
        </p:spPr>
        <p:txBody>
          <a:bodyPr>
            <a:normAutofit/>
          </a:bodyPr>
          <a:lstStyle/>
          <a:p>
            <a:r>
              <a:rPr lang="en-TT" dirty="0"/>
              <a:t>Click the </a:t>
            </a:r>
            <a:r>
              <a:rPr lang="en-TT" dirty="0">
                <a:hlinkClick r:id="rId4"/>
              </a:rPr>
              <a:t>link</a:t>
            </a:r>
            <a:r>
              <a:rPr lang="en-TT" dirty="0"/>
              <a:t> to review documents prepared in the accounts office.</a:t>
            </a:r>
          </a:p>
          <a:p>
            <a:r>
              <a:rPr lang="en-TT" dirty="0"/>
              <a:t>Utilize the activity sheet for lesson 6 to review the concepts explored in this lesson.</a:t>
            </a:r>
          </a:p>
          <a:p>
            <a:r>
              <a:rPr lang="en-TT" dirty="0"/>
              <a:t>Remember to take your time and check your answer using the answer key for the worksheet.</a:t>
            </a:r>
          </a:p>
          <a:p>
            <a:r>
              <a:rPr lang="en-TT" dirty="0"/>
              <a:t>Time yourself!</a:t>
            </a:r>
          </a:p>
        </p:txBody>
      </p:sp>
    </p:spTree>
    <p:extLst>
      <p:ext uri="{BB962C8B-B14F-4D97-AF65-F5344CB8AC3E}">
        <p14:creationId xmlns:p14="http://schemas.microsoft.com/office/powerpoint/2010/main" val="11758033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2AD6B69-E0A0-476D-9EE1-6B69F04C5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6BE10A1-AD5F-4AB3-8A94-41D62B494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3F2017-372F-4D56-A8B0-17785D71C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en-TT" dirty="0"/>
              <a:t>References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684BFFE-6A90-4311-ACD5-B34177D464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4122323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9D62A94-5D6B-4AA4-9224-4005266204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1231991"/>
              </p:ext>
            </p:extLst>
          </p:nvPr>
        </p:nvGraphicFramePr>
        <p:xfrm>
          <a:off x="5478124" y="800947"/>
          <a:ext cx="5906181" cy="5230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 descr="A picture containing table, indoor, desk, small&#10;&#10;Description automatically generated">
            <a:extLst>
              <a:ext uri="{FF2B5EF4-FFF2-40B4-BE49-F238E27FC236}">
                <a16:creationId xmlns:a16="http://schemas.microsoft.com/office/drawing/2014/main" id="{6F2F23F1-8E11-4F2F-A5B5-09A892A00DD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5795889" y="1858461"/>
            <a:ext cx="1223889" cy="1272528"/>
          </a:xfrm>
          <a:prstGeom prst="rect">
            <a:avLst/>
          </a:prstGeom>
        </p:spPr>
      </p:pic>
      <p:pic>
        <p:nvPicPr>
          <p:cNvPr id="8" name="Picture 7" descr="A picture containing table, indoor, desk, small&#10;&#10;Description automatically generated">
            <a:extLst>
              <a:ext uri="{FF2B5EF4-FFF2-40B4-BE49-F238E27FC236}">
                <a16:creationId xmlns:a16="http://schemas.microsoft.com/office/drawing/2014/main" id="{00B5A502-86A3-4321-8572-6005CB641A7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5795888" y="3727012"/>
            <a:ext cx="1223889" cy="127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698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1">
                <a:tint val="95000"/>
              </a:schemeClr>
              <a:schemeClr val="bg1">
                <a:shade val="92000"/>
                <a:satMod val="115000"/>
              </a:schemeClr>
            </a:duotone>
          </a:blip>
          <a:tile tx="0" ty="0" sx="60000" sy="6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04DB13E-F722-4ED6-BB00-556651E95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B58A187-A4B1-42EB-A4C7-8635BA507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7F14E7F-3054-458C-ACF9-A8DA1757C6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3747C1C-97FC-4D70-A6C8-A01FBCF5A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26428D7-C6F3-473D-A360-A3F5C3E87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5CDC370-AE44-4300-98BA-FE204E881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7B15501-CB9A-4642-80EE-2876EF039E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AFF9525-325F-47B3-A63C-93C12253AD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B66F8A2C-B8CF-4B20-9A73-2ADCF63027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5DD78E9-DE0D-47AF-A0DB-F475221E3D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108" y="610955"/>
            <a:ext cx="10927784" cy="5636090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A118D329-2010-4A15-B57C-429FFAE35B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052" y="777240"/>
            <a:ext cx="10597896" cy="5303520"/>
          </a:xfrm>
          <a:prstGeom prst="rect">
            <a:avLst/>
          </a:prstGeom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CB05DE-9342-4DCE-ABBE-45752E4B1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520" y="1272800"/>
            <a:ext cx="6544620" cy="431240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83000"/>
              </a:lnSpc>
            </a:pPr>
            <a:r>
              <a:rPr lang="en-US" sz="4000" cap="all" spc="-100" dirty="0">
                <a:solidFill>
                  <a:schemeClr val="tx1"/>
                </a:solidFill>
              </a:rPr>
              <a:t>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E5422-31C6-46B8-A466-F7B83D0BC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73440" y="1272800"/>
            <a:ext cx="2481307" cy="431240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600" spc="8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Prepare simple documents in the accounts office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94262BC-EE98-4BD6-82DB-4955E8DCC2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29872" y="2057401"/>
            <a:ext cx="0" cy="274320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5400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2AD6B69-E0A0-476D-9EE1-6B69F04C5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6BE10A1-AD5F-4AB3-8A94-41D62B494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DA3E37-139C-414A-B407-69547AFA6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en-TT" dirty="0"/>
              <a:t>Overview</a:t>
            </a:r>
            <a:endParaRPr lang="en-TT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684BFFE-6A90-4311-ACD5-B34177D464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4122323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D650E88-74C9-4E54-B919-C899E287DD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1162306"/>
              </p:ext>
            </p:extLst>
          </p:nvPr>
        </p:nvGraphicFramePr>
        <p:xfrm>
          <a:off x="5478124" y="800947"/>
          <a:ext cx="5906181" cy="5230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4611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0EB72A9B-FD82-4F09-BF1E-D39311D3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D39B371-6E4E-4070-AB4E-4D788405A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937DAED-8BFE-4563-BB45-B5E554D70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281AA4-014F-4A38-B3FA-33C991366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en-TT" dirty="0"/>
              <a:t>Today we will examine the following documents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142862D-2353-4916-ACCD-B83A54FE12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9838376"/>
              </p:ext>
            </p:extLst>
          </p:nvPr>
        </p:nvGraphicFramePr>
        <p:xfrm>
          <a:off x="1066800" y="2310063"/>
          <a:ext cx="100584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1778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11657BF2-BFFB-4FF0-9FE2-4D7F7A7C9D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5397171-E233-4F26-9A8C-29C436537D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4393" y="237744"/>
            <a:ext cx="7652977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A830B9C-C9EB-4D80-9552-AE9DE30758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55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28CF7E-AAE3-487B-9A12-158D25428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642593"/>
            <a:ext cx="6281928" cy="968493"/>
          </a:xfrm>
        </p:spPr>
        <p:txBody>
          <a:bodyPr>
            <a:normAutofit/>
          </a:bodyPr>
          <a:lstStyle/>
          <a:p>
            <a:r>
              <a:rPr lang="en-TT" dirty="0"/>
              <a:t>Invoices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C97D2-F699-4E2B-A0BC-B9CFE2185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680" y="1611086"/>
            <a:ext cx="6281928" cy="4423954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TT" sz="1600" dirty="0"/>
              <a:t>An invoice is a document sent by the supplier to the purchaser (a customer) when goods are ready for delivery.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TT" sz="1600" dirty="0"/>
              <a:t>The design of the forms used may vary from business to business, but an invoice must include: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TT" sz="1600" dirty="0"/>
              <a:t>The name and address of the supplier.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TT" sz="1600" dirty="0"/>
              <a:t>Name and address of the purchaser and the customer’s order number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TT" sz="1600" dirty="0"/>
              <a:t>Serial number of the invoice.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TT" sz="1600" dirty="0"/>
              <a:t>All invoices must be numbered consecutively.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TT" sz="1600" dirty="0"/>
              <a:t>Date of issue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TT" sz="1600" dirty="0"/>
              <a:t>Quantity, description, unit price of goods and their gross vale.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TT" sz="1600" dirty="0"/>
              <a:t>Packing and/or delivery charges, if any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TT" sz="1600" dirty="0"/>
              <a:t>The amount of VAT being charged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TT" sz="1600" dirty="0"/>
              <a:t>Total amount of the invoice including VAT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TT" sz="1600" dirty="0"/>
              <a:t>E&amp;OE – abbreviation for the words Errors and Omissions Excepted.</a:t>
            </a:r>
          </a:p>
        </p:txBody>
      </p:sp>
      <p:pic>
        <p:nvPicPr>
          <p:cNvPr id="6" name="Picture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0BD4A880-88B0-4F6E-9E8A-408061983CF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4442" r="4223" b="-6"/>
          <a:stretch/>
        </p:blipFill>
        <p:spPr>
          <a:xfrm>
            <a:off x="7837371" y="237744"/>
            <a:ext cx="4124416" cy="6382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57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6EE7E08-B389-43E5-B019-1B0A8ACBBD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60D94A5-8A09-4BAB-8F7C-69BC34C54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1267" y="255102"/>
            <a:ext cx="5342133" cy="6361598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1AE32B-3A6E-4C5E-8FEB-73861B9A2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69100" y="393365"/>
            <a:ext cx="5018211" cy="6035547"/>
          </a:xfrm>
          <a:prstGeom prst="rect">
            <a:avLst/>
          </a:prstGeom>
          <a:noFill/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FAD3AB-88B4-420D-A2A1-FB49F7B5C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4082" y="642594"/>
            <a:ext cx="4472921" cy="122975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dirty="0"/>
              <a:t>Sample Invoice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F339AB-E682-4146-BE04-CDAC7080C021}"/>
              </a:ext>
            </a:extLst>
          </p:cNvPr>
          <p:cNvSpPr txBox="1"/>
          <p:nvPr/>
        </p:nvSpPr>
        <p:spPr>
          <a:xfrm>
            <a:off x="7064082" y="1872344"/>
            <a:ext cx="4472922" cy="41626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</a:pPr>
            <a:r>
              <a:rPr lang="en-US" dirty="0"/>
              <a:t>Key</a:t>
            </a:r>
          </a:p>
          <a:p>
            <a:pPr indent="-182880"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dirty="0"/>
              <a:t>001 – Serial number of the invoice</a:t>
            </a:r>
          </a:p>
          <a:p>
            <a:pPr indent="-182880"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dirty="0"/>
              <a:t>PO No – Purchase Order Number</a:t>
            </a:r>
          </a:p>
          <a:p>
            <a:pPr indent="-182880"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dirty="0"/>
              <a:t>Date – date when the invoice was created</a:t>
            </a:r>
          </a:p>
          <a:p>
            <a:pPr indent="-182880"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dirty="0"/>
              <a:t>From – Name and address of supplier</a:t>
            </a:r>
          </a:p>
          <a:p>
            <a:pPr indent="-182880"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dirty="0"/>
              <a:t>To – Name and address of the purchaser (the 	customer)</a:t>
            </a:r>
          </a:p>
          <a:p>
            <a:pPr indent="-182880"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dirty="0"/>
              <a:t>Qty – Abbreviation for quantity ordered</a:t>
            </a:r>
          </a:p>
          <a:p>
            <a:pPr indent="-182880"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dirty="0"/>
              <a:t>Description – Names of the items supplied</a:t>
            </a:r>
          </a:p>
          <a:p>
            <a:pPr indent="-182880"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dirty="0"/>
              <a:t>VAT 15% - the amount of “value added tax” 	being charged</a:t>
            </a:r>
          </a:p>
          <a:p>
            <a:pPr indent="-182880"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dirty="0"/>
              <a:t>E&amp;OE – abbreviation for the words “Errors 	and Omissions Excepted”</a:t>
            </a:r>
          </a:p>
          <a:p>
            <a:pPr indent="-182880"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5F84D40-74CC-46EA-9573-CAE7EAE982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1516204"/>
              </p:ext>
            </p:extLst>
          </p:nvPr>
        </p:nvGraphicFramePr>
        <p:xfrm>
          <a:off x="728833" y="393365"/>
          <a:ext cx="5367166" cy="58581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08307">
                  <a:extLst>
                    <a:ext uri="{9D8B030D-6E8A-4147-A177-3AD203B41FA5}">
                      <a16:colId xmlns:a16="http://schemas.microsoft.com/office/drawing/2014/main" val="2432998608"/>
                    </a:ext>
                  </a:extLst>
                </a:gridCol>
                <a:gridCol w="1807397">
                  <a:extLst>
                    <a:ext uri="{9D8B030D-6E8A-4147-A177-3AD203B41FA5}">
                      <a16:colId xmlns:a16="http://schemas.microsoft.com/office/drawing/2014/main" val="2517390716"/>
                    </a:ext>
                  </a:extLst>
                </a:gridCol>
                <a:gridCol w="960841">
                  <a:extLst>
                    <a:ext uri="{9D8B030D-6E8A-4147-A177-3AD203B41FA5}">
                      <a16:colId xmlns:a16="http://schemas.microsoft.com/office/drawing/2014/main" val="1996888558"/>
                    </a:ext>
                  </a:extLst>
                </a:gridCol>
                <a:gridCol w="1190621">
                  <a:extLst>
                    <a:ext uri="{9D8B030D-6E8A-4147-A177-3AD203B41FA5}">
                      <a16:colId xmlns:a16="http://schemas.microsoft.com/office/drawing/2014/main" val="820287623"/>
                    </a:ext>
                  </a:extLst>
                </a:gridCol>
              </a:tblGrid>
              <a:tr h="383128">
                <a:tc gridSpan="4">
                  <a:txBody>
                    <a:bodyPr/>
                    <a:lstStyle/>
                    <a:p>
                      <a:pPr algn="r"/>
                      <a:r>
                        <a:rPr lang="en-TT" sz="1700" b="1" dirty="0"/>
                        <a:t>Invoice No: 001</a:t>
                      </a:r>
                    </a:p>
                  </a:txBody>
                  <a:tcPr marL="87074" marR="87074" marT="43537" marB="43537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0815272"/>
                  </a:ext>
                </a:extLst>
              </a:tr>
              <a:tr h="383128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TT" sz="1700" dirty="0"/>
                        <a:t>Belle Refrigeration Inc.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TT" sz="1700" dirty="0"/>
                        <a:t>Kingston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TT" sz="1700" dirty="0"/>
                        <a:t>Jamaica</a:t>
                      </a:r>
                    </a:p>
                    <a:p>
                      <a:pPr algn="r"/>
                      <a:endParaRPr lang="en-TT" sz="1700" dirty="0"/>
                    </a:p>
                    <a:p>
                      <a:pPr algn="r"/>
                      <a:r>
                        <a:rPr lang="en-TT" sz="1700" dirty="0"/>
                        <a:t>PO No: 175</a:t>
                      </a:r>
                    </a:p>
                  </a:txBody>
                  <a:tcPr marL="87074" marR="87074" marT="43537" marB="43537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949643"/>
                  </a:ext>
                </a:extLst>
              </a:tr>
              <a:tr h="383128">
                <a:tc gridSpan="4">
                  <a:txBody>
                    <a:bodyPr/>
                    <a:lstStyle/>
                    <a:p>
                      <a:pPr algn="r"/>
                      <a:r>
                        <a:rPr lang="en-TT" sz="1700"/>
                        <a:t>Date: 05/05/2011</a:t>
                      </a:r>
                    </a:p>
                  </a:txBody>
                  <a:tcPr marL="87074" marR="87074" marT="43537" marB="43537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8882794"/>
                  </a:ext>
                </a:extLst>
              </a:tr>
              <a:tr h="383128">
                <a:tc gridSpan="4">
                  <a:txBody>
                    <a:bodyPr/>
                    <a:lstStyle/>
                    <a:p>
                      <a:r>
                        <a:rPr lang="en-TT" sz="1700" dirty="0"/>
                        <a:t>To: 	Watson Electrical Supplies, Negril, Jamaica</a:t>
                      </a:r>
                    </a:p>
                  </a:txBody>
                  <a:tcPr marL="87074" marR="87074" marT="43537" marB="43537"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6513402"/>
                  </a:ext>
                </a:extLst>
              </a:tr>
              <a:tr h="644351">
                <a:tc>
                  <a:txBody>
                    <a:bodyPr/>
                    <a:lstStyle/>
                    <a:p>
                      <a:r>
                        <a:rPr lang="en-TT" sz="1700" b="1"/>
                        <a:t>Qty</a:t>
                      </a:r>
                    </a:p>
                  </a:txBody>
                  <a:tcPr marL="87074" marR="87074" marT="43537" marB="43537"/>
                </a:tc>
                <a:tc>
                  <a:txBody>
                    <a:bodyPr/>
                    <a:lstStyle/>
                    <a:p>
                      <a:r>
                        <a:rPr lang="en-TT" sz="1700" b="1" dirty="0"/>
                        <a:t>Description</a:t>
                      </a:r>
                    </a:p>
                  </a:txBody>
                  <a:tcPr marL="87074" marR="87074" marT="43537" marB="43537"/>
                </a:tc>
                <a:tc>
                  <a:txBody>
                    <a:bodyPr/>
                    <a:lstStyle/>
                    <a:p>
                      <a:r>
                        <a:rPr lang="en-TT" sz="1700" b="1"/>
                        <a:t>Unit Price </a:t>
                      </a:r>
                    </a:p>
                  </a:txBody>
                  <a:tcPr marL="87074" marR="87074" marT="43537" marB="43537"/>
                </a:tc>
                <a:tc>
                  <a:txBody>
                    <a:bodyPr/>
                    <a:lstStyle/>
                    <a:p>
                      <a:r>
                        <a:rPr lang="en-TT" sz="1700" b="1" dirty="0"/>
                        <a:t>Total Amount</a:t>
                      </a:r>
                    </a:p>
                  </a:txBody>
                  <a:tcPr marL="87074" marR="87074" marT="43537" marB="43537"/>
                </a:tc>
                <a:extLst>
                  <a:ext uri="{0D108BD9-81ED-4DB2-BD59-A6C34878D82A}">
                    <a16:rowId xmlns:a16="http://schemas.microsoft.com/office/drawing/2014/main" val="1484923321"/>
                  </a:ext>
                </a:extLst>
              </a:tr>
              <a:tr h="383128">
                <a:tc>
                  <a:txBody>
                    <a:bodyPr/>
                    <a:lstStyle/>
                    <a:p>
                      <a:r>
                        <a:rPr lang="en-TT" sz="1700"/>
                        <a:t>50 lengths</a:t>
                      </a:r>
                    </a:p>
                  </a:txBody>
                  <a:tcPr marL="87074" marR="87074" marT="43537" marB="43537"/>
                </a:tc>
                <a:tc>
                  <a:txBody>
                    <a:bodyPr/>
                    <a:lstStyle/>
                    <a:p>
                      <a:r>
                        <a:rPr lang="en-TT" sz="1700"/>
                        <a:t>Conduit</a:t>
                      </a:r>
                    </a:p>
                  </a:txBody>
                  <a:tcPr marL="87074" marR="87074" marT="43537" marB="4353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TT" sz="1700"/>
                        <a:t>$2.10</a:t>
                      </a:r>
                    </a:p>
                  </a:txBody>
                  <a:tcPr marL="87074" marR="87074" marT="43537" marB="4353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TT" sz="1700"/>
                        <a:t>$105.00</a:t>
                      </a:r>
                    </a:p>
                  </a:txBody>
                  <a:tcPr marL="87074" marR="87074" marT="43537" marB="43537"/>
                </a:tc>
                <a:extLst>
                  <a:ext uri="{0D108BD9-81ED-4DB2-BD59-A6C34878D82A}">
                    <a16:rowId xmlns:a16="http://schemas.microsoft.com/office/drawing/2014/main" val="689563181"/>
                  </a:ext>
                </a:extLst>
              </a:tr>
              <a:tr h="383128">
                <a:tc>
                  <a:txBody>
                    <a:bodyPr/>
                    <a:lstStyle/>
                    <a:p>
                      <a:r>
                        <a:rPr lang="en-TT" sz="1700"/>
                        <a:t>10</a:t>
                      </a:r>
                    </a:p>
                  </a:txBody>
                  <a:tcPr marL="87074" marR="87074" marT="43537" marB="43537"/>
                </a:tc>
                <a:tc>
                  <a:txBody>
                    <a:bodyPr/>
                    <a:lstStyle/>
                    <a:p>
                      <a:r>
                        <a:rPr lang="en-TT" sz="1700"/>
                        <a:t>Male Adapters</a:t>
                      </a:r>
                    </a:p>
                  </a:txBody>
                  <a:tcPr marL="87074" marR="87074" marT="43537" marB="4353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TT" sz="1700"/>
                        <a:t>$0.20</a:t>
                      </a:r>
                    </a:p>
                  </a:txBody>
                  <a:tcPr marL="87074" marR="87074" marT="43537" marB="4353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TT" sz="1700"/>
                        <a:t>$2.00</a:t>
                      </a:r>
                    </a:p>
                  </a:txBody>
                  <a:tcPr marL="87074" marR="87074" marT="43537" marB="43537"/>
                </a:tc>
                <a:extLst>
                  <a:ext uri="{0D108BD9-81ED-4DB2-BD59-A6C34878D82A}">
                    <a16:rowId xmlns:a16="http://schemas.microsoft.com/office/drawing/2014/main" val="1323805909"/>
                  </a:ext>
                </a:extLst>
              </a:tr>
              <a:tr h="383128">
                <a:tc>
                  <a:txBody>
                    <a:bodyPr/>
                    <a:lstStyle/>
                    <a:p>
                      <a:r>
                        <a:rPr lang="en-TT" sz="1700"/>
                        <a:t>12</a:t>
                      </a:r>
                    </a:p>
                  </a:txBody>
                  <a:tcPr marL="87074" marR="87074" marT="43537" marB="43537"/>
                </a:tc>
                <a:tc>
                  <a:txBody>
                    <a:bodyPr/>
                    <a:lstStyle/>
                    <a:p>
                      <a:r>
                        <a:rPr lang="en-TT" sz="1700"/>
                        <a:t>Coulters</a:t>
                      </a:r>
                    </a:p>
                  </a:txBody>
                  <a:tcPr marL="87074" marR="87074" marT="43537" marB="4353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TT" sz="1700"/>
                        <a:t>$0.50</a:t>
                      </a:r>
                    </a:p>
                  </a:txBody>
                  <a:tcPr marL="87074" marR="87074" marT="43537" marB="4353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TT" sz="1700"/>
                        <a:t>$6.00</a:t>
                      </a:r>
                    </a:p>
                  </a:txBody>
                  <a:tcPr marL="87074" marR="87074" marT="43537" marB="43537"/>
                </a:tc>
                <a:extLst>
                  <a:ext uri="{0D108BD9-81ED-4DB2-BD59-A6C34878D82A}">
                    <a16:rowId xmlns:a16="http://schemas.microsoft.com/office/drawing/2014/main" val="3476766028"/>
                  </a:ext>
                </a:extLst>
              </a:tr>
              <a:tr h="383128">
                <a:tc>
                  <a:txBody>
                    <a:bodyPr/>
                    <a:lstStyle/>
                    <a:p>
                      <a:endParaRPr lang="en-TT" sz="1700"/>
                    </a:p>
                  </a:txBody>
                  <a:tcPr marL="87074" marR="87074" marT="43537" marB="43537"/>
                </a:tc>
                <a:tc>
                  <a:txBody>
                    <a:bodyPr/>
                    <a:lstStyle/>
                    <a:p>
                      <a:r>
                        <a:rPr lang="en-TT" sz="1700"/>
                        <a:t>Sub Total</a:t>
                      </a:r>
                    </a:p>
                  </a:txBody>
                  <a:tcPr marL="87074" marR="87074" marT="43537" marB="43537"/>
                </a:tc>
                <a:tc>
                  <a:txBody>
                    <a:bodyPr/>
                    <a:lstStyle/>
                    <a:p>
                      <a:endParaRPr lang="en-TT" sz="1700"/>
                    </a:p>
                  </a:txBody>
                  <a:tcPr marL="87074" marR="87074" marT="43537" marB="4353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TT" sz="1700"/>
                        <a:t>$113.00</a:t>
                      </a:r>
                    </a:p>
                  </a:txBody>
                  <a:tcPr marL="87074" marR="87074" marT="43537" marB="43537"/>
                </a:tc>
                <a:extLst>
                  <a:ext uri="{0D108BD9-81ED-4DB2-BD59-A6C34878D82A}">
                    <a16:rowId xmlns:a16="http://schemas.microsoft.com/office/drawing/2014/main" val="46591844"/>
                  </a:ext>
                </a:extLst>
              </a:tr>
              <a:tr h="383128">
                <a:tc>
                  <a:txBody>
                    <a:bodyPr/>
                    <a:lstStyle/>
                    <a:p>
                      <a:endParaRPr lang="en-TT" sz="1700"/>
                    </a:p>
                  </a:txBody>
                  <a:tcPr marL="87074" marR="87074" marT="43537" marB="43537"/>
                </a:tc>
                <a:tc>
                  <a:txBody>
                    <a:bodyPr/>
                    <a:lstStyle/>
                    <a:p>
                      <a:r>
                        <a:rPr lang="en-TT" sz="1700"/>
                        <a:t>Plus VAT 15%</a:t>
                      </a:r>
                    </a:p>
                  </a:txBody>
                  <a:tcPr marL="87074" marR="87074" marT="43537" marB="43537"/>
                </a:tc>
                <a:tc>
                  <a:txBody>
                    <a:bodyPr/>
                    <a:lstStyle/>
                    <a:p>
                      <a:endParaRPr lang="en-TT" sz="1700"/>
                    </a:p>
                  </a:txBody>
                  <a:tcPr marL="87074" marR="87074" marT="43537" marB="4353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TT" sz="1700"/>
                        <a:t>$16.95</a:t>
                      </a:r>
                    </a:p>
                  </a:txBody>
                  <a:tcPr marL="87074" marR="87074" marT="43537" marB="43537"/>
                </a:tc>
                <a:extLst>
                  <a:ext uri="{0D108BD9-81ED-4DB2-BD59-A6C34878D82A}">
                    <a16:rowId xmlns:a16="http://schemas.microsoft.com/office/drawing/2014/main" val="3382271071"/>
                  </a:ext>
                </a:extLst>
              </a:tr>
              <a:tr h="383128">
                <a:tc>
                  <a:txBody>
                    <a:bodyPr/>
                    <a:lstStyle/>
                    <a:p>
                      <a:endParaRPr lang="en-TT" sz="1700"/>
                    </a:p>
                  </a:txBody>
                  <a:tcPr marL="87074" marR="87074" marT="43537" marB="43537"/>
                </a:tc>
                <a:tc>
                  <a:txBody>
                    <a:bodyPr/>
                    <a:lstStyle/>
                    <a:p>
                      <a:r>
                        <a:rPr lang="en-TT" sz="1700"/>
                        <a:t>Total Payable</a:t>
                      </a:r>
                    </a:p>
                  </a:txBody>
                  <a:tcPr marL="87074" marR="87074" marT="43537" marB="43537"/>
                </a:tc>
                <a:tc>
                  <a:txBody>
                    <a:bodyPr/>
                    <a:lstStyle/>
                    <a:p>
                      <a:endParaRPr lang="en-TT" sz="1700"/>
                    </a:p>
                  </a:txBody>
                  <a:tcPr marL="87074" marR="87074" marT="43537" marB="43537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TT" sz="1700"/>
                        <a:t>$129.95</a:t>
                      </a:r>
                    </a:p>
                  </a:txBody>
                  <a:tcPr marL="87074" marR="87074" marT="43537" marB="43537"/>
                </a:tc>
                <a:extLst>
                  <a:ext uri="{0D108BD9-81ED-4DB2-BD59-A6C34878D82A}">
                    <a16:rowId xmlns:a16="http://schemas.microsoft.com/office/drawing/2014/main" val="1908043841"/>
                  </a:ext>
                </a:extLst>
              </a:tr>
              <a:tr h="383128">
                <a:tc gridSpan="4">
                  <a:txBody>
                    <a:bodyPr/>
                    <a:lstStyle/>
                    <a:p>
                      <a:r>
                        <a:rPr lang="en-TT" sz="1700" b="1" dirty="0"/>
                        <a:t>E&amp;OE</a:t>
                      </a:r>
                    </a:p>
                  </a:txBody>
                  <a:tcPr marL="87074" marR="87074" marT="43537" marB="43537"/>
                </a:tc>
                <a:tc hMerge="1">
                  <a:txBody>
                    <a:bodyPr/>
                    <a:lstStyle/>
                    <a:p>
                      <a:endParaRPr lang="en-T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28139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5987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82E2A95-1A08-4118-83C6-B1CA5648E0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FFEFC7E-85EE-4AC9-A351-FBEB13A1D6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5534" y="237744"/>
            <a:ext cx="2926080" cy="6382512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B2511BB-FC4C-45F3-94EB-661D6806C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9100" y="413053"/>
            <a:ext cx="2616201" cy="6064596"/>
          </a:xfrm>
          <a:prstGeom prst="rect">
            <a:avLst/>
          </a:prstGeom>
          <a:noFill/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9256C8-D89F-4359-A600-0C27D3DBD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20" y="612843"/>
            <a:ext cx="2312480" cy="1063331"/>
          </a:xfrm>
        </p:spPr>
        <p:txBody>
          <a:bodyPr anchor="b">
            <a:normAutofit/>
          </a:bodyPr>
          <a:lstStyle/>
          <a:p>
            <a:pPr algn="ctr"/>
            <a:r>
              <a:rPr lang="en-TT" sz="2800" dirty="0"/>
              <a:t>Activity - Invoices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F19310F-6D2F-4BA2-9C09-B3173261DDB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57720" y="1913918"/>
            <a:ext cx="2312479" cy="3854197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None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Examine the invoice and answer the related questions</a:t>
            </a:r>
          </a:p>
          <a:p>
            <a:pPr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Date</a:t>
            </a:r>
          </a:p>
          <a:p>
            <a:pPr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Invoice number</a:t>
            </a:r>
          </a:p>
          <a:p>
            <a:pPr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Purchase Order Number</a:t>
            </a:r>
          </a:p>
          <a:p>
            <a:pPr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Shipping date</a:t>
            </a:r>
          </a:p>
          <a:p>
            <a:pPr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Shipment Courier</a:t>
            </a:r>
          </a:p>
          <a:p>
            <a:pPr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Terms</a:t>
            </a:r>
          </a:p>
          <a:p>
            <a:pPr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Tax</a:t>
            </a:r>
          </a:p>
          <a:p>
            <a:pPr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Billing address</a:t>
            </a:r>
          </a:p>
          <a:p>
            <a:pPr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Total due</a:t>
            </a:r>
          </a:p>
          <a:p>
            <a:pPr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Use the answer key to verify your answers!</a:t>
            </a:r>
          </a:p>
          <a:p>
            <a:pPr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endParaRPr lang="en-US" sz="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8DC0EC7-60EA-4BD3-BC04-D547DE1B2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69764" y="413053"/>
            <a:ext cx="8212114" cy="6064596"/>
          </a:xfrm>
          <a:prstGeom prst="rect">
            <a:avLst/>
          </a:prstGeom>
          <a:noFill/>
          <a:ln w="6350" cap="sq" cmpd="sng" algn="ctr">
            <a:solidFill>
              <a:srgbClr val="404040"/>
            </a:solidFill>
            <a:prstDash val="solid"/>
            <a:miter lim="800000"/>
          </a:ln>
          <a:effectLst/>
        </p:spPr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62245214-B65A-47D3-AE17-05EC13B88EA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4442" r="4223" b="-6"/>
          <a:stretch/>
        </p:blipFill>
        <p:spPr>
          <a:xfrm>
            <a:off x="4677350" y="413053"/>
            <a:ext cx="6008914" cy="606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8854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98A4B-AE56-4700-86FB-80918678D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9450" y="727627"/>
            <a:ext cx="4957553" cy="941516"/>
          </a:xfrm>
        </p:spPr>
        <p:txBody>
          <a:bodyPr>
            <a:normAutofit/>
          </a:bodyPr>
          <a:lstStyle/>
          <a:p>
            <a:r>
              <a:rPr lang="en-TT" dirty="0"/>
              <a:t>Receipts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0BBB6B01-5B73-410C-B70E-8CF2FA470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8836" y="721224"/>
            <a:ext cx="5367164" cy="5415552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8712F587-12D0-435C-8E3F-F44C36EE71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5217" y="892220"/>
            <a:ext cx="5054517" cy="5097085"/>
          </a:xfrm>
          <a:prstGeom prst="rect">
            <a:avLst/>
          </a:prstGeom>
          <a:noFill/>
          <a:ln w="6350" cap="sq" cmpd="sng" algn="ctr">
            <a:solidFill>
              <a:srgbClr val="404040"/>
            </a:solidFill>
            <a:prstDash val="solid"/>
            <a:miter lim="800000"/>
          </a:ln>
          <a:effectLst/>
        </p:spPr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85E88503-4B84-4012-9788-9E9D02B4C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177143" y="1180103"/>
            <a:ext cx="3018971" cy="2034290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B9311C-6D7C-42C8-927B-30BB74E2F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9449" y="1953086"/>
            <a:ext cx="4957554" cy="349612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TT" dirty="0"/>
              <a:t>Receipts are written acknowledgements of money received and evidence that the amount stated has been paid.</a:t>
            </a:r>
          </a:p>
          <a:p>
            <a:pPr>
              <a:lnSpc>
                <a:spcPct val="90000"/>
              </a:lnSpc>
            </a:pPr>
            <a:r>
              <a:rPr lang="en-TT" dirty="0"/>
              <a:t>The receipt book can be used as a means of reference or validation for accounting purposes.</a:t>
            </a:r>
          </a:p>
          <a:p>
            <a:pPr>
              <a:lnSpc>
                <a:spcPct val="90000"/>
              </a:lnSpc>
            </a:pPr>
            <a:r>
              <a:rPr lang="en-TT" dirty="0"/>
              <a:t>A receipt should show:</a:t>
            </a:r>
          </a:p>
          <a:p>
            <a:pPr>
              <a:lnSpc>
                <a:spcPct val="90000"/>
              </a:lnSpc>
              <a:buFontTx/>
              <a:buChar char="-"/>
              <a:tabLst>
                <a:tab pos="449263" algn="l"/>
              </a:tabLst>
            </a:pPr>
            <a:r>
              <a:rPr lang="en-TT" dirty="0"/>
              <a:t>The date</a:t>
            </a:r>
          </a:p>
          <a:p>
            <a:pPr>
              <a:lnSpc>
                <a:spcPct val="90000"/>
              </a:lnSpc>
              <a:buFontTx/>
              <a:buChar char="-"/>
              <a:tabLst>
                <a:tab pos="449263" algn="l"/>
              </a:tabLst>
            </a:pPr>
            <a:r>
              <a:rPr lang="en-TT" dirty="0"/>
              <a:t>Serial number</a:t>
            </a:r>
          </a:p>
          <a:p>
            <a:pPr>
              <a:lnSpc>
                <a:spcPct val="90000"/>
              </a:lnSpc>
              <a:buFontTx/>
              <a:buChar char="-"/>
              <a:tabLst>
                <a:tab pos="449263" algn="l"/>
              </a:tabLst>
            </a:pPr>
            <a:r>
              <a:rPr lang="en-TT" dirty="0"/>
              <a:t>Name of the person or company from whom the money was received</a:t>
            </a:r>
          </a:p>
          <a:p>
            <a:pPr>
              <a:lnSpc>
                <a:spcPct val="90000"/>
              </a:lnSpc>
              <a:buFontTx/>
              <a:buChar char="-"/>
              <a:tabLst>
                <a:tab pos="449263" algn="l"/>
              </a:tabLst>
            </a:pPr>
            <a:r>
              <a:rPr lang="en-TT" dirty="0"/>
              <a:t>Amount received both in words and dollars</a:t>
            </a:r>
          </a:p>
          <a:p>
            <a:pPr>
              <a:lnSpc>
                <a:spcPct val="90000"/>
              </a:lnSpc>
              <a:buFontTx/>
              <a:buChar char="-"/>
              <a:tabLst>
                <a:tab pos="449263" algn="l"/>
              </a:tabLst>
            </a:pPr>
            <a:r>
              <a:rPr lang="en-TT" dirty="0"/>
              <a:t>A brief description of the purpose of the receipt</a:t>
            </a:r>
          </a:p>
          <a:p>
            <a:pPr>
              <a:lnSpc>
                <a:spcPct val="90000"/>
              </a:lnSpc>
              <a:buFontTx/>
              <a:buChar char="-"/>
              <a:tabLst>
                <a:tab pos="449263" algn="l"/>
              </a:tabLst>
            </a:pPr>
            <a:r>
              <a:rPr lang="en-TT" dirty="0"/>
              <a:t>signature</a:t>
            </a:r>
          </a:p>
        </p:txBody>
      </p:sp>
      <p:pic>
        <p:nvPicPr>
          <p:cNvPr id="8" name="Picture 7" descr="A screenshot of a cell phone&#10;&#10;Description automatically generated">
            <a:extLst>
              <a:ext uri="{FF2B5EF4-FFF2-40B4-BE49-F238E27FC236}">
                <a16:creationId xmlns:a16="http://schemas.microsoft.com/office/drawing/2014/main" id="{5F7A4D39-1D5C-4240-8FBB-7006B772A7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822743" y="3502276"/>
            <a:ext cx="3727770" cy="148045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00623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282E2A95-1A08-4118-83C6-B1CA5648E0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FFEFC7E-85EE-4AC9-A351-FBEB13A1D6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5534" y="237744"/>
            <a:ext cx="2926080" cy="6382512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B2511BB-FC4C-45F3-94EB-661D6806C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9100" y="413053"/>
            <a:ext cx="2616201" cy="6064596"/>
          </a:xfrm>
          <a:prstGeom prst="rect">
            <a:avLst/>
          </a:prstGeom>
          <a:noFill/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74C336-5076-4502-B5C4-E283AAC8D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20" y="612843"/>
            <a:ext cx="2312480" cy="76601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2800" dirty="0"/>
              <a:t>Activity - Receipt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FBDF-E351-476E-9009-20A8D7D9784F}"/>
              </a:ext>
            </a:extLst>
          </p:cNvPr>
          <p:cNvSpPr txBox="1"/>
          <p:nvPr/>
        </p:nvSpPr>
        <p:spPr>
          <a:xfrm>
            <a:off x="557720" y="2149813"/>
            <a:ext cx="2312479" cy="385419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</a:pP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Examine the receipt and answer the related questions. </a:t>
            </a:r>
          </a:p>
          <a:p>
            <a:pPr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85750"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Who is the receipt received from</a:t>
            </a:r>
          </a:p>
          <a:p>
            <a:pPr marL="285750"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85750"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Amount of receipt</a:t>
            </a:r>
          </a:p>
          <a:p>
            <a:pPr marL="285750"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85750"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Method of payment</a:t>
            </a:r>
          </a:p>
          <a:p>
            <a:pPr marL="285750"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85750"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Purpose of receipt</a:t>
            </a:r>
          </a:p>
          <a:p>
            <a:pPr marL="285750"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85750"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Rent collection date</a:t>
            </a:r>
          </a:p>
          <a:p>
            <a:pPr marL="285750"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85750"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Who received payment</a:t>
            </a:r>
          </a:p>
          <a:p>
            <a:pPr marL="285750"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Use the answer key to  verify your answers!</a:t>
            </a:r>
          </a:p>
          <a:p>
            <a:pPr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endParaRPr lang="en-US" sz="13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indent="-182880">
              <a:lnSpc>
                <a:spcPct val="90000"/>
              </a:lnSpc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endParaRPr lang="en-US" sz="13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8DC0EC7-60EA-4BD3-BC04-D547DE1B2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69764" y="413053"/>
            <a:ext cx="8212114" cy="6064596"/>
          </a:xfrm>
          <a:prstGeom prst="rect">
            <a:avLst/>
          </a:prstGeom>
          <a:noFill/>
          <a:ln w="6350" cap="sq" cmpd="sng" algn="ctr">
            <a:solidFill>
              <a:srgbClr val="404040"/>
            </a:solidFill>
            <a:prstDash val="solid"/>
            <a:miter lim="800000"/>
          </a:ln>
          <a:effectLst/>
        </p:spPr>
      </p:sp>
      <p:pic>
        <p:nvPicPr>
          <p:cNvPr id="10" name="Content Placeholder 9" descr="A screenshot of a cell phone&#10;&#10;Description automatically generated">
            <a:extLst>
              <a:ext uri="{FF2B5EF4-FFF2-40B4-BE49-F238E27FC236}">
                <a16:creationId xmlns:a16="http://schemas.microsoft.com/office/drawing/2014/main" id="{DB0F1E2D-8F5C-4529-A5C0-C4AD90AFC7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364095" y="882398"/>
            <a:ext cx="6608531" cy="5121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7347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DarkSeedLeftStep">
      <a:dk1>
        <a:srgbClr val="000000"/>
      </a:dk1>
      <a:lt1>
        <a:srgbClr val="FFFFFF"/>
      </a:lt1>
      <a:dk2>
        <a:srgbClr val="412434"/>
      </a:dk2>
      <a:lt2>
        <a:srgbClr val="E2E8E7"/>
      </a:lt2>
      <a:accent1>
        <a:srgbClr val="D43B4E"/>
      </a:accent1>
      <a:accent2>
        <a:srgbClr val="C32A7C"/>
      </a:accent2>
      <a:accent3>
        <a:srgbClr val="D43BCE"/>
      </a:accent3>
      <a:accent4>
        <a:srgbClr val="892AC3"/>
      </a:accent4>
      <a:accent5>
        <a:srgbClr val="5F40D5"/>
      </a:accent5>
      <a:accent6>
        <a:srgbClr val="3452C5"/>
      </a:accent6>
      <a:hlink>
        <a:srgbClr val="8A62CA"/>
      </a:hlink>
      <a:folHlink>
        <a:srgbClr val="7F7F7F"/>
      </a:folHlink>
    </a:clrScheme>
    <a:fontScheme name="Savon">
      <a:majorFont>
        <a:latin typeface="Century Gothic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1372</Words>
  <Application>Microsoft Office PowerPoint</Application>
  <PresentationFormat>Widescreen</PresentationFormat>
  <Paragraphs>258</Paragraphs>
  <Slides>15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Century Gothic</vt:lpstr>
      <vt:lpstr>Garamond</vt:lpstr>
      <vt:lpstr>Gill Sans MT</vt:lpstr>
      <vt:lpstr>Times New Roman</vt:lpstr>
      <vt:lpstr>SavonVTI</vt:lpstr>
      <vt:lpstr>CSEC OFFICE ADMINISTRATION</vt:lpstr>
      <vt:lpstr>Objective</vt:lpstr>
      <vt:lpstr>Overview</vt:lpstr>
      <vt:lpstr>Today we will examine the following documents</vt:lpstr>
      <vt:lpstr>Invoices</vt:lpstr>
      <vt:lpstr>Sample Invoice</vt:lpstr>
      <vt:lpstr>Activity - Invoices</vt:lpstr>
      <vt:lpstr>Receipts</vt:lpstr>
      <vt:lpstr>Activity - Receipt</vt:lpstr>
      <vt:lpstr>Statement of Account</vt:lpstr>
      <vt:lpstr>Elements of a Statement of Account</vt:lpstr>
      <vt:lpstr>Interpret entries on the Statement of Account </vt:lpstr>
      <vt:lpstr>Interpret Entries on a Statement of Account</vt:lpstr>
      <vt:lpstr>Activity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CSEC OFFICE ADMINISTRATION</dc:title>
  <dc:creator>Richard Ghouralal</dc:creator>
  <cp:lastModifiedBy>Roxanne Phillip</cp:lastModifiedBy>
  <cp:revision>4</cp:revision>
  <dcterms:created xsi:type="dcterms:W3CDTF">2020-04-22T19:36:57Z</dcterms:created>
  <dcterms:modified xsi:type="dcterms:W3CDTF">2020-05-17T21:31:08Z</dcterms:modified>
</cp:coreProperties>
</file>