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65" r:id="rId3"/>
    <p:sldId id="266" r:id="rId4"/>
    <p:sldId id="267" r:id="rId5"/>
    <p:sldId id="268" r:id="rId6"/>
    <p:sldId id="271" r:id="rId7"/>
    <p:sldId id="269" r:id="rId8"/>
    <p:sldId id="270" r:id="rId9"/>
    <p:sldId id="257" r:id="rId10"/>
    <p:sldId id="258" r:id="rId11"/>
    <p:sldId id="259" r:id="rId12"/>
    <p:sldId id="260" r:id="rId13"/>
    <p:sldId id="272" r:id="rId14"/>
    <p:sldId id="263" r:id="rId15"/>
    <p:sldId id="273" r:id="rId16"/>
    <p:sldId id="274" r:id="rId17"/>
    <p:sldId id="275"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1" d="100"/>
          <a:sy n="51" d="100"/>
        </p:scale>
        <p:origin x="70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9F0612-7308-4042-8EBA-F7079A83A57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9098B64E-6526-496B-8D24-20FE27A0FB33}">
      <dgm:prSet phldrT="[Text]"/>
      <dgm:spPr/>
      <dgm:t>
        <a:bodyPr/>
        <a:lstStyle/>
        <a:p>
          <a:r>
            <a:rPr lang="en-US" dirty="0" smtClean="0"/>
            <a:t>Full Employment</a:t>
          </a:r>
          <a:endParaRPr lang="en-US" dirty="0"/>
        </a:p>
      </dgm:t>
    </dgm:pt>
    <dgm:pt modelId="{CBA726FA-8B01-4734-AC38-35229517D9E4}" type="parTrans" cxnId="{D5CF98EA-BA90-4C89-BD31-5BF0DEC9683D}">
      <dgm:prSet/>
      <dgm:spPr/>
      <dgm:t>
        <a:bodyPr/>
        <a:lstStyle/>
        <a:p>
          <a:endParaRPr lang="en-US"/>
        </a:p>
      </dgm:t>
    </dgm:pt>
    <dgm:pt modelId="{64406A8C-5CAC-4E94-BABA-964694749B93}" type="sibTrans" cxnId="{D5CF98EA-BA90-4C89-BD31-5BF0DEC9683D}">
      <dgm:prSet/>
      <dgm:spPr/>
      <dgm:t>
        <a:bodyPr/>
        <a:lstStyle/>
        <a:p>
          <a:endParaRPr lang="en-US"/>
        </a:p>
      </dgm:t>
    </dgm:pt>
    <dgm:pt modelId="{84FDB20D-FB45-46D5-A9E7-3C82018246C8}">
      <dgm:prSet phldrT="[Text]"/>
      <dgm:spPr/>
      <dgm:t>
        <a:bodyPr/>
        <a:lstStyle/>
        <a:p>
          <a:r>
            <a:rPr lang="en-US" dirty="0" smtClean="0"/>
            <a:t>Price Stability</a:t>
          </a:r>
          <a:endParaRPr lang="en-US" dirty="0"/>
        </a:p>
      </dgm:t>
    </dgm:pt>
    <dgm:pt modelId="{E9C8174C-2889-4CE3-B72C-00EC1C774DAA}" type="parTrans" cxnId="{68843697-BFDB-4FCB-B7EA-0D4E51A32B5C}">
      <dgm:prSet/>
      <dgm:spPr/>
      <dgm:t>
        <a:bodyPr/>
        <a:lstStyle/>
        <a:p>
          <a:endParaRPr lang="en-US"/>
        </a:p>
      </dgm:t>
    </dgm:pt>
    <dgm:pt modelId="{B3E51324-E5E2-4A8A-B6B6-829640C285B6}" type="sibTrans" cxnId="{68843697-BFDB-4FCB-B7EA-0D4E51A32B5C}">
      <dgm:prSet/>
      <dgm:spPr/>
      <dgm:t>
        <a:bodyPr/>
        <a:lstStyle/>
        <a:p>
          <a:endParaRPr lang="en-US"/>
        </a:p>
      </dgm:t>
    </dgm:pt>
    <dgm:pt modelId="{72A4A89E-0F43-4FB8-AF74-263736211082}">
      <dgm:prSet phldrT="[Text]"/>
      <dgm:spPr/>
      <dgm:t>
        <a:bodyPr/>
        <a:lstStyle/>
        <a:p>
          <a:r>
            <a:rPr lang="en-US" dirty="0" err="1" smtClean="0"/>
            <a:t>Favourable</a:t>
          </a:r>
          <a:r>
            <a:rPr lang="en-US" dirty="0" smtClean="0"/>
            <a:t> Balance of Payments</a:t>
          </a:r>
          <a:endParaRPr lang="en-US" dirty="0"/>
        </a:p>
      </dgm:t>
    </dgm:pt>
    <dgm:pt modelId="{89550238-F152-4378-9779-0ED1B3138DAD}" type="parTrans" cxnId="{9C35ACCD-6772-4A44-9136-6175F8EB90CB}">
      <dgm:prSet/>
      <dgm:spPr/>
      <dgm:t>
        <a:bodyPr/>
        <a:lstStyle/>
        <a:p>
          <a:endParaRPr lang="en-US"/>
        </a:p>
      </dgm:t>
    </dgm:pt>
    <dgm:pt modelId="{A9E372E6-9B67-4418-BDFB-480372F5E80A}" type="sibTrans" cxnId="{9C35ACCD-6772-4A44-9136-6175F8EB90CB}">
      <dgm:prSet/>
      <dgm:spPr/>
      <dgm:t>
        <a:bodyPr/>
        <a:lstStyle/>
        <a:p>
          <a:endParaRPr lang="en-US"/>
        </a:p>
      </dgm:t>
    </dgm:pt>
    <dgm:pt modelId="{7EB90CA4-C62B-4A35-8813-84CE5535460D}">
      <dgm:prSet phldrT="[Text]"/>
      <dgm:spPr/>
      <dgm:t>
        <a:bodyPr/>
        <a:lstStyle/>
        <a:p>
          <a:r>
            <a:rPr lang="en-US" dirty="0" smtClean="0"/>
            <a:t>Economic Growth and Development</a:t>
          </a:r>
          <a:endParaRPr lang="en-US" dirty="0"/>
        </a:p>
      </dgm:t>
    </dgm:pt>
    <dgm:pt modelId="{BC14BCC7-3103-4229-9B38-4C534CA95F81}" type="parTrans" cxnId="{7A7AA3DD-390E-483B-8BF7-5970F472AE78}">
      <dgm:prSet/>
      <dgm:spPr/>
      <dgm:t>
        <a:bodyPr/>
        <a:lstStyle/>
        <a:p>
          <a:endParaRPr lang="en-US"/>
        </a:p>
      </dgm:t>
    </dgm:pt>
    <dgm:pt modelId="{BA611C7A-7451-4E09-BAB0-F92DF5314286}" type="sibTrans" cxnId="{7A7AA3DD-390E-483B-8BF7-5970F472AE78}">
      <dgm:prSet/>
      <dgm:spPr/>
      <dgm:t>
        <a:bodyPr/>
        <a:lstStyle/>
        <a:p>
          <a:endParaRPr lang="en-US"/>
        </a:p>
      </dgm:t>
    </dgm:pt>
    <dgm:pt modelId="{B0AEFEDB-7A49-4A6B-8C31-5189F42D2D05}" type="pres">
      <dgm:prSet presAssocID="{3D9F0612-7308-4042-8EBA-F7079A83A571}" presName="diagram" presStyleCnt="0">
        <dgm:presLayoutVars>
          <dgm:dir/>
          <dgm:resizeHandles val="exact"/>
        </dgm:presLayoutVars>
      </dgm:prSet>
      <dgm:spPr/>
      <dgm:t>
        <a:bodyPr/>
        <a:lstStyle/>
        <a:p>
          <a:endParaRPr lang="en-US"/>
        </a:p>
      </dgm:t>
    </dgm:pt>
    <dgm:pt modelId="{57D49806-705B-41A8-AB4E-E3D839FC4698}" type="pres">
      <dgm:prSet presAssocID="{9098B64E-6526-496B-8D24-20FE27A0FB33}" presName="node" presStyleLbl="node1" presStyleIdx="0" presStyleCnt="4">
        <dgm:presLayoutVars>
          <dgm:bulletEnabled val="1"/>
        </dgm:presLayoutVars>
      </dgm:prSet>
      <dgm:spPr/>
      <dgm:t>
        <a:bodyPr/>
        <a:lstStyle/>
        <a:p>
          <a:endParaRPr lang="en-US"/>
        </a:p>
      </dgm:t>
    </dgm:pt>
    <dgm:pt modelId="{92A5B661-1D99-42BE-9FFC-0FAEEEA1C6E6}" type="pres">
      <dgm:prSet presAssocID="{64406A8C-5CAC-4E94-BABA-964694749B93}" presName="sibTrans" presStyleCnt="0"/>
      <dgm:spPr/>
    </dgm:pt>
    <dgm:pt modelId="{91211D6C-9CA1-4B4D-AF96-9E0D81BA7566}" type="pres">
      <dgm:prSet presAssocID="{84FDB20D-FB45-46D5-A9E7-3C82018246C8}" presName="node" presStyleLbl="node1" presStyleIdx="1" presStyleCnt="4" custLinFactNeighborX="49387" custLinFactNeighborY="728">
        <dgm:presLayoutVars>
          <dgm:bulletEnabled val="1"/>
        </dgm:presLayoutVars>
      </dgm:prSet>
      <dgm:spPr/>
      <dgm:t>
        <a:bodyPr/>
        <a:lstStyle/>
        <a:p>
          <a:endParaRPr lang="en-US"/>
        </a:p>
      </dgm:t>
    </dgm:pt>
    <dgm:pt modelId="{838CB174-A45C-4BAC-BD81-0EF8372E3786}" type="pres">
      <dgm:prSet presAssocID="{B3E51324-E5E2-4A8A-B6B6-829640C285B6}" presName="sibTrans" presStyleCnt="0"/>
      <dgm:spPr/>
    </dgm:pt>
    <dgm:pt modelId="{BB7E7F7F-AE69-45CC-89ED-B4D218A0DADC}" type="pres">
      <dgm:prSet presAssocID="{72A4A89E-0F43-4FB8-AF74-263736211082}" presName="node" presStyleLbl="node1" presStyleIdx="2" presStyleCnt="4">
        <dgm:presLayoutVars>
          <dgm:bulletEnabled val="1"/>
        </dgm:presLayoutVars>
      </dgm:prSet>
      <dgm:spPr/>
      <dgm:t>
        <a:bodyPr/>
        <a:lstStyle/>
        <a:p>
          <a:endParaRPr lang="en-US"/>
        </a:p>
      </dgm:t>
    </dgm:pt>
    <dgm:pt modelId="{2F83503C-35DA-43B7-9210-5E62421299DC}" type="pres">
      <dgm:prSet presAssocID="{A9E372E6-9B67-4418-BDFB-480372F5E80A}" presName="sibTrans" presStyleCnt="0"/>
      <dgm:spPr/>
    </dgm:pt>
    <dgm:pt modelId="{8BA86181-BBF5-4D6A-BE2E-4BA4801E8134}" type="pres">
      <dgm:prSet presAssocID="{7EB90CA4-C62B-4A35-8813-84CE5535460D}" presName="node" presStyleLbl="node1" presStyleIdx="3" presStyleCnt="4">
        <dgm:presLayoutVars>
          <dgm:bulletEnabled val="1"/>
        </dgm:presLayoutVars>
      </dgm:prSet>
      <dgm:spPr/>
      <dgm:t>
        <a:bodyPr/>
        <a:lstStyle/>
        <a:p>
          <a:endParaRPr lang="en-US"/>
        </a:p>
      </dgm:t>
    </dgm:pt>
  </dgm:ptLst>
  <dgm:cxnLst>
    <dgm:cxn modelId="{D5CF98EA-BA90-4C89-BD31-5BF0DEC9683D}" srcId="{3D9F0612-7308-4042-8EBA-F7079A83A571}" destId="{9098B64E-6526-496B-8D24-20FE27A0FB33}" srcOrd="0" destOrd="0" parTransId="{CBA726FA-8B01-4734-AC38-35229517D9E4}" sibTransId="{64406A8C-5CAC-4E94-BABA-964694749B93}"/>
    <dgm:cxn modelId="{272FDE78-B449-487F-9350-64AFBBAA6DA0}" type="presOf" srcId="{72A4A89E-0F43-4FB8-AF74-263736211082}" destId="{BB7E7F7F-AE69-45CC-89ED-B4D218A0DADC}" srcOrd="0" destOrd="0" presId="urn:microsoft.com/office/officeart/2005/8/layout/default"/>
    <dgm:cxn modelId="{1816F65D-57E8-418C-839D-072305EBE00A}" type="presOf" srcId="{9098B64E-6526-496B-8D24-20FE27A0FB33}" destId="{57D49806-705B-41A8-AB4E-E3D839FC4698}" srcOrd="0" destOrd="0" presId="urn:microsoft.com/office/officeart/2005/8/layout/default"/>
    <dgm:cxn modelId="{68843697-BFDB-4FCB-B7EA-0D4E51A32B5C}" srcId="{3D9F0612-7308-4042-8EBA-F7079A83A571}" destId="{84FDB20D-FB45-46D5-A9E7-3C82018246C8}" srcOrd="1" destOrd="0" parTransId="{E9C8174C-2889-4CE3-B72C-00EC1C774DAA}" sibTransId="{B3E51324-E5E2-4A8A-B6B6-829640C285B6}"/>
    <dgm:cxn modelId="{552CF24B-1BF1-45DC-8B27-098B8AECBD6C}" type="presOf" srcId="{84FDB20D-FB45-46D5-A9E7-3C82018246C8}" destId="{91211D6C-9CA1-4B4D-AF96-9E0D81BA7566}" srcOrd="0" destOrd="0" presId="urn:microsoft.com/office/officeart/2005/8/layout/default"/>
    <dgm:cxn modelId="{E3C2A643-9D38-4DB4-81E7-E4C2183FDA4A}" type="presOf" srcId="{7EB90CA4-C62B-4A35-8813-84CE5535460D}" destId="{8BA86181-BBF5-4D6A-BE2E-4BA4801E8134}" srcOrd="0" destOrd="0" presId="urn:microsoft.com/office/officeart/2005/8/layout/default"/>
    <dgm:cxn modelId="{9C35ACCD-6772-4A44-9136-6175F8EB90CB}" srcId="{3D9F0612-7308-4042-8EBA-F7079A83A571}" destId="{72A4A89E-0F43-4FB8-AF74-263736211082}" srcOrd="2" destOrd="0" parTransId="{89550238-F152-4378-9779-0ED1B3138DAD}" sibTransId="{A9E372E6-9B67-4418-BDFB-480372F5E80A}"/>
    <dgm:cxn modelId="{46D9C376-99DB-4644-BF63-3927A6442B31}" type="presOf" srcId="{3D9F0612-7308-4042-8EBA-F7079A83A571}" destId="{B0AEFEDB-7A49-4A6B-8C31-5189F42D2D05}" srcOrd="0" destOrd="0" presId="urn:microsoft.com/office/officeart/2005/8/layout/default"/>
    <dgm:cxn modelId="{7A7AA3DD-390E-483B-8BF7-5970F472AE78}" srcId="{3D9F0612-7308-4042-8EBA-F7079A83A571}" destId="{7EB90CA4-C62B-4A35-8813-84CE5535460D}" srcOrd="3" destOrd="0" parTransId="{BC14BCC7-3103-4229-9B38-4C534CA95F81}" sibTransId="{BA611C7A-7451-4E09-BAB0-F92DF5314286}"/>
    <dgm:cxn modelId="{DA7A14A6-7985-4373-97CB-31A073484108}" type="presParOf" srcId="{B0AEFEDB-7A49-4A6B-8C31-5189F42D2D05}" destId="{57D49806-705B-41A8-AB4E-E3D839FC4698}" srcOrd="0" destOrd="0" presId="urn:microsoft.com/office/officeart/2005/8/layout/default"/>
    <dgm:cxn modelId="{57B09EAC-07C0-433F-86D2-36553847AFF9}" type="presParOf" srcId="{B0AEFEDB-7A49-4A6B-8C31-5189F42D2D05}" destId="{92A5B661-1D99-42BE-9FFC-0FAEEEA1C6E6}" srcOrd="1" destOrd="0" presId="urn:microsoft.com/office/officeart/2005/8/layout/default"/>
    <dgm:cxn modelId="{827459E8-BCB5-46FF-BFF7-A6C571DEBB40}" type="presParOf" srcId="{B0AEFEDB-7A49-4A6B-8C31-5189F42D2D05}" destId="{91211D6C-9CA1-4B4D-AF96-9E0D81BA7566}" srcOrd="2" destOrd="0" presId="urn:microsoft.com/office/officeart/2005/8/layout/default"/>
    <dgm:cxn modelId="{3B13C605-4DD0-4955-BE53-91B6D7089B63}" type="presParOf" srcId="{B0AEFEDB-7A49-4A6B-8C31-5189F42D2D05}" destId="{838CB174-A45C-4BAC-BD81-0EF8372E3786}" srcOrd="3" destOrd="0" presId="urn:microsoft.com/office/officeart/2005/8/layout/default"/>
    <dgm:cxn modelId="{C976D580-CA04-448F-AC10-16A9697D2E3D}" type="presParOf" srcId="{B0AEFEDB-7A49-4A6B-8C31-5189F42D2D05}" destId="{BB7E7F7F-AE69-45CC-89ED-B4D218A0DADC}" srcOrd="4" destOrd="0" presId="urn:microsoft.com/office/officeart/2005/8/layout/default"/>
    <dgm:cxn modelId="{33FBF604-F7DB-4A0F-9225-C172BBAE89FB}" type="presParOf" srcId="{B0AEFEDB-7A49-4A6B-8C31-5189F42D2D05}" destId="{2F83503C-35DA-43B7-9210-5E62421299DC}" srcOrd="5" destOrd="0" presId="urn:microsoft.com/office/officeart/2005/8/layout/default"/>
    <dgm:cxn modelId="{8A28262F-52B7-4E81-BEB3-80D1FBD8B33B}" type="presParOf" srcId="{B0AEFEDB-7A49-4A6B-8C31-5189F42D2D05}" destId="{8BA86181-BBF5-4D6A-BE2E-4BA4801E8134}"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D49806-705B-41A8-AB4E-E3D839FC4698}">
      <dsp:nvSpPr>
        <dsp:cNvPr id="0" name=""/>
        <dsp:cNvSpPr/>
      </dsp:nvSpPr>
      <dsp:spPr>
        <a:xfrm>
          <a:off x="879" y="131766"/>
          <a:ext cx="3431054" cy="2058632"/>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en-US" sz="3700" kern="1200" dirty="0" smtClean="0"/>
            <a:t>Full Employment</a:t>
          </a:r>
          <a:endParaRPr lang="en-US" sz="3700" kern="1200" dirty="0"/>
        </a:p>
      </dsp:txBody>
      <dsp:txXfrm>
        <a:off x="879" y="131766"/>
        <a:ext cx="3431054" cy="2058632"/>
      </dsp:txXfrm>
    </dsp:sp>
    <dsp:sp modelId="{91211D6C-9CA1-4B4D-AF96-9E0D81BA7566}">
      <dsp:nvSpPr>
        <dsp:cNvPr id="0" name=""/>
        <dsp:cNvSpPr/>
      </dsp:nvSpPr>
      <dsp:spPr>
        <a:xfrm>
          <a:off x="3775919" y="146753"/>
          <a:ext cx="3431054" cy="2058632"/>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en-US" sz="3700" kern="1200" dirty="0" smtClean="0"/>
            <a:t>Price Stability</a:t>
          </a:r>
          <a:endParaRPr lang="en-US" sz="3700" kern="1200" dirty="0"/>
        </a:p>
      </dsp:txBody>
      <dsp:txXfrm>
        <a:off x="3775919" y="146753"/>
        <a:ext cx="3431054" cy="2058632"/>
      </dsp:txXfrm>
    </dsp:sp>
    <dsp:sp modelId="{BB7E7F7F-AE69-45CC-89ED-B4D218A0DADC}">
      <dsp:nvSpPr>
        <dsp:cNvPr id="0" name=""/>
        <dsp:cNvSpPr/>
      </dsp:nvSpPr>
      <dsp:spPr>
        <a:xfrm>
          <a:off x="879" y="2533504"/>
          <a:ext cx="3431054" cy="2058632"/>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en-US" sz="3700" kern="1200" dirty="0" err="1" smtClean="0"/>
            <a:t>Favourable</a:t>
          </a:r>
          <a:r>
            <a:rPr lang="en-US" sz="3700" kern="1200" dirty="0" smtClean="0"/>
            <a:t> Balance of Payments</a:t>
          </a:r>
          <a:endParaRPr lang="en-US" sz="3700" kern="1200" dirty="0"/>
        </a:p>
      </dsp:txBody>
      <dsp:txXfrm>
        <a:off x="879" y="2533504"/>
        <a:ext cx="3431054" cy="2058632"/>
      </dsp:txXfrm>
    </dsp:sp>
    <dsp:sp modelId="{8BA86181-BBF5-4D6A-BE2E-4BA4801E8134}">
      <dsp:nvSpPr>
        <dsp:cNvPr id="0" name=""/>
        <dsp:cNvSpPr/>
      </dsp:nvSpPr>
      <dsp:spPr>
        <a:xfrm>
          <a:off x="3775039" y="2533504"/>
          <a:ext cx="3431054" cy="2058632"/>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en-US" sz="3700" kern="1200" dirty="0" smtClean="0"/>
            <a:t>Economic Growth and Development</a:t>
          </a:r>
          <a:endParaRPr lang="en-US" sz="3700" kern="1200" dirty="0"/>
        </a:p>
      </dsp:txBody>
      <dsp:txXfrm>
        <a:off x="3775039" y="2533504"/>
        <a:ext cx="3431054" cy="205863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D3371C-B15A-471D-BA03-FD6867F12A06}" type="datetimeFigureOut">
              <a:rPr lang="en-US" smtClean="0"/>
              <a:t>5/7/2020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46970C-18D2-4C76-9EE5-1A4AA6AD3DCD}" type="slidenum">
              <a:rPr lang="en-US" smtClean="0"/>
              <a:t>‹#›</a:t>
            </a:fld>
            <a:endParaRPr lang="en-US"/>
          </a:p>
        </p:txBody>
      </p:sp>
    </p:spTree>
    <p:extLst>
      <p:ext uri="{BB962C8B-B14F-4D97-AF65-F5344CB8AC3E}">
        <p14:creationId xmlns:p14="http://schemas.microsoft.com/office/powerpoint/2010/main" val="480697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444440BE-6771-43CD-BFA8-CADDF2EA59A0}" type="datetime1">
              <a:rPr lang="en-US" smtClean="0"/>
              <a:t>5/7/2020</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smtClean="0"/>
              <a:t>CPDD MOE 2020</a:t>
            </a:r>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3004806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F65EEC9-5DBA-4AF0-9DA5-40BEE70E274F}" type="datetime1">
              <a:rPr lang="en-US" smtClean="0"/>
              <a:t>5/7/2020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426474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2BA6347-C9B9-4EC7-A9C4-E802395AD524}" type="datetime1">
              <a:rPr lang="en-US" smtClean="0"/>
              <a:t>5/7/2020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108835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C692E630-DB56-44E8-97BC-8939544F1410}" type="datetime1">
              <a:rPr lang="en-US" smtClean="0"/>
              <a:t>5/7/2020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5102030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5358F4C-628C-4774-84B2-02E3405F6755}" type="datetime1">
              <a:rPr lang="en-US" smtClean="0"/>
              <a:t>5/7/2020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33520927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2A2A469-C430-479B-8A73-DE2FC6643AF4}" type="datetime1">
              <a:rPr lang="en-US" smtClean="0"/>
              <a:t>5/7/2020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34077431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BC4F14A-A0CA-41E4-9850-674746D19DD2}" type="datetime1">
              <a:rPr lang="en-US" smtClean="0"/>
              <a:t>5/7/2020</a:t>
            </a:fld>
            <a:endParaRPr lang="en-US"/>
          </a:p>
        </p:txBody>
      </p:sp>
      <p:sp>
        <p:nvSpPr>
          <p:cNvPr id="8" name="Footer Placeholder 7"/>
          <p:cNvSpPr>
            <a:spLocks noGrp="1"/>
          </p:cNvSpPr>
          <p:nvPr>
            <p:ph type="ftr" sz="quarter" idx="11"/>
          </p:nvPr>
        </p:nvSpPr>
        <p:spPr>
          <a:xfrm>
            <a:off x="561111" y="6391838"/>
            <a:ext cx="3644282" cy="304801"/>
          </a:xfrm>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6724810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2D36CD3C-458F-470E-9BD6-AD62E9889E86}" type="datetime1">
              <a:rPr lang="en-US" smtClean="0"/>
              <a:t>5/7/2020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37863510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720DE2A-5D3F-4DDF-8795-3D875103CDB5}" type="datetime1">
              <a:rPr lang="en-US" smtClean="0"/>
              <a:t>5/7/2020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4154434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F33575E-E7A2-4686-B6DC-1158629C8D2F}" type="datetime1">
              <a:rPr lang="en-US" smtClean="0"/>
              <a:t>5/7/2020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1330788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56EE55-11F1-4EA6-9214-A73A67F5A582}" type="datetime1">
              <a:rPr lang="en-US" smtClean="0"/>
              <a:t>5/7/2020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1295089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E758EA7-BC54-421E-B152-243577C718B1}" type="datetime1">
              <a:rPr lang="en-US" smtClean="0"/>
              <a:t>5/7/2020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3590768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994C636-9184-451B-8F5B-8FF739F1BE58}" type="datetime1">
              <a:rPr lang="en-US" smtClean="0"/>
              <a:t>5/7/2020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4076918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AF0040-8544-4CC8-B0FD-224E792C7C5C}" type="datetime1">
              <a:rPr lang="en-US" smtClean="0"/>
              <a:t>5/7/2020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1786351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2DC8C6-0E66-430C-BF16-BE3942AC77D7}" type="datetime1">
              <a:rPr lang="en-US" smtClean="0"/>
              <a:t>5/7/2020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4135133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6165010-DEC6-4F0A-8D57-F3450DEF8124}" type="datetime1">
              <a:rPr lang="en-US" smtClean="0"/>
              <a:t>5/7/2020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2821633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83219D9-A155-4996-BDB5-4BF0F8393AAC}" type="datetime1">
              <a:rPr lang="en-US" smtClean="0"/>
              <a:t>5/7/2020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38F85484-EABE-4830-B4B1-47DC93877117}" type="slidenum">
              <a:rPr lang="en-US" smtClean="0"/>
              <a:t>‹#›</a:t>
            </a:fld>
            <a:endParaRPr lang="en-US"/>
          </a:p>
        </p:txBody>
      </p:sp>
    </p:spTree>
    <p:extLst>
      <p:ext uri="{BB962C8B-B14F-4D97-AF65-F5344CB8AC3E}">
        <p14:creationId xmlns:p14="http://schemas.microsoft.com/office/powerpoint/2010/main" val="1576826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DF91CFA9-3DCC-4696-9601-A77C3553C748}" type="datetime1">
              <a:rPr lang="en-US" smtClean="0"/>
              <a:t>5/7/2020</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smtClean="0"/>
              <a:t>CPDD MOE 2020</a:t>
            </a:r>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38F85484-EABE-4830-B4B1-47DC93877117}" type="slidenum">
              <a:rPr lang="en-US" smtClean="0"/>
              <a:t>‹#›</a:t>
            </a:fld>
            <a:endParaRPr lang="en-US"/>
          </a:p>
        </p:txBody>
      </p:sp>
    </p:spTree>
    <p:extLst>
      <p:ext uri="{BB962C8B-B14F-4D97-AF65-F5344CB8AC3E}">
        <p14:creationId xmlns:p14="http://schemas.microsoft.com/office/powerpoint/2010/main" val="27566789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businessdictionary.com/definition/price-stability.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youtu.be/wUUWoN4LKu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definitions.uslegal.com/e/economic-stabilizatio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4765" y="934278"/>
            <a:ext cx="10356573" cy="5009321"/>
          </a:xfrm>
        </p:spPr>
        <p:txBody>
          <a:bodyPr>
            <a:noAutofit/>
          </a:bodyPr>
          <a:lstStyle/>
          <a:p>
            <a:pPr fontAlgn="base"/>
            <a:r>
              <a:rPr lang="en-TT" sz="2800" b="1" dirty="0"/>
              <a:t>Subject Area:</a:t>
            </a:r>
            <a:r>
              <a:rPr lang="en-TT" sz="2800" dirty="0"/>
              <a:t> </a:t>
            </a:r>
            <a:r>
              <a:rPr lang="en-TT" sz="2800" dirty="0" smtClean="0"/>
              <a:t>Economics</a:t>
            </a:r>
            <a:br>
              <a:rPr lang="en-TT" sz="2800" dirty="0" smtClean="0"/>
            </a:br>
            <a:r>
              <a:rPr lang="en-US" sz="2800" dirty="0"/>
              <a:t/>
            </a:r>
            <a:br>
              <a:rPr lang="en-US" sz="2800" dirty="0"/>
            </a:br>
            <a:r>
              <a:rPr lang="en-TT" sz="2800" b="1" dirty="0"/>
              <a:t>Level:</a:t>
            </a:r>
            <a:r>
              <a:rPr lang="en-TT" sz="2800" dirty="0"/>
              <a:t> </a:t>
            </a:r>
            <a:r>
              <a:rPr lang="en-TT" sz="2800" dirty="0" smtClean="0"/>
              <a:t>CSEC</a:t>
            </a:r>
            <a:br>
              <a:rPr lang="en-TT" sz="2800" dirty="0" smtClean="0"/>
            </a:br>
            <a:r>
              <a:rPr lang="en-TT" sz="2800" dirty="0" smtClean="0"/>
              <a:t> </a:t>
            </a:r>
            <a:r>
              <a:rPr lang="en-US" sz="2800" dirty="0"/>
              <a:t/>
            </a:r>
            <a:br>
              <a:rPr lang="en-US" sz="2800" dirty="0"/>
            </a:br>
            <a:r>
              <a:rPr lang="en-TT" sz="2800" b="1" dirty="0"/>
              <a:t>Curriculum Topic:	</a:t>
            </a:r>
            <a:r>
              <a:rPr lang="en-TT" sz="2800" b="1" dirty="0" smtClean="0"/>
              <a:t>Economic Management: Policies and 								Goals</a:t>
            </a:r>
            <a:r>
              <a:rPr lang="en-TT" sz="2800" dirty="0" smtClean="0"/>
              <a:t/>
            </a:r>
            <a:br>
              <a:rPr lang="en-TT" sz="2800" dirty="0" smtClean="0"/>
            </a:br>
            <a:r>
              <a:rPr lang="en-TT" sz="2800" dirty="0"/>
              <a:t>	</a:t>
            </a:r>
            <a:r>
              <a:rPr lang="en-TT" sz="2800" dirty="0" smtClean="0"/>
              <a:t>				</a:t>
            </a:r>
            <a:r>
              <a:rPr lang="en-TT" sz="2800" dirty="0"/>
              <a:t>		Section </a:t>
            </a:r>
            <a:r>
              <a:rPr lang="en-TT" sz="2800" dirty="0" smtClean="0"/>
              <a:t>6 Objective 1</a:t>
            </a:r>
            <a:r>
              <a:rPr lang="en-US" sz="2800" dirty="0"/>
              <a:t/>
            </a:r>
            <a:br>
              <a:rPr lang="en-US" sz="2800" dirty="0"/>
            </a:br>
            <a:r>
              <a:rPr lang="en-US" sz="2800" dirty="0" smtClean="0"/>
              <a:t/>
            </a:r>
            <a:br>
              <a:rPr lang="en-US" sz="2800" dirty="0" smtClean="0"/>
            </a:br>
            <a:r>
              <a:rPr lang="en-TT" sz="2800" b="1" dirty="0" smtClean="0"/>
              <a:t>Key </a:t>
            </a:r>
            <a:r>
              <a:rPr lang="en-TT" sz="2800" b="1" dirty="0"/>
              <a:t>teaching points: </a:t>
            </a:r>
            <a:r>
              <a:rPr lang="en-TT" sz="2800" b="1" dirty="0" smtClean="0"/>
              <a:t/>
            </a:r>
            <a:br>
              <a:rPr lang="en-TT" sz="2800" b="1" dirty="0" smtClean="0"/>
            </a:br>
            <a:r>
              <a:rPr lang="en-US" sz="2800" dirty="0"/>
              <a:t/>
            </a:r>
            <a:br>
              <a:rPr lang="en-US" sz="2800" dirty="0"/>
            </a:br>
            <a:r>
              <a:rPr lang="en-TT" sz="2800" dirty="0"/>
              <a:t>Discuss the role of government in stabilising the economy</a:t>
            </a:r>
            <a:r>
              <a:rPr lang="en-US" sz="2800" dirty="0"/>
              <a:t/>
            </a:r>
            <a:br>
              <a:rPr lang="en-US" sz="2800" dirty="0"/>
            </a:br>
            <a:endParaRPr lang="en-US" sz="2800" dirty="0"/>
          </a:p>
        </p:txBody>
      </p:sp>
      <p:sp>
        <p:nvSpPr>
          <p:cNvPr id="3" name="Footer Placeholder 2"/>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2127629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Full Employment</a:t>
            </a:r>
            <a:endParaRPr lang="en-US" dirty="0"/>
          </a:p>
        </p:txBody>
      </p:sp>
      <p:sp>
        <p:nvSpPr>
          <p:cNvPr id="3" name="Content Placeholder 2"/>
          <p:cNvSpPr>
            <a:spLocks noGrp="1"/>
          </p:cNvSpPr>
          <p:nvPr>
            <p:ph idx="1"/>
          </p:nvPr>
        </p:nvSpPr>
        <p:spPr>
          <a:xfrm>
            <a:off x="651164" y="2258290"/>
            <a:ext cx="11125200" cy="4184073"/>
          </a:xfrm>
        </p:spPr>
        <p:txBody>
          <a:bodyPr>
            <a:normAutofit lnSpcReduction="10000"/>
          </a:bodyPr>
          <a:lstStyle/>
          <a:p>
            <a:pPr marL="0" indent="0">
              <a:buNone/>
            </a:pPr>
            <a:r>
              <a:rPr lang="en-US" dirty="0" smtClean="0"/>
              <a:t>Full employment occurs where everyone who wants a job can find one.</a:t>
            </a:r>
          </a:p>
          <a:p>
            <a:r>
              <a:rPr lang="en-US" dirty="0" smtClean="0"/>
              <a:t>With COVID-19 ‘stay at home’ measures, many persons lost their jobs.</a:t>
            </a:r>
          </a:p>
          <a:p>
            <a:r>
              <a:rPr lang="en-US" dirty="0" smtClean="0"/>
              <a:t>Government can use fiscal policy by </a:t>
            </a:r>
          </a:p>
          <a:p>
            <a:pPr lvl="1"/>
            <a:r>
              <a:rPr lang="en-US" sz="1800" dirty="0" smtClean="0"/>
              <a:t>spending money to create jobs</a:t>
            </a:r>
          </a:p>
          <a:p>
            <a:pPr lvl="1"/>
            <a:r>
              <a:rPr lang="en-US" sz="1800" dirty="0" smtClean="0"/>
              <a:t>lowering corporation taxes so businesses can hire more workers</a:t>
            </a:r>
          </a:p>
          <a:p>
            <a:pPr lvl="1"/>
            <a:r>
              <a:rPr lang="en-US" sz="1800" dirty="0" smtClean="0"/>
              <a:t>reducing income taxes so persons have more disposable income and by spending more, businesses will have income to hire more workers.</a:t>
            </a:r>
          </a:p>
          <a:p>
            <a:pPr marL="346075" lvl="1" indent="-346075"/>
            <a:r>
              <a:rPr lang="en-US" sz="1800" dirty="0" smtClean="0"/>
              <a:t>Governments can use monetary policy by</a:t>
            </a:r>
          </a:p>
          <a:p>
            <a:pPr marL="746125" lvl="2" indent="-346075"/>
            <a:r>
              <a:rPr lang="en-US" sz="1800" dirty="0" smtClean="0"/>
              <a:t>lowering interest rates so businesses borrow more money, invest in their business and hire more workers</a:t>
            </a:r>
          </a:p>
          <a:p>
            <a:pPr marL="346075" lvl="2" indent="-346075"/>
            <a:r>
              <a:rPr lang="en-US" sz="1800" dirty="0" smtClean="0"/>
              <a:t>Transfer payments – when persons receive these they continue to spend and consume and generate income to allow for hiring of more workers by businesses.</a:t>
            </a:r>
          </a:p>
          <a:p>
            <a:pPr marL="346075" lvl="1" indent="-346075">
              <a:buNone/>
            </a:pPr>
            <a:endParaRPr lang="en-US" dirty="0" smtClean="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6358886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Price Stability</a:t>
            </a:r>
            <a:endParaRPr lang="en-US" dirty="0"/>
          </a:p>
        </p:txBody>
      </p:sp>
      <p:sp>
        <p:nvSpPr>
          <p:cNvPr id="3" name="Content Placeholder 2"/>
          <p:cNvSpPr>
            <a:spLocks noGrp="1"/>
          </p:cNvSpPr>
          <p:nvPr>
            <p:ph idx="1"/>
          </p:nvPr>
        </p:nvSpPr>
        <p:spPr>
          <a:xfrm>
            <a:off x="526474" y="2285999"/>
            <a:ext cx="10972799" cy="4447310"/>
          </a:xfrm>
        </p:spPr>
        <p:txBody>
          <a:bodyPr>
            <a:normAutofit fontScale="92500" lnSpcReduction="20000"/>
          </a:bodyPr>
          <a:lstStyle/>
          <a:p>
            <a:pPr marL="0" indent="0">
              <a:buNone/>
            </a:pPr>
            <a:r>
              <a:rPr lang="en-US" sz="1900" dirty="0"/>
              <a:t>The situation whereby the prices of goods and services offered in the marketplace either change very slowly or do not change at all.</a:t>
            </a:r>
            <a:br>
              <a:rPr lang="en-US" sz="1900" dirty="0"/>
            </a:br>
            <a:r>
              <a:rPr lang="en-US" sz="1900" dirty="0"/>
              <a:t/>
            </a:r>
            <a:br>
              <a:rPr lang="en-US" sz="1900" dirty="0"/>
            </a:br>
            <a:r>
              <a:rPr lang="en-US" sz="1900" dirty="0"/>
              <a:t>Read more: </a:t>
            </a:r>
            <a:r>
              <a:rPr lang="en-US" sz="1900" dirty="0">
                <a:hlinkClick r:id="rId2"/>
              </a:rPr>
              <a:t>http://</a:t>
            </a:r>
            <a:r>
              <a:rPr lang="en-US" sz="1900" dirty="0" smtClean="0">
                <a:hlinkClick r:id="rId2"/>
              </a:rPr>
              <a:t>www.businessdictionary.com/definition/price-stability.html</a:t>
            </a:r>
            <a:endParaRPr lang="en-US" sz="1900" dirty="0" smtClean="0"/>
          </a:p>
          <a:p>
            <a:pPr marL="0" indent="0">
              <a:buNone/>
            </a:pPr>
            <a:endParaRPr lang="en-US" sz="1900" dirty="0"/>
          </a:p>
          <a:p>
            <a:pPr marL="0" indent="0">
              <a:buNone/>
            </a:pPr>
            <a:r>
              <a:rPr lang="en-US" sz="1900" dirty="0" smtClean="0"/>
              <a:t>Fiscal policy can be used</a:t>
            </a:r>
          </a:p>
          <a:p>
            <a:r>
              <a:rPr lang="en-US" sz="1900" dirty="0" smtClean="0"/>
              <a:t>	where prices are high, government can reduce spending or increase taxes to reduce the amount 	of disposable income consumers have and so price levels will fall.</a:t>
            </a:r>
          </a:p>
          <a:p>
            <a:r>
              <a:rPr lang="en-US" sz="1900" dirty="0" smtClean="0"/>
              <a:t>	where prices </a:t>
            </a:r>
            <a:r>
              <a:rPr lang="en-US" sz="1900" dirty="0"/>
              <a:t>are </a:t>
            </a:r>
            <a:r>
              <a:rPr lang="en-US" sz="1900" dirty="0" smtClean="0"/>
              <a:t>low, </a:t>
            </a:r>
            <a:r>
              <a:rPr lang="en-US" sz="1900" dirty="0"/>
              <a:t>government can </a:t>
            </a:r>
            <a:r>
              <a:rPr lang="en-US" sz="1900" dirty="0" smtClean="0"/>
              <a:t>increase </a:t>
            </a:r>
            <a:r>
              <a:rPr lang="en-US" sz="1900" dirty="0"/>
              <a:t>spending or </a:t>
            </a:r>
            <a:r>
              <a:rPr lang="en-US" sz="1900" dirty="0" smtClean="0"/>
              <a:t>reduce </a:t>
            </a:r>
            <a:r>
              <a:rPr lang="en-US" sz="1900" dirty="0"/>
              <a:t>taxes to </a:t>
            </a:r>
            <a:r>
              <a:rPr lang="en-US" sz="1900" dirty="0" smtClean="0"/>
              <a:t>increase </a:t>
            </a:r>
            <a:r>
              <a:rPr lang="en-US" sz="1900" dirty="0"/>
              <a:t>the amount </a:t>
            </a:r>
            <a:r>
              <a:rPr lang="en-US" sz="1900" dirty="0" smtClean="0"/>
              <a:t>	of </a:t>
            </a:r>
            <a:r>
              <a:rPr lang="en-US" sz="1900" dirty="0"/>
              <a:t>disposable income consumers have and so price levels will </a:t>
            </a:r>
            <a:r>
              <a:rPr lang="en-US" sz="1900" dirty="0" smtClean="0"/>
              <a:t>rise.</a:t>
            </a:r>
          </a:p>
          <a:p>
            <a:pPr marL="0" indent="0">
              <a:buNone/>
            </a:pPr>
            <a:endParaRPr lang="en-US" sz="1900" dirty="0"/>
          </a:p>
          <a:p>
            <a:pPr marL="0" indent="0">
              <a:buNone/>
            </a:pPr>
            <a:r>
              <a:rPr lang="en-US" sz="1900" dirty="0" smtClean="0"/>
              <a:t>Monetary policy can be used</a:t>
            </a:r>
          </a:p>
          <a:p>
            <a:r>
              <a:rPr lang="en-US" sz="1900" dirty="0"/>
              <a:t>	</a:t>
            </a:r>
            <a:r>
              <a:rPr lang="en-US" sz="1900" dirty="0" smtClean="0"/>
              <a:t>by increasing the interest rate to reduce borrowing and spending so prices fall</a:t>
            </a:r>
          </a:p>
          <a:p>
            <a:r>
              <a:rPr lang="en-US" sz="1900" dirty="0"/>
              <a:t>	</a:t>
            </a:r>
            <a:r>
              <a:rPr lang="en-US" sz="1900" dirty="0" smtClean="0"/>
              <a:t>by reducing the interest rate to increase borrowing and spending so prices rise</a:t>
            </a:r>
            <a:endParaRPr lang="en-US" sz="1900" dirty="0"/>
          </a:p>
          <a:p>
            <a:pPr marL="0" indent="0">
              <a:buNone/>
            </a:pP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3517876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Balance of Payments</a:t>
            </a:r>
            <a:endParaRPr lang="en-US" dirty="0"/>
          </a:p>
        </p:txBody>
      </p:sp>
      <p:sp>
        <p:nvSpPr>
          <p:cNvPr id="3" name="Content Placeholder 2"/>
          <p:cNvSpPr>
            <a:spLocks noGrp="1"/>
          </p:cNvSpPr>
          <p:nvPr>
            <p:ph idx="1"/>
          </p:nvPr>
        </p:nvSpPr>
        <p:spPr>
          <a:xfrm>
            <a:off x="568036" y="2255521"/>
            <a:ext cx="10889673" cy="4228406"/>
          </a:xfrm>
        </p:spPr>
        <p:txBody>
          <a:bodyPr>
            <a:normAutofit/>
          </a:bodyPr>
          <a:lstStyle/>
          <a:p>
            <a:r>
              <a:rPr lang="en-US" dirty="0" smtClean="0"/>
              <a:t>A record of all international transactions made by a country over a certain time period.</a:t>
            </a:r>
          </a:p>
          <a:p>
            <a:r>
              <a:rPr lang="en-US" dirty="0" smtClean="0"/>
              <a:t>The </a:t>
            </a:r>
            <a:r>
              <a:rPr lang="en-US" dirty="0"/>
              <a:t>balance of payments </a:t>
            </a:r>
            <a:r>
              <a:rPr lang="en-US" dirty="0" smtClean="0"/>
              <a:t>includes </a:t>
            </a:r>
            <a:r>
              <a:rPr lang="en-US" dirty="0"/>
              <a:t>both the current account and capital account.</a:t>
            </a:r>
          </a:p>
          <a:p>
            <a:r>
              <a:rPr lang="en-US" dirty="0"/>
              <a:t>The current account includes a nation's net trade in goods and services, its net earnings on cross-border investments, and its net transfer payments</a:t>
            </a:r>
            <a:r>
              <a:rPr lang="en-US" dirty="0" smtClean="0"/>
              <a:t>.</a:t>
            </a:r>
          </a:p>
          <a:p>
            <a:r>
              <a:rPr lang="en-US" dirty="0"/>
              <a:t>Current Account = exports of goods and services (X) – imports of goods and services (M)</a:t>
            </a:r>
          </a:p>
          <a:p>
            <a:r>
              <a:rPr lang="en-US" dirty="0" smtClean="0"/>
              <a:t>Exports are goods and services a country produces and sells to the rest of the world</a:t>
            </a:r>
          </a:p>
          <a:p>
            <a:r>
              <a:rPr lang="en-US" dirty="0" smtClean="0"/>
              <a:t>Imports are goods and services a country purchases from another.</a:t>
            </a:r>
          </a:p>
          <a:p>
            <a:r>
              <a:rPr lang="en-US" dirty="0" smtClean="0"/>
              <a:t>X&gt;M </a:t>
            </a:r>
            <a:r>
              <a:rPr lang="en-US" dirty="0"/>
              <a:t>= </a:t>
            </a:r>
            <a:r>
              <a:rPr lang="en-US" dirty="0" err="1" smtClean="0"/>
              <a:t>favourable</a:t>
            </a:r>
            <a:r>
              <a:rPr lang="en-US" dirty="0" smtClean="0"/>
              <a:t> (trade surplus)	 </a:t>
            </a:r>
            <a:r>
              <a:rPr lang="en-US" dirty="0"/>
              <a:t>	X&lt;M = </a:t>
            </a:r>
            <a:r>
              <a:rPr lang="en-US" dirty="0" err="1" smtClean="0"/>
              <a:t>unfavourable</a:t>
            </a:r>
            <a:r>
              <a:rPr lang="en-US" dirty="0" smtClean="0"/>
              <a:t> (trade deficit)</a:t>
            </a:r>
            <a:endParaRPr lang="en-US" dirty="0"/>
          </a:p>
          <a:p>
            <a:r>
              <a:rPr lang="en-US" dirty="0" smtClean="0"/>
              <a:t>The </a:t>
            </a:r>
            <a:r>
              <a:rPr lang="en-US" dirty="0"/>
              <a:t>capital account consists of a nation's imports and exports of capital and foreign aid.</a:t>
            </a:r>
          </a:p>
          <a:p>
            <a:r>
              <a:rPr lang="en-US" dirty="0"/>
              <a:t>If a country cannot fund its imports through exports of capital, it must do so by running down its reserves. </a:t>
            </a:r>
            <a:r>
              <a:rPr lang="en-US" dirty="0" smtClean="0"/>
              <a:t>The </a:t>
            </a:r>
            <a:r>
              <a:rPr lang="en-US" dirty="0"/>
              <a:t>sum of all transactions recorded in the balance of payments should be zero;</a:t>
            </a:r>
          </a:p>
          <a:p>
            <a:endParaRPr lang="en-US" dirty="0" smtClean="0"/>
          </a:p>
          <a:p>
            <a:endParaRPr lang="en-US" dirty="0"/>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371691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Balance of Payments (continued)</a:t>
            </a:r>
            <a:endParaRPr lang="en-US" dirty="0"/>
          </a:p>
        </p:txBody>
      </p:sp>
      <p:sp>
        <p:nvSpPr>
          <p:cNvPr id="3" name="Content Placeholder 2"/>
          <p:cNvSpPr>
            <a:spLocks noGrp="1"/>
          </p:cNvSpPr>
          <p:nvPr>
            <p:ph idx="1"/>
          </p:nvPr>
        </p:nvSpPr>
        <p:spPr>
          <a:xfrm>
            <a:off x="548640" y="2474976"/>
            <a:ext cx="11119104" cy="3544824"/>
          </a:xfrm>
        </p:spPr>
        <p:txBody>
          <a:bodyPr/>
          <a:lstStyle/>
          <a:p>
            <a:r>
              <a:rPr lang="en-US" dirty="0" smtClean="0"/>
              <a:t>If the balance of payments of a country is </a:t>
            </a:r>
            <a:r>
              <a:rPr lang="en-US" dirty="0" err="1" smtClean="0"/>
              <a:t>unfavourable</a:t>
            </a:r>
            <a:r>
              <a:rPr lang="en-US" dirty="0" smtClean="0"/>
              <a:t> then the government must increase exports or reduce imports.</a:t>
            </a:r>
          </a:p>
          <a:p>
            <a:pPr marL="0" indent="0">
              <a:buNone/>
            </a:pPr>
            <a:endParaRPr lang="en-US" dirty="0" smtClean="0"/>
          </a:p>
          <a:p>
            <a:r>
              <a:rPr lang="en-US" dirty="0" smtClean="0"/>
              <a:t>Fiscal Policy </a:t>
            </a:r>
          </a:p>
          <a:p>
            <a:pPr marL="0" indent="0" defTabSz="341313">
              <a:buNone/>
            </a:pPr>
            <a:r>
              <a:rPr lang="en-US" dirty="0"/>
              <a:t>	</a:t>
            </a:r>
            <a:r>
              <a:rPr lang="en-US" dirty="0" smtClean="0"/>
              <a:t>Provide incentives to producers to increase production like tax holidays, subsidies, export 	processing zones</a:t>
            </a:r>
          </a:p>
          <a:p>
            <a:pPr marL="0" indent="341313" defTabSz="341313">
              <a:buNone/>
            </a:pPr>
            <a:r>
              <a:rPr lang="en-US" dirty="0" smtClean="0"/>
              <a:t>Place taxes on imports to make them more expensive and so reduce demand.</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41432455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Growth and Development</a:t>
            </a:r>
            <a:endParaRPr lang="en-US" dirty="0"/>
          </a:p>
        </p:txBody>
      </p:sp>
      <p:sp>
        <p:nvSpPr>
          <p:cNvPr id="3" name="Content Placeholder 2"/>
          <p:cNvSpPr>
            <a:spLocks noGrp="1"/>
          </p:cNvSpPr>
          <p:nvPr>
            <p:ph idx="1"/>
          </p:nvPr>
        </p:nvSpPr>
        <p:spPr>
          <a:xfrm>
            <a:off x="425322" y="2440797"/>
            <a:ext cx="11167672" cy="4227227"/>
          </a:xfrm>
        </p:spPr>
        <p:txBody>
          <a:bodyPr>
            <a:normAutofit fontScale="92500" lnSpcReduction="20000"/>
          </a:bodyPr>
          <a:lstStyle/>
          <a:p>
            <a:r>
              <a:rPr lang="en-US" b="1" dirty="0" smtClean="0"/>
              <a:t>Economic Growth</a:t>
            </a:r>
          </a:p>
          <a:p>
            <a:pPr lvl="1"/>
            <a:r>
              <a:rPr lang="en-US" dirty="0" smtClean="0"/>
              <a:t>This refers to an increase in a country’s real output of goods and services over a period of time, usually a year (CSEC </a:t>
            </a:r>
            <a:r>
              <a:rPr lang="en-US" dirty="0"/>
              <a:t>Economics </a:t>
            </a:r>
            <a:r>
              <a:rPr lang="en-US" dirty="0" smtClean="0"/>
              <a:t>syllabus 2017).</a:t>
            </a:r>
            <a:endParaRPr lang="en-US" dirty="0" smtClean="0"/>
          </a:p>
          <a:p>
            <a:pPr lvl="1"/>
            <a:r>
              <a:rPr lang="en-US" dirty="0" smtClean="0"/>
              <a:t>Due to COVID-19 ‘stay at home’ measures, minimal real output of goods and services is occurring as persons are unable to work.</a:t>
            </a:r>
          </a:p>
          <a:p>
            <a:pPr lvl="1"/>
            <a:r>
              <a:rPr lang="en-US" dirty="0" smtClean="0"/>
              <a:t>Measures include GDP and GNP</a:t>
            </a:r>
          </a:p>
          <a:p>
            <a:pPr lvl="1"/>
            <a:endParaRPr lang="en-US" dirty="0"/>
          </a:p>
          <a:p>
            <a:r>
              <a:rPr lang="en-US" b="1" dirty="0" smtClean="0"/>
              <a:t>Economic Development</a:t>
            </a:r>
          </a:p>
          <a:p>
            <a:pPr lvl="1"/>
            <a:r>
              <a:rPr lang="en-US" dirty="0" smtClean="0"/>
              <a:t>A qualitative concept which includes economic growth but is more than growth as it includes the overall increase in the standard of living and reduction in poverty (CSEC </a:t>
            </a:r>
            <a:r>
              <a:rPr lang="en-US" dirty="0"/>
              <a:t>Economics </a:t>
            </a:r>
            <a:r>
              <a:rPr lang="en-US" dirty="0" smtClean="0"/>
              <a:t>syllabus 2017).</a:t>
            </a:r>
            <a:endParaRPr lang="en-US" dirty="0" smtClean="0"/>
          </a:p>
          <a:p>
            <a:pPr lvl="1"/>
            <a:r>
              <a:rPr lang="en-US" dirty="0" smtClean="0"/>
              <a:t>Due to COVID-19 </a:t>
            </a:r>
            <a:r>
              <a:rPr lang="en-US" dirty="0"/>
              <a:t>‘stay at home’ </a:t>
            </a:r>
            <a:r>
              <a:rPr lang="en-US" dirty="0" smtClean="0"/>
              <a:t>measures, standard of living has been reduced as persons cannot enjoy their previous lifestyle.  There is increased poverty as persons have lost their jobs and cannot buy food nor pay their rent.</a:t>
            </a:r>
          </a:p>
          <a:p>
            <a:pPr lvl="1"/>
            <a:r>
              <a:rPr lang="en-US" dirty="0" smtClean="0"/>
              <a:t>Measures include Real GNP per capita and Human Development Index (HDI)</a:t>
            </a:r>
          </a:p>
          <a:p>
            <a:pPr marL="457200" lvl="1" indent="0">
              <a:buNone/>
            </a:pPr>
            <a:r>
              <a:rPr lang="en-US" dirty="0"/>
              <a:t>	</a:t>
            </a:r>
            <a:r>
              <a:rPr lang="en-US" dirty="0" smtClean="0"/>
              <a:t>											</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1506501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761413" cy="1025820"/>
          </a:xfrm>
        </p:spPr>
        <p:txBody>
          <a:bodyPr/>
          <a:lstStyle/>
          <a:p>
            <a:r>
              <a:rPr lang="en-US" dirty="0" smtClean="0"/>
              <a:t>Economic Growth and Development</a:t>
            </a:r>
            <a:br>
              <a:rPr lang="en-US" dirty="0" smtClean="0"/>
            </a:br>
            <a:r>
              <a:rPr lang="en-US" dirty="0" smtClean="0"/>
              <a:t>(continued)</a:t>
            </a:r>
            <a:endParaRPr lang="en-US" dirty="0"/>
          </a:p>
        </p:txBody>
      </p:sp>
      <p:sp>
        <p:nvSpPr>
          <p:cNvPr id="3" name="Content Placeholder 2"/>
          <p:cNvSpPr>
            <a:spLocks noGrp="1"/>
          </p:cNvSpPr>
          <p:nvPr>
            <p:ph idx="1"/>
          </p:nvPr>
        </p:nvSpPr>
        <p:spPr>
          <a:xfrm>
            <a:off x="975360" y="2267712"/>
            <a:ext cx="9960864" cy="2935224"/>
          </a:xfrm>
        </p:spPr>
        <p:txBody>
          <a:bodyPr>
            <a:noAutofit/>
          </a:bodyPr>
          <a:lstStyle/>
          <a:p>
            <a:r>
              <a:rPr lang="en-US" sz="2000" dirty="0" smtClean="0"/>
              <a:t>To </a:t>
            </a:r>
            <a:r>
              <a:rPr lang="en-US" sz="2000" dirty="0" err="1" smtClean="0"/>
              <a:t>stabilise</a:t>
            </a:r>
            <a:r>
              <a:rPr lang="en-US" sz="2000" dirty="0" smtClean="0"/>
              <a:t> the economy government can use:</a:t>
            </a:r>
          </a:p>
          <a:p>
            <a:endParaRPr lang="en-US" sz="2000" dirty="0"/>
          </a:p>
          <a:p>
            <a:r>
              <a:rPr lang="en-US" sz="2000" dirty="0" smtClean="0"/>
              <a:t>Fiscal policy</a:t>
            </a:r>
          </a:p>
          <a:p>
            <a:pPr lvl="1"/>
            <a:r>
              <a:rPr lang="en-US" sz="2000" dirty="0" smtClean="0"/>
              <a:t>Spend more money on creating jobs and incentives to increase production</a:t>
            </a:r>
          </a:p>
          <a:p>
            <a:pPr lvl="1"/>
            <a:r>
              <a:rPr lang="en-US" sz="2000" dirty="0" smtClean="0"/>
              <a:t>Tax less so businesses will be encouraged to produce more</a:t>
            </a:r>
          </a:p>
          <a:p>
            <a:pPr marL="457200" lvl="1" indent="0">
              <a:buNone/>
            </a:pPr>
            <a:endParaRPr lang="en-US" sz="2000" dirty="0"/>
          </a:p>
          <a:p>
            <a:pPr marL="341313" lvl="1" indent="-341313"/>
            <a:r>
              <a:rPr lang="en-US" sz="2000" dirty="0" smtClean="0"/>
              <a:t>Monetary policy</a:t>
            </a:r>
          </a:p>
          <a:p>
            <a:pPr marL="741363" lvl="2" indent="-341313"/>
            <a:r>
              <a:rPr lang="en-US" sz="2000" dirty="0" smtClean="0"/>
              <a:t>Reduce interest rates encouraging persons to borrow more to set up businesses and increase production.</a:t>
            </a:r>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5627685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a:t>
            </a:r>
            <a:endParaRPr lang="en-US" dirty="0"/>
          </a:p>
        </p:txBody>
      </p:sp>
      <p:sp>
        <p:nvSpPr>
          <p:cNvPr id="3" name="Content Placeholder 2"/>
          <p:cNvSpPr>
            <a:spLocks noGrp="1"/>
          </p:cNvSpPr>
          <p:nvPr>
            <p:ph idx="1"/>
          </p:nvPr>
        </p:nvSpPr>
        <p:spPr>
          <a:xfrm>
            <a:off x="911114" y="2401824"/>
            <a:ext cx="10573750" cy="3727704"/>
          </a:xfrm>
        </p:spPr>
        <p:txBody>
          <a:bodyPr>
            <a:noAutofit/>
          </a:bodyPr>
          <a:lstStyle/>
          <a:p>
            <a:r>
              <a:rPr lang="en-US" sz="2400" dirty="0" smtClean="0"/>
              <a:t>Gross Domestic Product (GDP) - all </a:t>
            </a:r>
            <a:r>
              <a:rPr lang="en-US" sz="2400" dirty="0"/>
              <a:t>goods and services that businesses in </a:t>
            </a:r>
            <a:r>
              <a:rPr lang="en-US" sz="2400" dirty="0" smtClean="0"/>
              <a:t>a </a:t>
            </a:r>
            <a:r>
              <a:rPr lang="en-US" sz="2400" dirty="0"/>
              <a:t>country produce for </a:t>
            </a:r>
            <a:r>
              <a:rPr lang="en-US" sz="2400" dirty="0" smtClean="0"/>
              <a:t>sale whether </a:t>
            </a:r>
            <a:r>
              <a:rPr lang="en-US" sz="2400" dirty="0"/>
              <a:t>they are sold domestically or overseas</a:t>
            </a:r>
            <a:r>
              <a:rPr lang="en-US" sz="2400" dirty="0" smtClean="0"/>
              <a:t>.</a:t>
            </a:r>
          </a:p>
          <a:p>
            <a:r>
              <a:rPr lang="en-US" sz="2400" dirty="0" smtClean="0"/>
              <a:t>Gross National Product (GNP) – GDP + income </a:t>
            </a:r>
            <a:r>
              <a:rPr lang="en-US" sz="2400" dirty="0"/>
              <a:t>sent back by </a:t>
            </a:r>
            <a:r>
              <a:rPr lang="en-US" sz="2400" dirty="0" smtClean="0"/>
              <a:t>citizens employed abroad.</a:t>
            </a:r>
          </a:p>
          <a:p>
            <a:r>
              <a:rPr lang="en-US" sz="2400" dirty="0" smtClean="0"/>
              <a:t>Real GDP = GDP – Inflation</a:t>
            </a:r>
          </a:p>
          <a:p>
            <a:r>
              <a:rPr lang="en-US" sz="2400" dirty="0" smtClean="0"/>
              <a:t>Per capita income – GDP/population size</a:t>
            </a:r>
          </a:p>
          <a:p>
            <a:r>
              <a:rPr lang="en-US" sz="2400" dirty="0" smtClean="0"/>
              <a:t>Human Development Index – Real GDP per capita + literacy + life expectancy</a:t>
            </a:r>
            <a:endParaRPr lang="en-US" sz="24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5593992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a:t>
            </a:r>
            <a:endParaRPr lang="en-US" dirty="0"/>
          </a:p>
        </p:txBody>
      </p:sp>
      <p:sp>
        <p:nvSpPr>
          <p:cNvPr id="3" name="Content Placeholder 2"/>
          <p:cNvSpPr>
            <a:spLocks noGrp="1"/>
          </p:cNvSpPr>
          <p:nvPr>
            <p:ph idx="1"/>
          </p:nvPr>
        </p:nvSpPr>
        <p:spPr/>
        <p:txBody>
          <a:bodyPr>
            <a:normAutofit/>
          </a:bodyPr>
          <a:lstStyle/>
          <a:p>
            <a:r>
              <a:rPr lang="en-US" sz="2800" b="1" dirty="0" smtClean="0"/>
              <a:t>Complete Activity Sheet named</a:t>
            </a:r>
          </a:p>
          <a:p>
            <a:pPr marL="0" indent="0">
              <a:buNone/>
            </a:pPr>
            <a:r>
              <a:rPr lang="en-US" sz="2800" b="1" dirty="0" smtClean="0"/>
              <a:t>CSEC Economics </a:t>
            </a:r>
            <a:r>
              <a:rPr lang="en-TT" sz="2800" dirty="0" smtClean="0"/>
              <a:t>S6 Obj1 </a:t>
            </a:r>
            <a:r>
              <a:rPr lang="en-TT" sz="2800" b="1" dirty="0" smtClean="0"/>
              <a:t>Economic Stabilisation Activity 1b</a:t>
            </a:r>
            <a:r>
              <a:rPr lang="en-TT" sz="2800" dirty="0"/>
              <a:t>							</a:t>
            </a:r>
            <a:endParaRPr lang="en-US" sz="2800" b="1"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1131386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6832" y="675493"/>
            <a:ext cx="2800820" cy="885743"/>
          </a:xfrm>
        </p:spPr>
        <p:txBody>
          <a:bodyPr/>
          <a:lstStyle/>
          <a:p>
            <a:r>
              <a:rPr lang="en-US" dirty="0" smtClean="0"/>
              <a:t>COVID-19</a:t>
            </a:r>
            <a:endParaRPr lang="en-US" dirty="0"/>
          </a:p>
        </p:txBody>
      </p:sp>
      <p:sp>
        <p:nvSpPr>
          <p:cNvPr id="5" name="Rectangle 4"/>
          <p:cNvSpPr/>
          <p:nvPr/>
        </p:nvSpPr>
        <p:spPr>
          <a:xfrm>
            <a:off x="776832" y="3176318"/>
            <a:ext cx="6088663" cy="1600438"/>
          </a:xfrm>
          <a:prstGeom prst="rect">
            <a:avLst/>
          </a:prstGeom>
        </p:spPr>
        <p:txBody>
          <a:bodyPr wrap="square">
            <a:spAutoFit/>
          </a:bodyPr>
          <a:lstStyle/>
          <a:p>
            <a:r>
              <a:rPr lang="en-US" sz="4000" dirty="0">
                <a:hlinkClick r:id="rId2"/>
              </a:rPr>
              <a:t>https://</a:t>
            </a:r>
            <a:r>
              <a:rPr lang="en-US" sz="4000" dirty="0" smtClean="0">
                <a:hlinkClick r:id="rId2"/>
              </a:rPr>
              <a:t>youtu.be/wUUWoN4LKuE</a:t>
            </a:r>
            <a:endParaRPr lang="en-US" sz="4000" dirty="0" smtClean="0"/>
          </a:p>
          <a:p>
            <a:endParaRPr lang="en-US" dirty="0"/>
          </a:p>
        </p:txBody>
      </p:sp>
      <p:sp>
        <p:nvSpPr>
          <p:cNvPr id="6" name="Title 1"/>
          <p:cNvSpPr txBox="1">
            <a:spLocks/>
          </p:cNvSpPr>
          <p:nvPr/>
        </p:nvSpPr>
        <p:spPr bwMode="gray">
          <a:xfrm>
            <a:off x="7832035" y="1908314"/>
            <a:ext cx="4141731" cy="45123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dirty="0" smtClean="0">
                <a:solidFill>
                  <a:schemeClr val="tx2">
                    <a:lumMod val="75000"/>
                  </a:schemeClr>
                </a:solidFill>
              </a:rPr>
              <a:t>According to this video, economies around the world have become very unstable.  Governments now have a major role to play. </a:t>
            </a:r>
            <a:endParaRPr lang="en-US" sz="3200" dirty="0">
              <a:solidFill>
                <a:schemeClr val="tx2">
                  <a:lumMod val="75000"/>
                </a:schemeClr>
              </a:solidFill>
            </a:endParaRPr>
          </a:p>
        </p:txBody>
      </p:sp>
      <p:sp>
        <p:nvSpPr>
          <p:cNvPr id="3" name="Footer Placeholder 2"/>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6988822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economic stabilization?</a:t>
            </a:r>
            <a:endParaRPr lang="en-US" dirty="0"/>
          </a:p>
        </p:txBody>
      </p:sp>
      <p:sp>
        <p:nvSpPr>
          <p:cNvPr id="3" name="Content Placeholder 2"/>
          <p:cNvSpPr>
            <a:spLocks noGrp="1"/>
          </p:cNvSpPr>
          <p:nvPr>
            <p:ph idx="1"/>
          </p:nvPr>
        </p:nvSpPr>
        <p:spPr>
          <a:xfrm>
            <a:off x="1154954" y="3357797"/>
            <a:ext cx="10399737" cy="1079292"/>
          </a:xfrm>
        </p:spPr>
        <p:txBody>
          <a:bodyPr>
            <a:normAutofit/>
          </a:bodyPr>
          <a:lstStyle/>
          <a:p>
            <a:r>
              <a:rPr lang="en-US" sz="2400" dirty="0" smtClean="0">
                <a:hlinkClick r:id="rId2"/>
              </a:rPr>
              <a:t>https</a:t>
            </a:r>
            <a:r>
              <a:rPr lang="en-US" sz="2400" dirty="0">
                <a:hlinkClick r:id="rId2"/>
              </a:rPr>
              <a:t>://definitions.uslegal.com/e/economic-stabilization/</a:t>
            </a:r>
            <a:endParaRPr lang="en-US" sz="24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4384840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036" y="751995"/>
            <a:ext cx="10557164" cy="1215350"/>
          </a:xfrm>
        </p:spPr>
        <p:txBody>
          <a:bodyPr/>
          <a:lstStyle/>
          <a:p>
            <a:r>
              <a:rPr lang="en-US" dirty="0" smtClean="0"/>
              <a:t>In order to stabilize an economy, governments can use the following measures:</a:t>
            </a:r>
            <a:endParaRPr lang="en-US" dirty="0"/>
          </a:p>
        </p:txBody>
      </p:sp>
      <p:sp>
        <p:nvSpPr>
          <p:cNvPr id="3" name="Content Placeholder 2"/>
          <p:cNvSpPr>
            <a:spLocks noGrp="1"/>
          </p:cNvSpPr>
          <p:nvPr>
            <p:ph idx="1"/>
          </p:nvPr>
        </p:nvSpPr>
        <p:spPr>
          <a:xfrm>
            <a:off x="831273" y="2535382"/>
            <a:ext cx="10293927" cy="3131127"/>
          </a:xfrm>
        </p:spPr>
        <p:txBody>
          <a:bodyPr>
            <a:normAutofit fontScale="70000" lnSpcReduction="20000"/>
          </a:bodyPr>
          <a:lstStyle/>
          <a:p>
            <a:r>
              <a:rPr lang="en-US" sz="3600" dirty="0" smtClean="0"/>
              <a:t>Fiscal Policy</a:t>
            </a:r>
          </a:p>
          <a:p>
            <a:r>
              <a:rPr lang="en-US" sz="3600" dirty="0" smtClean="0"/>
              <a:t>Monetary Policy</a:t>
            </a:r>
          </a:p>
          <a:p>
            <a:r>
              <a:rPr lang="en-US" sz="3600" dirty="0" smtClean="0"/>
              <a:t>Transfer Policies (Social/transfer payments)</a:t>
            </a:r>
          </a:p>
          <a:p>
            <a:endParaRPr lang="en-US" sz="3600" dirty="0" smtClean="0"/>
          </a:p>
          <a:p>
            <a:r>
              <a:rPr lang="en-US" sz="3600" dirty="0" smtClean="0"/>
              <a:t>Measures can be short or long-term</a:t>
            </a:r>
          </a:p>
          <a:p>
            <a:pPr lvl="1"/>
            <a:r>
              <a:rPr lang="en-US" sz="3400" dirty="0" smtClean="0"/>
              <a:t>Short-term		Time&lt;1 year</a:t>
            </a:r>
          </a:p>
          <a:p>
            <a:pPr lvl="1"/>
            <a:r>
              <a:rPr lang="en-US" sz="3400" dirty="0" smtClean="0"/>
              <a:t>Long-term		Time&gt;1 year</a:t>
            </a:r>
            <a:endParaRPr lang="en-US" sz="34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2044819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Fiscal Policy</a:t>
            </a:r>
            <a:endParaRPr lang="en-US" dirty="0"/>
          </a:p>
        </p:txBody>
      </p:sp>
      <p:sp>
        <p:nvSpPr>
          <p:cNvPr id="3" name="Content Placeholder 2"/>
          <p:cNvSpPr>
            <a:spLocks noGrp="1"/>
          </p:cNvSpPr>
          <p:nvPr>
            <p:ph idx="1"/>
          </p:nvPr>
        </p:nvSpPr>
        <p:spPr>
          <a:xfrm>
            <a:off x="554182" y="3057993"/>
            <a:ext cx="11222182" cy="3627620"/>
          </a:xfrm>
        </p:spPr>
        <p:txBody>
          <a:bodyPr>
            <a:normAutofit/>
          </a:bodyPr>
          <a:lstStyle/>
          <a:p>
            <a:pPr marL="0" indent="0">
              <a:buNone/>
            </a:pPr>
            <a:r>
              <a:rPr lang="en-US" sz="2800" dirty="0" smtClean="0"/>
              <a:t>This refers to economic policy used by a government which involves changing or regulating the rates of taxation and the amount of its own spending in order to bring about changes in the economy (CSEC Economics </a:t>
            </a:r>
            <a:r>
              <a:rPr lang="en-US" sz="2800" dirty="0" smtClean="0"/>
              <a:t>syllabus 2017).  </a:t>
            </a:r>
            <a:r>
              <a:rPr lang="en-US" sz="2800" dirty="0" smtClean="0"/>
              <a:t>This is credited to Economist – John Maynard Keynes.</a:t>
            </a:r>
          </a:p>
          <a:p>
            <a:pPr marL="0" indent="0">
              <a:buNone/>
            </a:pPr>
            <a:endParaRPr lang="en-US" sz="2000" dirty="0" smtClean="0"/>
          </a:p>
          <a:p>
            <a:endParaRPr lang="en-US" sz="20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732394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9568" y="973668"/>
            <a:ext cx="9256800" cy="706964"/>
          </a:xfrm>
        </p:spPr>
        <p:txBody>
          <a:bodyPr/>
          <a:lstStyle/>
          <a:p>
            <a:r>
              <a:rPr lang="en-US" dirty="0" smtClean="0"/>
              <a:t>Fiscal Policy</a:t>
            </a:r>
            <a:endParaRPr lang="en-US" dirty="0"/>
          </a:p>
        </p:txBody>
      </p:sp>
      <p:sp>
        <p:nvSpPr>
          <p:cNvPr id="4" name="Rectangle 3"/>
          <p:cNvSpPr/>
          <p:nvPr/>
        </p:nvSpPr>
        <p:spPr>
          <a:xfrm>
            <a:off x="464695" y="2373231"/>
            <a:ext cx="10942820" cy="4154984"/>
          </a:xfrm>
          <a:prstGeom prst="rect">
            <a:avLst/>
          </a:prstGeom>
        </p:spPr>
        <p:txBody>
          <a:bodyPr wrap="square">
            <a:spAutoFit/>
          </a:bodyPr>
          <a:lstStyle/>
          <a:p>
            <a:r>
              <a:rPr lang="en-US" sz="2400" b="1" dirty="0"/>
              <a:t>Expansionary fiscal policy</a:t>
            </a:r>
          </a:p>
          <a:p>
            <a:r>
              <a:rPr lang="en-US" sz="2400" dirty="0"/>
              <a:t>Government can increase their spending by funding development projects to create employment where unemployment is </a:t>
            </a:r>
            <a:r>
              <a:rPr lang="en-US" sz="2400" dirty="0" smtClean="0"/>
              <a:t>high.</a:t>
            </a:r>
            <a:endParaRPr lang="en-US" sz="2400" dirty="0"/>
          </a:p>
          <a:p>
            <a:r>
              <a:rPr lang="en-US" sz="2400" dirty="0"/>
              <a:t>Government can reduce taxes to give persons more disposable income so that they can spend more and boost the </a:t>
            </a:r>
            <a:r>
              <a:rPr lang="en-US" sz="2400" dirty="0" smtClean="0"/>
              <a:t>economy.</a:t>
            </a:r>
            <a:endParaRPr lang="en-US" sz="2400" dirty="0"/>
          </a:p>
          <a:p>
            <a:endParaRPr lang="en-US" sz="2400" dirty="0"/>
          </a:p>
          <a:p>
            <a:r>
              <a:rPr lang="en-US" sz="2400" b="1" dirty="0"/>
              <a:t>Contractionary fiscal policy</a:t>
            </a:r>
          </a:p>
          <a:p>
            <a:r>
              <a:rPr lang="en-US" sz="2400" dirty="0"/>
              <a:t>Government can reduce spending where revenues are low in order to prevent a budget </a:t>
            </a:r>
            <a:r>
              <a:rPr lang="en-US" sz="2400" dirty="0" smtClean="0"/>
              <a:t>deficit.</a:t>
            </a:r>
            <a:endParaRPr lang="en-US" sz="2400" dirty="0"/>
          </a:p>
          <a:p>
            <a:r>
              <a:rPr lang="en-US" sz="2400" dirty="0"/>
              <a:t>Government can increase taxes in order to generate revenue where there is low income generation in the </a:t>
            </a:r>
            <a:r>
              <a:rPr lang="en-US" sz="2400" dirty="0" smtClean="0"/>
              <a:t>country.</a:t>
            </a:r>
            <a:endParaRPr lang="en-US" sz="2400" dirty="0"/>
          </a:p>
        </p:txBody>
      </p:sp>
      <p:sp>
        <p:nvSpPr>
          <p:cNvPr id="3" name="Footer Placeholder 2"/>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3468324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7"/>
            <a:ext cx="9402210" cy="785859"/>
          </a:xfrm>
        </p:spPr>
        <p:txBody>
          <a:bodyPr/>
          <a:lstStyle/>
          <a:p>
            <a:r>
              <a:rPr lang="en-US" dirty="0" smtClean="0"/>
              <a:t>Monetary Policy (Recall from Section 5) </a:t>
            </a:r>
            <a:endParaRPr lang="en-US" dirty="0"/>
          </a:p>
        </p:txBody>
      </p:sp>
      <p:sp>
        <p:nvSpPr>
          <p:cNvPr id="3" name="Content Placeholder 2"/>
          <p:cNvSpPr>
            <a:spLocks noGrp="1"/>
          </p:cNvSpPr>
          <p:nvPr>
            <p:ph idx="1"/>
          </p:nvPr>
        </p:nvSpPr>
        <p:spPr>
          <a:xfrm>
            <a:off x="609600" y="2341417"/>
            <a:ext cx="11083636" cy="4294909"/>
          </a:xfrm>
        </p:spPr>
        <p:txBody>
          <a:bodyPr>
            <a:normAutofit fontScale="92500" lnSpcReduction="20000"/>
          </a:bodyPr>
          <a:lstStyle/>
          <a:p>
            <a:r>
              <a:rPr lang="en-US" b="1" dirty="0">
                <a:solidFill>
                  <a:schemeClr val="accent1">
                    <a:lumMod val="50000"/>
                  </a:schemeClr>
                </a:solidFill>
              </a:rPr>
              <a:t>Reserve requirement/liquidity ratios </a:t>
            </a:r>
            <a:r>
              <a:rPr lang="en-US" dirty="0"/>
              <a:t>– Each commercial bank must deposit a percentage of their deposits with the </a:t>
            </a:r>
            <a:r>
              <a:rPr lang="en-US" dirty="0" smtClean="0"/>
              <a:t>Central Bank (CB).  </a:t>
            </a:r>
            <a:r>
              <a:rPr lang="en-US" dirty="0"/>
              <a:t>If there is </a:t>
            </a:r>
            <a:r>
              <a:rPr lang="en-US" dirty="0" smtClean="0"/>
              <a:t>not enough </a:t>
            </a:r>
            <a:r>
              <a:rPr lang="en-US" dirty="0"/>
              <a:t>money in the economy </a:t>
            </a:r>
            <a:r>
              <a:rPr lang="en-US" dirty="0" smtClean="0"/>
              <a:t>this </a:t>
            </a:r>
            <a:r>
              <a:rPr lang="en-US" dirty="0"/>
              <a:t>percentage can be </a:t>
            </a:r>
            <a:r>
              <a:rPr lang="en-US" dirty="0" smtClean="0"/>
              <a:t>reduced to encourage borrowing and spending.</a:t>
            </a:r>
            <a:endParaRPr lang="en-US" dirty="0"/>
          </a:p>
          <a:p>
            <a:pPr marL="0" indent="0">
              <a:buNone/>
            </a:pPr>
            <a:endParaRPr lang="en-US" dirty="0"/>
          </a:p>
          <a:p>
            <a:r>
              <a:rPr lang="en-US" b="1" dirty="0">
                <a:solidFill>
                  <a:schemeClr val="accent1">
                    <a:lumMod val="50000"/>
                  </a:schemeClr>
                </a:solidFill>
              </a:rPr>
              <a:t>Interest rates </a:t>
            </a:r>
            <a:r>
              <a:rPr lang="en-US" dirty="0"/>
              <a:t>will be lowered to encourage borrowing and spending.  Interest rates will be increased to encourage saving.</a:t>
            </a:r>
          </a:p>
          <a:p>
            <a:pPr marL="0" indent="0">
              <a:buNone/>
            </a:pPr>
            <a:endParaRPr lang="en-US" dirty="0"/>
          </a:p>
          <a:p>
            <a:r>
              <a:rPr lang="en-US" b="1" dirty="0">
                <a:solidFill>
                  <a:schemeClr val="accent1">
                    <a:lumMod val="50000"/>
                  </a:schemeClr>
                </a:solidFill>
              </a:rPr>
              <a:t>Open Market Operations </a:t>
            </a:r>
            <a:r>
              <a:rPr lang="en-US" dirty="0"/>
              <a:t>- The </a:t>
            </a:r>
            <a:r>
              <a:rPr lang="en-US" dirty="0" smtClean="0"/>
              <a:t>CB </a:t>
            </a:r>
            <a:r>
              <a:rPr lang="en-US" dirty="0"/>
              <a:t>sells securities on the open market if there is too much money in the economy.  They buy securities when the money supply is low.</a:t>
            </a:r>
          </a:p>
          <a:p>
            <a:pPr marL="0" indent="0">
              <a:buNone/>
            </a:pPr>
            <a:endParaRPr lang="en-US" dirty="0"/>
          </a:p>
          <a:p>
            <a:r>
              <a:rPr lang="en-US" b="1" dirty="0">
                <a:solidFill>
                  <a:schemeClr val="accent1">
                    <a:lumMod val="50000"/>
                  </a:schemeClr>
                </a:solidFill>
              </a:rPr>
              <a:t>Special directives and special deposits </a:t>
            </a:r>
            <a:r>
              <a:rPr lang="en-US" dirty="0"/>
              <a:t>– The CB can mandate that commercial banks deposit more money with them in order to reduce their lending ability and the money supply.</a:t>
            </a:r>
          </a:p>
          <a:p>
            <a:pPr marL="0" indent="0">
              <a:buNone/>
            </a:pPr>
            <a:endParaRPr lang="en-US" dirty="0"/>
          </a:p>
          <a:p>
            <a:r>
              <a:rPr lang="en-US" b="1" dirty="0">
                <a:solidFill>
                  <a:schemeClr val="accent1">
                    <a:lumMod val="75000"/>
                  </a:schemeClr>
                </a:solidFill>
              </a:rPr>
              <a:t>Moral suasion </a:t>
            </a:r>
            <a:r>
              <a:rPr lang="en-US" dirty="0"/>
              <a:t>– People can be encouraged to spend less when there is too much money (inflation) and to spend more when the supply of money is low.</a:t>
            </a:r>
          </a:p>
          <a:p>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438094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336" y="945958"/>
            <a:ext cx="8761413" cy="706964"/>
          </a:xfrm>
        </p:spPr>
        <p:txBody>
          <a:bodyPr/>
          <a:lstStyle/>
          <a:p>
            <a:r>
              <a:rPr lang="en-US" dirty="0" smtClean="0"/>
              <a:t>Transfer Payments</a:t>
            </a:r>
            <a:endParaRPr lang="en-US" dirty="0"/>
          </a:p>
        </p:txBody>
      </p:sp>
      <p:sp>
        <p:nvSpPr>
          <p:cNvPr id="3" name="Content Placeholder 2"/>
          <p:cNvSpPr>
            <a:spLocks noGrp="1"/>
          </p:cNvSpPr>
          <p:nvPr>
            <p:ph idx="1"/>
          </p:nvPr>
        </p:nvSpPr>
        <p:spPr>
          <a:xfrm>
            <a:off x="498764" y="2216728"/>
            <a:ext cx="11443854" cy="4308764"/>
          </a:xfrm>
        </p:spPr>
        <p:txBody>
          <a:bodyPr>
            <a:noAutofit/>
          </a:bodyPr>
          <a:lstStyle/>
          <a:p>
            <a:pPr marL="0" indent="0">
              <a:buNone/>
            </a:pPr>
            <a:r>
              <a:rPr lang="en-US" dirty="0" smtClean="0"/>
              <a:t>These are payments made by the government to redistribute money to those in need.  During the COVID-19 ‘stay at home’ period in Trinidad and Tobago, financial </a:t>
            </a:r>
            <a:r>
              <a:rPr lang="en-US" dirty="0"/>
              <a:t>assistance </a:t>
            </a:r>
            <a:r>
              <a:rPr lang="en-US" dirty="0" smtClean="0"/>
              <a:t>is being provided to </a:t>
            </a:r>
            <a:r>
              <a:rPr lang="en-US" dirty="0"/>
              <a:t>the Retrenched/Terminated/or those experiencing reduced income for a period not exceeding three (3) months:</a:t>
            </a:r>
          </a:p>
          <a:p>
            <a:pPr fontAlgn="base"/>
            <a:r>
              <a:rPr lang="en-US" dirty="0"/>
              <a:t>Income </a:t>
            </a:r>
            <a:r>
              <a:rPr lang="en-US" dirty="0" smtClean="0"/>
              <a:t>support - </a:t>
            </a:r>
            <a:r>
              <a:rPr lang="en-US" dirty="0"/>
              <a:t>Salary Relief Grant of up to $</a:t>
            </a:r>
            <a:r>
              <a:rPr lang="en-US" dirty="0" smtClean="0"/>
              <a:t>1,500.00. </a:t>
            </a:r>
          </a:p>
          <a:p>
            <a:pPr fontAlgn="base"/>
            <a:r>
              <a:rPr lang="en-US" dirty="0" smtClean="0"/>
              <a:t>Food support - additional </a:t>
            </a:r>
            <a:r>
              <a:rPr lang="en-US" dirty="0"/>
              <a:t>support to persons receiving food </a:t>
            </a:r>
            <a:r>
              <a:rPr lang="en-US" dirty="0" smtClean="0"/>
              <a:t>support</a:t>
            </a:r>
            <a:endParaRPr lang="en-US" dirty="0"/>
          </a:p>
          <a:p>
            <a:pPr lvl="1"/>
            <a:r>
              <a:rPr lang="en-US" sz="1800" dirty="0"/>
              <a:t>⦁ $150 for households up to 3 persons</a:t>
            </a:r>
          </a:p>
          <a:p>
            <a:pPr lvl="1"/>
            <a:r>
              <a:rPr lang="en-US" sz="1800" dirty="0"/>
              <a:t>⦁ $300 for households with 4­5 persons</a:t>
            </a:r>
          </a:p>
          <a:p>
            <a:pPr lvl="1"/>
            <a:r>
              <a:rPr lang="en-US" sz="1800" dirty="0"/>
              <a:t>⦁ $450 for households with 6 and more persons</a:t>
            </a:r>
          </a:p>
          <a:p>
            <a:pPr fontAlgn="base"/>
            <a:r>
              <a:rPr lang="en-US" dirty="0" smtClean="0"/>
              <a:t>Rental </a:t>
            </a:r>
            <a:r>
              <a:rPr lang="en-US" dirty="0"/>
              <a:t>fee </a:t>
            </a:r>
            <a:r>
              <a:rPr lang="en-US" dirty="0" smtClean="0"/>
              <a:t>support - The </a:t>
            </a:r>
            <a:r>
              <a:rPr lang="en-US" dirty="0"/>
              <a:t>House Rent grant is short-term assistance available to persons who are unable to meet their current monthly rental payment and arrears.  The maximum amount that can be accessed by a recipient is TT$7,500.00 over a three-month period, averaging TT$2,500.00 per month.</a:t>
            </a:r>
          </a:p>
        </p:txBody>
      </p:sp>
      <p:sp>
        <p:nvSpPr>
          <p:cNvPr id="4" name="Footer Placeholder 3"/>
          <p:cNvSpPr>
            <a:spLocks noGrp="1"/>
          </p:cNvSpPr>
          <p:nvPr>
            <p:ph type="ftr" sz="quarter" idx="11"/>
          </p:nvPr>
        </p:nvSpPr>
        <p:spPr>
          <a:xfrm>
            <a:off x="9773588" y="6415790"/>
            <a:ext cx="1469036" cy="442210"/>
          </a:xfrm>
        </p:spPr>
        <p:txBody>
          <a:bodyPr/>
          <a:lstStyle/>
          <a:p>
            <a:r>
              <a:rPr lang="en-US" dirty="0" smtClean="0"/>
              <a:t>CPDD MOE 2020</a:t>
            </a:r>
            <a:endParaRPr lang="en-US" dirty="0"/>
          </a:p>
        </p:txBody>
      </p:sp>
    </p:spTree>
    <p:extLst>
      <p:ext uri="{BB962C8B-B14F-4D97-AF65-F5344CB8AC3E}">
        <p14:creationId xmlns:p14="http://schemas.microsoft.com/office/powerpoint/2010/main" val="2338795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374" y="715617"/>
            <a:ext cx="10515600" cy="1351721"/>
          </a:xfrm>
        </p:spPr>
        <p:txBody>
          <a:bodyPr/>
          <a:lstStyle/>
          <a:p>
            <a:r>
              <a:rPr lang="en-US" dirty="0" smtClean="0"/>
              <a:t>Why do Governments need to </a:t>
            </a:r>
            <a:r>
              <a:rPr lang="en-US" dirty="0" err="1" smtClean="0"/>
              <a:t>stabilise</a:t>
            </a:r>
            <a:r>
              <a:rPr lang="en-US" dirty="0" smtClean="0"/>
              <a:t> the economy? </a:t>
            </a:r>
            <a:endParaRPr lang="en-US" dirty="0"/>
          </a:p>
        </p:txBody>
      </p:sp>
      <p:sp>
        <p:nvSpPr>
          <p:cNvPr id="3" name="Content Placeholder 2"/>
          <p:cNvSpPr>
            <a:spLocks noGrp="1"/>
          </p:cNvSpPr>
          <p:nvPr>
            <p:ph idx="1"/>
          </p:nvPr>
        </p:nvSpPr>
        <p:spPr>
          <a:xfrm>
            <a:off x="755374" y="2713220"/>
            <a:ext cx="2392560" cy="1633928"/>
          </a:xfrm>
        </p:spPr>
        <p:txBody>
          <a:bodyPr>
            <a:noAutofit/>
          </a:bodyPr>
          <a:lstStyle/>
          <a:p>
            <a:pPr marL="0" indent="0">
              <a:buNone/>
            </a:pPr>
            <a:r>
              <a:rPr lang="en-US" sz="3600" b="1" dirty="0" smtClean="0">
                <a:solidFill>
                  <a:schemeClr val="accent2">
                    <a:lumMod val="75000"/>
                  </a:schemeClr>
                </a:solidFill>
              </a:rPr>
              <a:t>To ensure</a:t>
            </a:r>
          </a:p>
        </p:txBody>
      </p:sp>
      <p:graphicFrame>
        <p:nvGraphicFramePr>
          <p:cNvPr id="4" name="Diagram 3"/>
          <p:cNvGraphicFramePr/>
          <p:nvPr>
            <p:extLst>
              <p:ext uri="{D42A27DB-BD31-4B8C-83A1-F6EECF244321}">
                <p14:modId xmlns:p14="http://schemas.microsoft.com/office/powerpoint/2010/main" val="2194629171"/>
              </p:ext>
            </p:extLst>
          </p:nvPr>
        </p:nvGraphicFramePr>
        <p:xfrm>
          <a:off x="3959069" y="1879263"/>
          <a:ext cx="7206974" cy="4723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720257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651</TotalTime>
  <Words>1467</Words>
  <Application>Microsoft Office PowerPoint</Application>
  <PresentationFormat>Widescreen</PresentationFormat>
  <Paragraphs>132</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Century Gothic</vt:lpstr>
      <vt:lpstr>Wingdings 3</vt:lpstr>
      <vt:lpstr>Ion Boardroom</vt:lpstr>
      <vt:lpstr>Subject Area: Economics  Level: CSEC   Curriculum Topic: Economic Management: Policies and         Goals        Section 6 Objective 1  Key teaching points:   Discuss the role of government in stabilising the economy </vt:lpstr>
      <vt:lpstr>COVID-19</vt:lpstr>
      <vt:lpstr>What is economic stabilization?</vt:lpstr>
      <vt:lpstr>In order to stabilize an economy, governments can use the following measures:</vt:lpstr>
      <vt:lpstr>Fiscal Policy</vt:lpstr>
      <vt:lpstr>Fiscal Policy</vt:lpstr>
      <vt:lpstr>Monetary Policy (Recall from Section 5) </vt:lpstr>
      <vt:lpstr>Transfer Payments</vt:lpstr>
      <vt:lpstr>Why do Governments need to stabilise the economy? </vt:lpstr>
      <vt:lpstr>Full Employment</vt:lpstr>
      <vt:lpstr>Price Stability</vt:lpstr>
      <vt:lpstr>Balance of Payments</vt:lpstr>
      <vt:lpstr>Balance of Payments (continued)</vt:lpstr>
      <vt:lpstr>Economic Growth and Development</vt:lpstr>
      <vt:lpstr>Economic Growth and Development (continued)</vt:lpstr>
      <vt:lpstr>Note:</vt:lpstr>
      <vt:lpstr>Activity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Subject Area: Economics  Level: CSEC   Curriculum Topic: Role of Government        Section 6 Objective 1  Key teaching points:   Discuss the role of government in stabilising the economy</dc:title>
  <dc:creator>MOECurriculum</dc:creator>
  <cp:lastModifiedBy>MOECurriculum</cp:lastModifiedBy>
  <cp:revision>33</cp:revision>
  <dcterms:created xsi:type="dcterms:W3CDTF">2020-04-24T17:41:04Z</dcterms:created>
  <dcterms:modified xsi:type="dcterms:W3CDTF">2020-05-08T02:12:56Z</dcterms:modified>
</cp:coreProperties>
</file>