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73" r:id="rId6"/>
    <p:sldId id="260" r:id="rId7"/>
    <p:sldId id="274" r:id="rId8"/>
    <p:sldId id="275" r:id="rId9"/>
    <p:sldId id="276" r:id="rId10"/>
    <p:sldId id="262" r:id="rId11"/>
    <p:sldId id="277" r:id="rId12"/>
    <p:sldId id="263" r:id="rId13"/>
    <p:sldId id="264" r:id="rId14"/>
    <p:sldId id="271" r:id="rId15"/>
    <p:sldId id="265" r:id="rId16"/>
    <p:sldId id="266" r:id="rId17"/>
    <p:sldId id="267" r:id="rId18"/>
    <p:sldId id="272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95A1-BECD-453C-AE46-7DF89EE71EE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61-B81F-4313-A580-A66CCE7FB7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6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95A1-BECD-453C-AE46-7DF89EE71EE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61-B81F-4313-A580-A66CCE7FB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95A1-BECD-453C-AE46-7DF89EE71EE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61-B81F-4313-A580-A66CCE7FB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95A1-BECD-453C-AE46-7DF89EE71EE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61-B81F-4313-A580-A66CCE7FB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9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95A1-BECD-453C-AE46-7DF89EE71EE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61-B81F-4313-A580-A66CCE7FB7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25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95A1-BECD-453C-AE46-7DF89EE71EE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61-B81F-4313-A580-A66CCE7FB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3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95A1-BECD-453C-AE46-7DF89EE71EE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61-B81F-4313-A580-A66CCE7FB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6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95A1-BECD-453C-AE46-7DF89EE71EE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61-B81F-4313-A580-A66CCE7FB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6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95A1-BECD-453C-AE46-7DF89EE71EE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61-B81F-4313-A580-A66CCE7FB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2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0E795A1-BECD-453C-AE46-7DF89EE71EE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14A961-B81F-4313-A580-A66CCE7FB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1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95A1-BECD-453C-AE46-7DF89EE71EE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61-B81F-4313-A580-A66CCE7FB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0E795A1-BECD-453C-AE46-7DF89EE71EE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14A961-B81F-4313-A580-A66CCE7FB7D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88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and Furniture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Lesson # 2</a:t>
            </a:r>
          </a:p>
          <a:p>
            <a:r>
              <a:rPr lang="en-US" dirty="0" smtClean="0"/>
              <a:t>Site work operations</a:t>
            </a:r>
          </a:p>
          <a:p>
            <a:r>
              <a:rPr lang="en-US" smtClean="0"/>
              <a:t>D. Ramdeo</a:t>
            </a:r>
            <a:r>
              <a:rPr lang="en-US" dirty="0" smtClean="0"/>
              <a:t> April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1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Establishment of facilities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establishment of facilities is considered as the most important operation in the preparation of site work. Some of the main categories  are: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Site offices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Sanitary facilities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Equipment and material storage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Water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Electricity</a:t>
            </a:r>
          </a:p>
        </p:txBody>
      </p:sp>
    </p:spTree>
    <p:extLst>
      <p:ext uri="{BB962C8B-B14F-4D97-AF65-F5344CB8AC3E}">
        <p14:creationId xmlns:p14="http://schemas.microsoft.com/office/powerpoint/2010/main" val="107417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out the building: Task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The </a:t>
            </a:r>
            <a:r>
              <a:rPr lang="en-US" sz="3200" dirty="0"/>
              <a:t>first task is to establish a base line from which the building can be set out. 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This is shown </a:t>
            </a:r>
            <a:r>
              <a:rPr lang="en-US" sz="3200" dirty="0"/>
              <a:t>in </a:t>
            </a:r>
            <a:r>
              <a:rPr lang="en-US" sz="3200" dirty="0" smtClean="0"/>
              <a:t>Figure 1 on the next slide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03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out the building: Task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</a:t>
            </a:r>
            <a:endParaRPr lang="en-US" sz="26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</a:t>
            </a:r>
          </a:p>
          <a:p>
            <a:pPr marL="0" indent="0">
              <a:buNone/>
            </a:pPr>
            <a:r>
              <a:rPr lang="en-TT" sz="1900" u="sng" dirty="0" smtClean="0"/>
              <a:t>   </a:t>
            </a:r>
            <a:endParaRPr lang="en-US" sz="1900" u="sng" dirty="0"/>
          </a:p>
          <a:p>
            <a:pPr marL="0" indent="0">
              <a:buNone/>
            </a:pPr>
            <a:r>
              <a:rPr lang="en-US" sz="1900" dirty="0" smtClean="0"/>
              <a:t>                    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 smtClean="0"/>
              <a:t>                      Figure 1                                         </a:t>
            </a:r>
            <a:r>
              <a:rPr lang="en-US" sz="1900" u="sng" dirty="0" smtClean="0"/>
              <a:t>footpath / roadway  to establish baseline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:\Users\damian\Downloads\20200409_092046.jpg"/>
          <p:cNvPicPr/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t="23726" r="14255" b="13884"/>
          <a:stretch/>
        </p:blipFill>
        <p:spPr bwMode="auto">
          <a:xfrm>
            <a:off x="1066800" y="1981200"/>
            <a:ext cx="64770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305300" y="4953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79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out the building: Task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45734"/>
            <a:ext cx="3916680" cy="40233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After the baseline has been established, the main setting out lines can be set using corner profiles as shown in Figure 2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</a:t>
            </a:r>
            <a:endParaRPr lang="en-US" sz="24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TT" sz="3200" dirty="0" smtClean="0"/>
          </a:p>
          <a:p>
            <a:pPr>
              <a:buFont typeface="Wingdings" panose="05000000000000000000" pitchFamily="2" charset="2"/>
              <a:buChar char="q"/>
            </a:pPr>
            <a:endParaRPr lang="en-TT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TT" sz="3200" dirty="0" smtClean="0"/>
              <a:t>Go to Figure 2 on the next slide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303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Setting out the building: Task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868" y="1768380"/>
            <a:ext cx="6986332" cy="41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1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out the building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7360"/>
            <a:ext cx="8153400" cy="45110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Corner profiles can be either continuous or stopped.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After setting out the main building lines (setting out lines) as shown in Fig 2, the 3:4:5 method of checking is performed to ensure the corners are right angles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This can also be done by measuring the diagonals.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Trench and wall widths are then marked for layout on   the batter boards as shown in Fig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5091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TT" sz="2200" dirty="0"/>
              <a:t>	</a:t>
            </a:r>
            <a:r>
              <a:rPr lang="en-TT" sz="2200" dirty="0" smtClean="0"/>
              <a:t>Mr </a:t>
            </a:r>
            <a:r>
              <a:rPr lang="en-TT" sz="2200" dirty="0" smtClean="0"/>
              <a:t>Damian </a:t>
            </a:r>
            <a:r>
              <a:rPr lang="en-TT" sz="2200" dirty="0" err="1" smtClean="0"/>
              <a:t>Ramdeo</a:t>
            </a:r>
            <a:r>
              <a:rPr lang="en-TT" sz="2200" dirty="0" smtClean="0"/>
              <a:t> – BFT </a:t>
            </a:r>
            <a:r>
              <a:rPr lang="en-TT" sz="2200" dirty="0" smtClean="0"/>
              <a:t>Teacher</a:t>
            </a:r>
            <a:endParaRPr lang="en-US" sz="2200" dirty="0" smtClean="0"/>
          </a:p>
          <a:p>
            <a:pPr marL="0" indent="0">
              <a:buNone/>
            </a:pPr>
            <a:r>
              <a:rPr lang="en-TT" dirty="0" smtClean="0"/>
              <a:t>Photos:</a:t>
            </a:r>
            <a:r>
              <a:rPr lang="en-TT" dirty="0" smtClean="0"/>
              <a:t>:</a:t>
            </a:r>
            <a:endParaRPr lang="en-TT" dirty="0" smtClean="0"/>
          </a:p>
          <a:p>
            <a:pPr marL="0" indent="0">
              <a:buNone/>
            </a:pPr>
            <a:r>
              <a:rPr lang="en-TT" dirty="0"/>
              <a:t>	</a:t>
            </a:r>
            <a:r>
              <a:rPr lang="en-TT" dirty="0" smtClean="0"/>
              <a:t>Wikimedia </a:t>
            </a:r>
            <a:r>
              <a:rPr lang="en-TT" dirty="0" smtClean="0"/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val="1267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Summative evaluation</a:t>
            </a:r>
            <a:br>
              <a:rPr lang="en-US" dirty="0" smtClean="0"/>
            </a:br>
            <a:r>
              <a:rPr lang="en-US" dirty="0" smtClean="0"/>
              <a:t>Objective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Which of the following plans a builder will use to set out the main building lines?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(A)  Cadastral        (B)  Site       (C) Building             (D)  Building detail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2.    The term “</a:t>
            </a:r>
            <a:r>
              <a:rPr lang="en-US" sz="2000" dirty="0" err="1" smtClean="0"/>
              <a:t>earthing</a:t>
            </a:r>
            <a:r>
              <a:rPr lang="en-US" sz="2000" dirty="0" smtClean="0"/>
              <a:t>” can be referred to as…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(A) cutting of trees                         (B) demolishing old buildings 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(C)  removal or addition of soil    (D) stripping the site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AutoNum type="arabicPeriod" startAt="3"/>
            </a:pPr>
            <a:r>
              <a:rPr lang="en-US" sz="2000" dirty="0" smtClean="0"/>
              <a:t>Which operation is performed first  in the preparation of site work operation?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(A)  Addition of soil to  level site  (B) Removal of soil to level site 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(C) Hoarding off the site                 (D) Grubbing out bushes and trees</a:t>
            </a:r>
          </a:p>
        </p:txBody>
      </p:sp>
    </p:spTree>
    <p:extLst>
      <p:ext uri="{BB962C8B-B14F-4D97-AF65-F5344CB8AC3E}">
        <p14:creationId xmlns:p14="http://schemas.microsoft.com/office/powerpoint/2010/main" val="277207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Summative evaluation</a:t>
            </a:r>
            <a:br>
              <a:rPr lang="en-US" dirty="0"/>
            </a:br>
            <a:r>
              <a:rPr lang="en-US" dirty="0"/>
              <a:t>Objective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37360"/>
            <a:ext cx="8610600" cy="4815839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Arial" pitchFamily="34" charset="0"/>
              <a:buAutoNum type="arabicPeriod" startAt="4"/>
            </a:pPr>
            <a:r>
              <a:rPr lang="en-US" sz="1900" dirty="0">
                <a:solidFill>
                  <a:prstClr val="black"/>
                </a:solidFill>
              </a:rPr>
              <a:t>Why is salvaging important when demolishing old buildings on a site?</a:t>
            </a:r>
          </a:p>
          <a:p>
            <a:pPr marL="0" lvl="0" indent="0">
              <a:buNone/>
            </a:pPr>
            <a:r>
              <a:rPr lang="en-US" sz="1900" dirty="0">
                <a:solidFill>
                  <a:prstClr val="black"/>
                </a:solidFill>
              </a:rPr>
              <a:t>        (A) For recycling purposes           ( B) To save the materials to burn             </a:t>
            </a:r>
          </a:p>
          <a:p>
            <a:pPr marL="0" lvl="0" indent="0">
              <a:buNone/>
            </a:pPr>
            <a:r>
              <a:rPr lang="en-US" sz="1900" dirty="0">
                <a:solidFill>
                  <a:prstClr val="black"/>
                </a:solidFill>
              </a:rPr>
              <a:t>        (C) To distribute the materials amongst the workers                                               </a:t>
            </a:r>
          </a:p>
          <a:p>
            <a:pPr marL="0" lvl="0" indent="0">
              <a:buNone/>
            </a:pPr>
            <a:r>
              <a:rPr lang="en-US" sz="1900" dirty="0">
                <a:solidFill>
                  <a:prstClr val="black"/>
                </a:solidFill>
              </a:rPr>
              <a:t>        (D)  To be used  for scaffolding </a:t>
            </a:r>
            <a:endParaRPr lang="en-US" sz="19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9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900" dirty="0" smtClean="0">
                <a:solidFill>
                  <a:prstClr val="black"/>
                </a:solidFill>
              </a:rPr>
              <a:t>5.    What </a:t>
            </a:r>
            <a:r>
              <a:rPr lang="en-US" sz="1900" dirty="0">
                <a:solidFill>
                  <a:prstClr val="black"/>
                </a:solidFill>
              </a:rPr>
              <a:t>does “stripping the site” refers to in site preparation?</a:t>
            </a:r>
          </a:p>
          <a:p>
            <a:pPr marL="0" lvl="0" indent="0">
              <a:buNone/>
            </a:pPr>
            <a:r>
              <a:rPr lang="en-US" sz="1900" dirty="0">
                <a:solidFill>
                  <a:prstClr val="black"/>
                </a:solidFill>
              </a:rPr>
              <a:t>       (A)  Protection of the public            (B) Disposing of old debris                </a:t>
            </a:r>
          </a:p>
          <a:p>
            <a:pPr marL="0" lvl="0" indent="0">
              <a:buNone/>
            </a:pPr>
            <a:r>
              <a:rPr lang="en-US" sz="1900" dirty="0">
                <a:solidFill>
                  <a:prstClr val="black"/>
                </a:solidFill>
              </a:rPr>
              <a:t>       (C) Cutting of trees and bushes      (D) Reduction of building </a:t>
            </a:r>
            <a:r>
              <a:rPr lang="en-US" sz="1900" dirty="0" smtClean="0">
                <a:solidFill>
                  <a:prstClr val="black"/>
                </a:solidFill>
              </a:rPr>
              <a:t>interruptions</a:t>
            </a:r>
          </a:p>
          <a:p>
            <a:pPr marL="0" lvl="0" indent="0">
              <a:buNone/>
            </a:pPr>
            <a:endParaRPr lang="en-US" sz="1900" dirty="0">
              <a:solidFill>
                <a:prstClr val="black"/>
              </a:solidFill>
            </a:endParaRPr>
          </a:p>
          <a:p>
            <a:pPr marL="457200" lvl="0" indent="-457200">
              <a:buFont typeface="Arial" pitchFamily="34" charset="0"/>
              <a:buAutoNum type="arabicPeriod" startAt="6"/>
            </a:pPr>
            <a:r>
              <a:rPr lang="en-US" sz="1900" dirty="0">
                <a:solidFill>
                  <a:prstClr val="black"/>
                </a:solidFill>
              </a:rPr>
              <a:t>Hoarding off a building site is the process of….</a:t>
            </a:r>
          </a:p>
          <a:p>
            <a:pPr marL="0" lvl="0" indent="0">
              <a:buNone/>
            </a:pPr>
            <a:r>
              <a:rPr lang="en-US" sz="1900" dirty="0">
                <a:solidFill>
                  <a:prstClr val="black"/>
                </a:solidFill>
              </a:rPr>
              <a:t>       (A) laying out a building                   (B) removal of top soil                              </a:t>
            </a:r>
          </a:p>
          <a:p>
            <a:pPr marL="0" lvl="0" indent="0">
              <a:buNone/>
            </a:pPr>
            <a:r>
              <a:rPr lang="en-US" sz="1900" dirty="0">
                <a:solidFill>
                  <a:prstClr val="black"/>
                </a:solidFill>
              </a:rPr>
              <a:t>       (C) storage of materials                   (D) securing a building site</a:t>
            </a:r>
          </a:p>
          <a:p>
            <a:pPr marL="0" lvl="0" indent="0">
              <a:buNone/>
            </a:pPr>
            <a:endParaRPr lang="en-US" sz="19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13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evaluation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5. </a:t>
            </a:r>
            <a:r>
              <a:rPr lang="en-US" sz="1900" dirty="0" smtClean="0"/>
              <a:t>Site offices are sometimes used to conduct “tool box meetings”  for the general purpose of….</a:t>
            </a:r>
          </a:p>
          <a:p>
            <a:pPr marL="0" indent="0">
              <a:buNone/>
            </a:pPr>
            <a:r>
              <a:rPr lang="en-US" sz="1900" dirty="0" smtClean="0"/>
              <a:t>       (A) roll call of the workers                (B) discussion of the progress of work 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(C) plan activities for after work      (D) discuss workers salaries </a:t>
            </a:r>
          </a:p>
          <a:p>
            <a:pPr marL="0" indent="0">
              <a:buNone/>
            </a:pPr>
            <a:endParaRPr lang="en-US" sz="1900" dirty="0" smtClean="0"/>
          </a:p>
          <a:p>
            <a:pPr marL="457200" indent="-457200">
              <a:buAutoNum type="arabicPeriod" startAt="8"/>
            </a:pPr>
            <a:r>
              <a:rPr lang="en-US" sz="1900" dirty="0" smtClean="0"/>
              <a:t>Which of the following can be used to verify square of a building layout?    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(A) Measuring the perimeter           (B) Using the 3:4:5 method                    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(C) Leveling the site boundary line (D) Measuring the building base line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237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863841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dirty="0" smtClean="0"/>
              <a:t>At the end of this lesson you should be able to:</a:t>
            </a:r>
          </a:p>
          <a:p>
            <a:pPr marL="0" indent="0">
              <a:buNone/>
            </a:pPr>
            <a:endParaRPr lang="en-T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Prepare for site work </a:t>
            </a:r>
            <a:r>
              <a:rPr lang="en-US" sz="2800" dirty="0" smtClean="0"/>
              <a:t>operations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sz="2800" dirty="0" smtClean="0"/>
              <a:t>List the documents the builder must acquire to start the site work operations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sz="2800" dirty="0" smtClean="0"/>
              <a:t>State the four groups of site operations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sz="2800" dirty="0" smtClean="0"/>
              <a:t>Define the terms used in site work preparation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sz="2800" dirty="0" smtClean="0"/>
              <a:t>Describe the processes used in site layout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77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sheet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5639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 for site work operations.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45734"/>
            <a:ext cx="7909560" cy="4097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When the builder is given permission to a building site, the task of preparing for and setting out the building can be commenced. These operations can be grouped under four (4) headings: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Clearing the 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Hoarding off the 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Establishment of facilities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Setting out the building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864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45734"/>
            <a:ext cx="7909560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Before any of the mentioned operations can be achieved, the builder must have the following documents: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Cadastral 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Site layout 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Detailed building 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Relevant building regulations and codes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640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the site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45734"/>
            <a:ext cx="4069080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process may involve the: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Demolition of existing </a:t>
            </a:r>
            <a:r>
              <a:rPr lang="en-US" sz="2800" dirty="0" smtClean="0"/>
              <a:t>  buildings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Grubbing out of bushes and trees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Removal of top soil to reduce levels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Addition of soil to increase levels</a:t>
            </a:r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947160" cy="40233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method chosen </a:t>
            </a:r>
            <a:r>
              <a:rPr lang="en-US" dirty="0" smtClean="0"/>
              <a:t>for site </a:t>
            </a:r>
            <a:r>
              <a:rPr lang="en-US" dirty="0"/>
              <a:t>clearance work will be determined </a:t>
            </a:r>
            <a:r>
              <a:rPr lang="en-US" dirty="0" smtClean="0"/>
              <a:t>by: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scale of </a:t>
            </a:r>
            <a:r>
              <a:rPr lang="en-US" sz="2400" dirty="0" smtClean="0"/>
              <a:t>development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consideration </a:t>
            </a:r>
            <a:r>
              <a:rPr lang="en-US" sz="2400" dirty="0"/>
              <a:t>for the environment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any </a:t>
            </a:r>
            <a:r>
              <a:rPr lang="en-US" sz="2400" dirty="0"/>
              <a:t>adjacent buildings.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7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Hoarding off the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Hoarding is the process of erecting fences or barriers in the perimeter of the building site. Its general purpose is to: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Provide protection to the public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Secure plants (tools &amp; equipment) and materials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General security of work 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Reduction of interference and interruptions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5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65996"/>
          </a:xfrm>
        </p:spPr>
        <p:txBody>
          <a:bodyPr/>
          <a:lstStyle/>
          <a:p>
            <a:r>
              <a:rPr lang="en-US" dirty="0"/>
              <a:t>Hoarding: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752600"/>
            <a:ext cx="3703320" cy="4116494"/>
          </a:xfrm>
        </p:spPr>
        <p:txBody>
          <a:bodyPr>
            <a:normAutofit/>
          </a:bodyPr>
          <a:lstStyle/>
          <a:p>
            <a:r>
              <a:rPr lang="en-TT" i="1" dirty="0" smtClean="0"/>
              <a:t>Two forms of hoard commonly used in site preparation:</a:t>
            </a:r>
            <a:endParaRPr lang="en-US" i="1" dirty="0" smtClean="0"/>
          </a:p>
          <a:p>
            <a:endParaRPr lang="en-US" b="1" i="1" dirty="0" smtClean="0"/>
          </a:p>
          <a:p>
            <a:r>
              <a:rPr lang="en-US" b="1" i="1" dirty="0" smtClean="0"/>
              <a:t>Vertical hoarding</a:t>
            </a:r>
            <a:endParaRPr lang="en-US" b="1" i="1" dirty="0"/>
          </a:p>
          <a:p>
            <a:r>
              <a:rPr lang="en-US" dirty="0" smtClean="0"/>
              <a:t>consists </a:t>
            </a:r>
            <a:r>
              <a:rPr lang="en-US" dirty="0"/>
              <a:t>of a series of close-boarded panels securely fixed to resist </a:t>
            </a:r>
            <a:r>
              <a:rPr lang="en-US" dirty="0" smtClean="0"/>
              <a:t>wind; theft </a:t>
            </a:r>
            <a:r>
              <a:rPr lang="en-US" dirty="0"/>
              <a:t>and accident impact loads.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752600"/>
            <a:ext cx="3703320" cy="4116495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b="1" i="1" dirty="0" smtClean="0"/>
              <a:t>Fan hoardings</a:t>
            </a:r>
          </a:p>
          <a:p>
            <a:endParaRPr lang="en-US" dirty="0" smtClean="0"/>
          </a:p>
          <a:p>
            <a:r>
              <a:rPr lang="en-US" dirty="0" smtClean="0"/>
              <a:t>mainly </a:t>
            </a:r>
            <a:r>
              <a:rPr lang="en-US" dirty="0"/>
              <a:t>designed and installed to provide protection from falling objects.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placed at a level above the normal traffic height and arranged in such a manner that any falling debris is directed back towards the building site.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3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Vertical Hoarding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029" y="1846263"/>
            <a:ext cx="480439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2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Fan Hoarding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981200"/>
            <a:ext cx="4952999" cy="39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724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1061</TotalTime>
  <Words>957</Words>
  <Application>Microsoft Office PowerPoint</Application>
  <PresentationFormat>On-screen Show (4:3)</PresentationFormat>
  <Paragraphs>142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Retrospect</vt:lpstr>
      <vt:lpstr>Building and Furniture Technology</vt:lpstr>
      <vt:lpstr>Objectives</vt:lpstr>
      <vt:lpstr>Prepare for site work operations.</vt:lpstr>
      <vt:lpstr>Requirements</vt:lpstr>
      <vt:lpstr>Clearing the site</vt:lpstr>
      <vt:lpstr>Hoarding off the site</vt:lpstr>
      <vt:lpstr>Hoarding: Types</vt:lpstr>
      <vt:lpstr>Vertical Hoarding</vt:lpstr>
      <vt:lpstr>Fan Hoarding</vt:lpstr>
      <vt:lpstr>Establishment of facilities </vt:lpstr>
      <vt:lpstr>Setting out the building: Task 1</vt:lpstr>
      <vt:lpstr>Setting out the building: Task 1</vt:lpstr>
      <vt:lpstr>Setting out the building: Task 2</vt:lpstr>
      <vt:lpstr>Setting out the building: Task 2</vt:lpstr>
      <vt:lpstr>Setting out the building </vt:lpstr>
      <vt:lpstr>References</vt:lpstr>
      <vt:lpstr>Summative evaluation Objective items</vt:lpstr>
      <vt:lpstr>Summative evaluation Objective items</vt:lpstr>
      <vt:lpstr>Summative evaluation – cont’d</vt:lpstr>
      <vt:lpstr>Answer sheet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and Furniture Technology</dc:title>
  <dc:creator>damian</dc:creator>
  <cp:lastModifiedBy>Charmaine Gellineau</cp:lastModifiedBy>
  <cp:revision>41</cp:revision>
  <dcterms:created xsi:type="dcterms:W3CDTF">2020-04-07T15:08:12Z</dcterms:created>
  <dcterms:modified xsi:type="dcterms:W3CDTF">2020-05-21T18:00:58Z</dcterms:modified>
</cp:coreProperties>
</file>