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1" r:id="rId4"/>
    <p:sldId id="274" r:id="rId5"/>
    <p:sldId id="262" r:id="rId6"/>
    <p:sldId id="273" r:id="rId7"/>
    <p:sldId id="263" r:id="rId8"/>
    <p:sldId id="275" r:id="rId9"/>
    <p:sldId id="265" r:id="rId10"/>
    <p:sldId id="266" r:id="rId11"/>
    <p:sldId id="268" r:id="rId12"/>
    <p:sldId id="267" r:id="rId13"/>
    <p:sldId id="270" r:id="rId14"/>
    <p:sldId id="272" r:id="rId15"/>
    <p:sldId id="269" r:id="rId16"/>
    <p:sldId id="271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6B33A-7B98-4308-9C9A-000D8691C193}" type="datetimeFigureOut">
              <a:rPr lang="en-TT" smtClean="0"/>
              <a:t>10/06/2020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AA769-F0E7-4144-BD3D-0924E1C60885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945016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50CF3-F001-4499-A0EE-2A9E91CD5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B7B72-0CC8-4BDE-A03F-C82E37D68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9684B-32BA-471A-AD3D-BF84D5D07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EB33-CF5E-425D-8256-059CFED530F6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88501-5059-4CB7-8514-0D96A495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A612-B47B-47AD-9B5F-BA3E678A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36608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4CC78-F8E0-4DBF-9156-D3DE3099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6CEC4-BE3B-421B-BE08-719ED3447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DDE9F-3C40-419F-B813-DEF6DEC63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A8326-A36C-465C-9558-7EFB8E5B5D19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184B4-C2FD-458D-8A32-1384DAE2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1EC3B-E21C-4E25-937D-A8D5C8DF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26456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8FC00-0102-467E-A46D-95AFCD625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178D1-1E97-473E-8467-934018078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4AA5-6407-483F-AC56-0EF6191FA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17F47-9D68-4E0F-8F84-0FEDD639A38F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80D4A-9287-46CD-8BAB-A2F1A054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46967-046E-4274-B65C-515C57BE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1467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A2675-1A0C-4B08-A62B-D54379E12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ECD37-6038-4A2D-AC7E-4444DD72C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15E8-6397-49BC-81EC-C36031ED5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4C2EA-549B-49E2-9ABB-584AF2DA2525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D9145-1B22-4473-A977-9F00A3D8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4588-3538-43D5-B3F1-C8A71F6E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71121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0C20-946E-4908-82B7-C5DCC6484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B1261-2238-41B9-B627-3579565F6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C05CA-7DC6-437B-96BF-9A286547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9696-08E8-4E8E-B64E-3EEEE324CE5F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DCCC1-EB6A-45C8-99C2-13419F6B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BE4D1-393A-4EA6-90A2-383C9E82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7021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5CEC-4A96-4635-BBF9-719A830D2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32461-07FF-490F-A78F-E4336DD000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FCA2D-E1AF-4F3F-A08D-8FB0CFA16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758C3-0AAD-462D-BE4C-F8C3B606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EBE-E08A-42E0-BF30-9DD1AF031D09}" type="datetime1">
              <a:rPr lang="en-TT" smtClean="0"/>
              <a:t>10/06/2020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CDA6F-53B5-41EB-BA4E-4762D220F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132E0-ADF3-4918-B7D4-032D28BEE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48339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B9EA2-B45A-462D-BFDA-B548BEC66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C49E5-AF26-4A28-9BFB-F132D4818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E3768-6D95-41FD-AE26-1E8FCB5EB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102A0-2C1E-4D6A-A203-277043686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EE488-2D73-4D02-8BDD-4F67931D3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7142C-FBC4-4B9A-8360-BC6B4246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D5ED-EA96-422B-912E-E14B3E0A75BA}" type="datetime1">
              <a:rPr lang="en-TT" smtClean="0"/>
              <a:t>10/06/2020</a:t>
            </a:fld>
            <a:endParaRPr lang="en-T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69695B-10D8-4486-A1CE-979D8BD4D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ECF9CD-76E9-419C-9A33-174A52EC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6049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769F-B432-4AF2-8FAE-625AB0170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C833F-FD76-487B-99F6-21AF3064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71C0-6A16-424B-90C3-6E8769239691}" type="datetime1">
              <a:rPr lang="en-TT" smtClean="0"/>
              <a:t>10/06/2020</a:t>
            </a:fld>
            <a:endParaRPr lang="en-T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ED731-B293-4D0A-8791-7A4C8026E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9A757F-F433-45E9-8920-3EB7C6574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53653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59D0BD-865C-4C59-B597-43A34110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FCAB-ED1A-4C52-B3CE-B87FCAA9A4A0}" type="datetime1">
              <a:rPr lang="en-TT" smtClean="0"/>
              <a:t>10/06/2020</a:t>
            </a:fld>
            <a:endParaRPr lang="en-T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770875-42F3-45DF-ABAC-FDD5A853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0954A-2172-4C3D-BBD5-5D19F0095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76050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7AE6-9183-4020-947B-446600DE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DA0E6-DA90-4D6B-9D38-CA7F72C3C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3929B-D3A8-4D9B-826E-9038C7F3F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48E42-FCB0-406E-A511-D5285D784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4C7-3B05-41E2-8069-5CEB55F6C5A6}" type="datetime1">
              <a:rPr lang="en-TT" smtClean="0"/>
              <a:t>10/06/2020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4FB62-E9E9-4A0C-9239-7341971EE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D4205-7982-4552-ABAB-9CA83B77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07566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321E-6AEB-4A69-BA93-FB40D27A1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7AEFCC-2571-4084-B31C-603B69AEC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E1F62-C49C-49DA-BE4D-34E17DB7B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18BDD-668B-4B0C-A5CE-49EF1DE5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8B-642F-4EFE-9F28-E895876F73DB}" type="datetime1">
              <a:rPr lang="en-TT" smtClean="0"/>
              <a:t>10/06/2020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FE8FAC-1DFA-4F5F-A5FA-F03B621D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49925-3C3F-4605-99F5-ED5CEC1F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99224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158FF-A6F3-4DAB-929E-3D14259C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AB16F-1148-4D7B-BF12-6DB3072EE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D269C-A181-4278-9F58-E7588C18C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A2843-4836-47D0-BA2A-50CCCD2D085B}" type="datetime1">
              <a:rPr lang="en-TT" smtClean="0"/>
              <a:t>10/06/2020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19EAE-BB44-448A-AD83-4DC43B265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204BF-2165-4338-8F63-8D20FD699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8E87D-FE8F-437D-A400-88B5B362843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5116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zsVh8YwZEQ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rzsVh8YwZEQ?feature=oembed" TargetMode="Externa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QVxg-QgmOU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2QVxg-QgmOU?feature=oembed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FQ8L0q8Np0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bFQ8L0q8Np0?feature=oembed" TargetMode="Externa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pDlOaH8nPs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8pDlOaH8nPs?feature=oembed" TargetMode="Externa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2QVxg-QgmOU" TargetMode="External"/><Relationship Id="rId3" Type="http://schemas.openxmlformats.org/officeDocument/2006/relationships/hyperlink" Target="https://youtu.be/q6u0AVn-NUM" TargetMode="External"/><Relationship Id="rId7" Type="http://schemas.openxmlformats.org/officeDocument/2006/relationships/hyperlink" Target="https://youtu.be/rzsVh8YwZEQ" TargetMode="External"/><Relationship Id="rId2" Type="http://schemas.openxmlformats.org/officeDocument/2006/relationships/hyperlink" Target="http://www.ntastore.org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youtu.be/AAhIFD9czks" TargetMode="External"/><Relationship Id="rId5" Type="http://schemas.openxmlformats.org/officeDocument/2006/relationships/hyperlink" Target="https://youtu.be/miAIl726lPM" TargetMode="External"/><Relationship Id="rId10" Type="http://schemas.openxmlformats.org/officeDocument/2006/relationships/hyperlink" Target="https://youtu.be/8pDlOaH8nPs" TargetMode="External"/><Relationship Id="rId4" Type="http://schemas.openxmlformats.org/officeDocument/2006/relationships/hyperlink" Target="https://quizizz.com/join/quiz/58fa6fad56e1e91100ce3b78/start?from=soloLinkShare&amp;referrer=5ed530d5d0d51a001be220a1" TargetMode="External"/><Relationship Id="rId9" Type="http://schemas.openxmlformats.org/officeDocument/2006/relationships/hyperlink" Target="https://youtu.be/bFQ8L0q8Np0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6u0AVn-NUM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q6u0AVn-NUM?feature=oembed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quizizz.com/join/quiz/58fa6fad56e1e91100ce3b78/start?from=soloLinkShare&amp;referrer=5ed530d5d0d51a001be220a1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coursinfo.fr/decouverte/ordinateur/quizz-debutant-sur-les-peripheriques-de-lordinateu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iAIl726lPM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miAIl726lPM?feature=oembed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AhIFD9czks?feature=oembed" TargetMode="External"/><Relationship Id="rId4" Type="http://schemas.openxmlformats.org/officeDocument/2006/relationships/hyperlink" Target="https://youtu.be/AAhIFD9czk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CC719B-93A1-4B15-B5AE-B3360A32B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r>
              <a:rPr lang="en-TT" dirty="0"/>
              <a:t>CVQ DATA OPERATIONS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6291D-C11C-41C5-9708-490174D1F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r>
              <a:rPr lang="en-TT" dirty="0"/>
              <a:t>ITICOR0041A – COMMUNICATE IN THE WORKPLACE</a:t>
            </a:r>
          </a:p>
          <a:p>
            <a:r>
              <a:rPr lang="en-TT" dirty="0"/>
              <a:t>LESSON TIME:10 hours/5 days, 2 hrs per day</a:t>
            </a:r>
          </a:p>
          <a:p>
            <a:endParaRPr lang="en-TT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225609-4D59-422E-9643-FF28F4A6D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734566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9CE14D-31A0-4D56-B93F-8E9BD2741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Active Listening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51EF1-529B-4F38-910D-044829B201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Watch the 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3"/>
              </a:rPr>
              <a:t>video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and outline the principles of active listening in your notebook.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nline Media 7" title="Active Listening">
            <a:hlinkClick r:id="" action="ppaction://media"/>
            <a:extLst>
              <a:ext uri="{FF2B5EF4-FFF2-40B4-BE49-F238E27FC236}">
                <a16:creationId xmlns:a16="http://schemas.microsoft.com/office/drawing/2014/main" id="{5A864DD1-3506-4398-A73D-B4C433877461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53822" y="1589786"/>
            <a:ext cx="6553545" cy="368636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6E8AF3-FD66-44A4-8330-FA265D239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78797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8D412AD-9CF4-4510-97DC-34D6CC830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643467" y="691992"/>
            <a:ext cx="4025724" cy="552254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19704-10B0-4A19-B3B6-A8D78C41C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156" y="1570539"/>
            <a:ext cx="3147848" cy="148913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The art of Questioning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FC89CA-47F1-4934-B283-0E52680A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20600" y="3163562"/>
            <a:ext cx="3108960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D73C5-930A-418E-B780-7A8F4A5D2A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2056" y="3247282"/>
            <a:ext cx="3147848" cy="273259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>
                <a:solidFill>
                  <a:srgbClr val="FFFFFF"/>
                </a:solidFill>
              </a:rPr>
              <a:t>Watch the </a:t>
            </a:r>
            <a:r>
              <a:rPr lang="en-US" sz="1600" dirty="0">
                <a:solidFill>
                  <a:srgbClr val="FFFFFF"/>
                </a:solidFill>
                <a:hlinkClick r:id="rId3"/>
              </a:rPr>
              <a:t>video</a:t>
            </a:r>
            <a:r>
              <a:rPr lang="en-US" sz="1600" dirty="0">
                <a:solidFill>
                  <a:srgbClr val="FFFFFF"/>
                </a:solidFill>
              </a:rPr>
              <a:t> and answer the following questions:</a:t>
            </a:r>
          </a:p>
          <a:p>
            <a:r>
              <a:rPr lang="en-US" sz="1600" dirty="0">
                <a:solidFill>
                  <a:srgbClr val="FFFFFF"/>
                </a:solidFill>
              </a:rPr>
              <a:t>Identify three types of questions.</a:t>
            </a:r>
          </a:p>
          <a:p>
            <a:r>
              <a:rPr lang="en-US" sz="1600" dirty="0">
                <a:solidFill>
                  <a:srgbClr val="FFFFFF"/>
                </a:solidFill>
              </a:rPr>
              <a:t>Explain the purpose of the open, probing and closed question.</a:t>
            </a:r>
          </a:p>
          <a:p>
            <a:r>
              <a:rPr lang="en-US" sz="1600" dirty="0">
                <a:solidFill>
                  <a:srgbClr val="FFFFFF"/>
                </a:solidFill>
              </a:rPr>
              <a:t>List the top tips for questioning.</a:t>
            </a:r>
          </a:p>
        </p:txBody>
      </p:sp>
      <p:pic>
        <p:nvPicPr>
          <p:cNvPr id="5" name="Online Media 4" title="The skill of asking questions.mp4">
            <a:hlinkClick r:id="" action="ppaction://media"/>
            <a:extLst>
              <a:ext uri="{FF2B5EF4-FFF2-40B4-BE49-F238E27FC236}">
                <a16:creationId xmlns:a16="http://schemas.microsoft.com/office/drawing/2014/main" id="{9359D6CB-1FF0-4C49-ABB4-D985949DB54A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216539" y="1683581"/>
            <a:ext cx="6331994" cy="35617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992E4-32A4-4E3F-9945-18AEEA8CC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26887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9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0C7B28-ECFE-413C-83A7-11D8858D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5239512" cy="13449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Establish Contact with Clients -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64AE7-001C-46F5-91B9-0150F37E9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3610" y="2121763"/>
            <a:ext cx="5235490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/>
              <a:t>Click the link to watch the </a:t>
            </a:r>
            <a:r>
              <a:rPr lang="en-US" sz="1400" dirty="0">
                <a:hlinkClick r:id="rId3"/>
              </a:rPr>
              <a:t>video</a:t>
            </a:r>
            <a:endParaRPr lang="en-US" sz="1400" dirty="0"/>
          </a:p>
          <a:p>
            <a:r>
              <a:rPr lang="en-US" sz="1400" dirty="0"/>
              <a:t>Using the active listening and questioning skills displayed in the video conduct a roleplay of the following scenario with a customer.</a:t>
            </a:r>
          </a:p>
          <a:p>
            <a:r>
              <a:rPr lang="en-US" sz="1400" dirty="0"/>
              <a:t>You work in the Samsung store and a customer needs to purchase a cellphone but is unsure of the brand or features that he/she should be looking for in a new device. </a:t>
            </a:r>
          </a:p>
          <a:p>
            <a:r>
              <a:rPr lang="en-US" sz="1400" dirty="0"/>
              <a:t>Utilize your active listening and questioning skills to assist the customer in making the best decision given his or her budget.</a:t>
            </a:r>
          </a:p>
          <a:p>
            <a:r>
              <a:rPr lang="en-US" sz="1400" dirty="0"/>
              <a:t>Write a script outlining the questions that you will ask the customer.</a:t>
            </a:r>
          </a:p>
          <a:p>
            <a:r>
              <a:rPr lang="en-US" sz="1400" dirty="0"/>
              <a:t>Remember to place your name, the name of the unit and the date on your script for inclusion in your portfolio.</a:t>
            </a:r>
          </a:p>
          <a:p>
            <a:r>
              <a:rPr lang="en-US" sz="1400" dirty="0"/>
              <a:t>Have a friend take a picture of your during the roleplay for inclusion in your portfolio</a:t>
            </a:r>
          </a:p>
        </p:txBody>
      </p:sp>
      <p:pic>
        <p:nvPicPr>
          <p:cNvPr id="8" name="Online Media 7" title="Example of Active Listening">
            <a:hlinkClick r:id="" action="ppaction://media"/>
            <a:extLst>
              <a:ext uri="{FF2B5EF4-FFF2-40B4-BE49-F238E27FC236}">
                <a16:creationId xmlns:a16="http://schemas.microsoft.com/office/drawing/2014/main" id="{F239D346-45C4-47A0-8FDF-12EEF18E64F8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80632" y="1428749"/>
            <a:ext cx="5126736" cy="384505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28F11-ACD0-4984-A994-AC29776F9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149314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F8B346-1FA8-49A6-8B60-96750036E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284"/>
            <a:ext cx="4114800" cy="4599432"/>
          </a:xfrm>
        </p:spPr>
        <p:txBody>
          <a:bodyPr anchor="ctr">
            <a:normAutofit/>
          </a:bodyPr>
          <a:lstStyle/>
          <a:p>
            <a:r>
              <a:rPr lang="en-TT" sz="4800">
                <a:solidFill>
                  <a:schemeClr val="bg1"/>
                </a:solidFill>
              </a:rPr>
              <a:t>Process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F9B4E-DC24-436F-ACBB-DD3BC1A29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6104" y="1131482"/>
            <a:ext cx="5417695" cy="4595037"/>
          </a:xfrm>
        </p:spPr>
        <p:txBody>
          <a:bodyPr anchor="ctr">
            <a:normAutofit/>
          </a:bodyPr>
          <a:lstStyle/>
          <a:p>
            <a:r>
              <a:rPr lang="en-TT" sz="2400">
                <a:solidFill>
                  <a:schemeClr val="bg1"/>
                </a:solidFill>
              </a:rPr>
              <a:t>Inquiries are answered promptly.</a:t>
            </a:r>
          </a:p>
          <a:p>
            <a:r>
              <a:rPr lang="en-TT" sz="2400">
                <a:solidFill>
                  <a:schemeClr val="bg1"/>
                </a:solidFill>
              </a:rPr>
              <a:t>Requests are referred to appropriate personnel.</a:t>
            </a:r>
          </a:p>
          <a:p>
            <a:r>
              <a:rPr lang="en-TT" sz="2400">
                <a:solidFill>
                  <a:schemeClr val="bg1"/>
                </a:solidFill>
              </a:rPr>
              <a:t>Messages or information are recorded and passed on appropriately.</a:t>
            </a:r>
          </a:p>
          <a:p>
            <a:r>
              <a:rPr lang="en-TT" sz="2400">
                <a:solidFill>
                  <a:schemeClr val="bg1"/>
                </a:solidFill>
              </a:rPr>
              <a:t>Clients are informed of the process and progress of action.</a:t>
            </a:r>
          </a:p>
          <a:p>
            <a:r>
              <a:rPr lang="en-TT" sz="2400">
                <a:solidFill>
                  <a:schemeClr val="bg1"/>
                </a:solidFill>
              </a:rPr>
              <a:t>Follow-up action is taken according to organisational policy if required.</a:t>
            </a:r>
          </a:p>
          <a:p>
            <a:endParaRPr lang="en-TT" sz="240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5C518-F7D3-4E87-AF63-DB082613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339109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7D079-3909-41F9-B235-32A3303AA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32688"/>
            <a:ext cx="4892040" cy="9686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Handling Customers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D0FF6-EDF6-4181-900C-4768E1D3C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084831"/>
            <a:ext cx="4892040" cy="41708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600" dirty="0"/>
              <a:t>Watch the </a:t>
            </a:r>
            <a:r>
              <a:rPr lang="en-US" sz="1600" dirty="0">
                <a:hlinkClick r:id="rId3"/>
              </a:rPr>
              <a:t>video</a:t>
            </a:r>
            <a:r>
              <a:rPr lang="en-US" sz="1600" dirty="0"/>
              <a:t> and answer the following questions:</a:t>
            </a:r>
          </a:p>
          <a:p>
            <a:r>
              <a:rPr lang="en-US" sz="1600" dirty="0"/>
              <a:t>Define the term “customer handling”</a:t>
            </a:r>
          </a:p>
          <a:p>
            <a:r>
              <a:rPr lang="en-US" sz="1600" dirty="0"/>
              <a:t>Explain why customer handling is important in the business environment.</a:t>
            </a:r>
          </a:p>
          <a:p>
            <a:r>
              <a:rPr lang="en-US" sz="1600" dirty="0"/>
              <a:t>Identify the service competencies you must possess to deal with customers.</a:t>
            </a:r>
          </a:p>
          <a:p>
            <a:r>
              <a:rPr lang="en-US" sz="1600" dirty="0"/>
              <a:t>What type of attitude should you possess as an office worker?</a:t>
            </a:r>
          </a:p>
          <a:p>
            <a:r>
              <a:rPr lang="en-US" sz="1600" dirty="0"/>
              <a:t>List the reasons for customer complaints.</a:t>
            </a:r>
          </a:p>
          <a:p>
            <a:r>
              <a:rPr lang="en-US" sz="1600" dirty="0"/>
              <a:t>Identify the steps required to calm the customer.</a:t>
            </a:r>
          </a:p>
          <a:p>
            <a:r>
              <a:rPr lang="en-US" sz="1600" dirty="0"/>
              <a:t>List the techniques you can utilize to maintain good customer relationships.</a:t>
            </a:r>
          </a:p>
          <a:p>
            <a:r>
              <a:rPr lang="en-US" sz="1600" dirty="0"/>
              <a:t>Identify the different types of customers.</a:t>
            </a:r>
            <a:br>
              <a:rPr lang="en-US" sz="1600" dirty="0"/>
            </a:br>
            <a:endParaRPr lang="en-US" sz="1600" dirty="0"/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id="{749A7284-D010-4ACB-A08A-FC3C3689B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8597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nline Media 4" title="Soft Skills - Customer Handling">
            <a:hlinkClick r:id="" action="ppaction://media"/>
            <a:extLst>
              <a:ext uri="{FF2B5EF4-FFF2-40B4-BE49-F238E27FC236}">
                <a16:creationId xmlns:a16="http://schemas.microsoft.com/office/drawing/2014/main" id="{3E5AE8BE-139A-44D6-82E3-FFE131B0A18F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748272" y="2020143"/>
            <a:ext cx="5025525" cy="282685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EF98E-72EB-4015-8628-85E322A00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491558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DEC010-8108-459B-A315-F0C001146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Case Study – Are we getting the message across?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5EC2-E1D9-4A28-B4D5-55B8015DF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4300" y="533400"/>
            <a:ext cx="6470650" cy="419893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TT" sz="1800" dirty="0"/>
              <a:t>James </a:t>
            </a:r>
            <a:r>
              <a:rPr lang="en-TT" sz="1800" dirty="0" err="1"/>
              <a:t>Warick</a:t>
            </a:r>
            <a:r>
              <a:rPr lang="en-TT" sz="1800" dirty="0"/>
              <a:t>, Director of Physical Plant at Southern Hospital, e-mailed Diane Curtis, Director of Nursing, informing her of a leak in Operating Room 1 that must be shut down for repairs early next morning. </a:t>
            </a:r>
          </a:p>
          <a:p>
            <a:pPr marL="0" indent="0">
              <a:buNone/>
            </a:pPr>
            <a:r>
              <a:rPr lang="en-TT" sz="1800" dirty="0"/>
              <a:t>Curtis forwarded the message to Joanne Messing, the operating room nurse supervisor on duty for the night shift. </a:t>
            </a:r>
          </a:p>
          <a:p>
            <a:pPr marL="0" indent="0">
              <a:buNone/>
            </a:pPr>
            <a:r>
              <a:rPr lang="en-TT" sz="1800" dirty="0"/>
              <a:t>Messing, tired from a long night’s work, handwrote a message and taped it on the bulletin board to the nurse supervisor in the day shift to switch the 8 a.m. operation from Room 1 to Room 8. </a:t>
            </a:r>
          </a:p>
          <a:p>
            <a:pPr marL="0" indent="0">
              <a:buNone/>
            </a:pPr>
            <a:r>
              <a:rPr lang="en-TT" sz="1800" dirty="0"/>
              <a:t>David Swanson, the day shift nurse supervisor, arrived at 7:30 a.m. and found </a:t>
            </a:r>
            <a:r>
              <a:rPr lang="en-TT" sz="1800" dirty="0" err="1"/>
              <a:t>Dr.</a:t>
            </a:r>
            <a:r>
              <a:rPr lang="en-TT" sz="1800" dirty="0"/>
              <a:t> Roberts shouting that his patient was ready for surgery, but no rooms were available because </a:t>
            </a:r>
            <a:r>
              <a:rPr lang="en-TT" sz="1800" dirty="0" err="1"/>
              <a:t>Dr.</a:t>
            </a:r>
            <a:r>
              <a:rPr lang="en-TT" sz="1800" dirty="0"/>
              <a:t> Jones had already taken Room 8.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7A9843-EBA1-4732-9063-5CCA11A25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4300" y="4814888"/>
            <a:ext cx="6470650" cy="1517650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TT" sz="1300" b="1" dirty="0"/>
              <a:t>Discussion Questions </a:t>
            </a:r>
          </a:p>
          <a:p>
            <a:pPr marL="514350" indent="-514350">
              <a:buAutoNum type="arabicPeriod"/>
            </a:pPr>
            <a:r>
              <a:rPr lang="en-TT" sz="1300" dirty="0"/>
              <a:t>What were the channels of communication used by each person? </a:t>
            </a:r>
          </a:p>
          <a:p>
            <a:pPr marL="514350" indent="-514350">
              <a:buAutoNum type="arabicPeriod"/>
            </a:pPr>
            <a:r>
              <a:rPr lang="en-TT" sz="1300" dirty="0"/>
              <a:t>Should a different channel of communication have been used instead? </a:t>
            </a:r>
          </a:p>
          <a:p>
            <a:pPr marL="514350" indent="-514350">
              <a:buAutoNum type="arabicPeriod"/>
            </a:pPr>
            <a:r>
              <a:rPr lang="en-TT" sz="1300" dirty="0"/>
              <a:t>What can be done to resolve the problem?</a:t>
            </a:r>
          </a:p>
          <a:p>
            <a:pPr marL="514350" indent="-514350">
              <a:buAutoNum type="arabicPeriod"/>
            </a:pPr>
            <a:r>
              <a:rPr lang="en-TT" sz="1300" dirty="0"/>
              <a:t>What future policies should be put in place to prevent this from occurring again?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817CA-C543-4455-81E6-439A4F5A6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77153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A17FC0-F42A-4668-8209-F301D6F3E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F63A4-0DA6-465F-AD34-F154B7D71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53013" y="728663"/>
            <a:ext cx="3621088" cy="5022850"/>
          </a:xfrm>
        </p:spPr>
        <p:txBody>
          <a:bodyPr wrap="square" anchor="t">
            <a:normAutofit/>
          </a:bodyPr>
          <a:lstStyle/>
          <a:p>
            <a:r>
              <a:rPr lang="en-TT" sz="2600"/>
              <a:t>CVQ Data Operations Regional Occupational Standard retrieved from </a:t>
            </a:r>
            <a:r>
              <a:rPr lang="en-TT" sz="2600">
                <a:hlinkClick r:id="rId2"/>
              </a:rPr>
              <a:t>www.ntastore.org</a:t>
            </a:r>
            <a:endParaRPr lang="en-TT" sz="2600"/>
          </a:p>
          <a:p>
            <a:r>
              <a:rPr lang="en-TT" sz="2600">
                <a:hlinkClick r:id="rId3"/>
              </a:rPr>
              <a:t>https://youtu.be/q6u0AVn-NUM</a:t>
            </a:r>
            <a:endParaRPr lang="en-TT" sz="2600"/>
          </a:p>
          <a:p>
            <a:r>
              <a:rPr lang="en-TT" sz="2600">
                <a:hlinkClick r:id="rId4"/>
              </a:rPr>
              <a:t>https://quizizz.com/join/quiz/58fa6fad56e1e91100ce3b78/start?from=soloLinkShare&amp;referrer=5ed530d5d0d51a001be220a1</a:t>
            </a:r>
            <a:endParaRPr lang="en-TT" sz="26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4CB47-079D-4388-AB0F-742FDFB4C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56650" y="728663"/>
            <a:ext cx="2708275" cy="5022850"/>
          </a:xfrm>
        </p:spPr>
        <p:txBody>
          <a:bodyPr wrap="square" anchor="t">
            <a:normAutofit/>
          </a:bodyPr>
          <a:lstStyle/>
          <a:p>
            <a:r>
              <a:rPr lang="en-TT" sz="2600">
                <a:hlinkClick r:id="rId5"/>
              </a:rPr>
              <a:t>https://youtu.be/miAIl726lPM</a:t>
            </a:r>
            <a:endParaRPr lang="en-TT" sz="2600"/>
          </a:p>
          <a:p>
            <a:r>
              <a:rPr lang="en-TT" sz="2600">
                <a:hlinkClick r:id="rId6"/>
              </a:rPr>
              <a:t>https://youtu.be/AAhIFD9czks</a:t>
            </a:r>
            <a:endParaRPr lang="en-TT" sz="2600"/>
          </a:p>
          <a:p>
            <a:r>
              <a:rPr lang="en-TT" sz="2600">
                <a:hlinkClick r:id="rId7"/>
              </a:rPr>
              <a:t>https://youtu.be/rzsVh8YwZEQ</a:t>
            </a:r>
            <a:endParaRPr lang="en-TT" sz="2600"/>
          </a:p>
          <a:p>
            <a:r>
              <a:rPr lang="en-TT" sz="2600">
                <a:hlinkClick r:id="rId8"/>
              </a:rPr>
              <a:t>https://youtu.be/2QVxg-QgmOU</a:t>
            </a:r>
            <a:endParaRPr lang="en-TT" sz="2600"/>
          </a:p>
          <a:p>
            <a:r>
              <a:rPr lang="en-TT" sz="2600">
                <a:hlinkClick r:id="rId9"/>
              </a:rPr>
              <a:t>https://youtu.be/bFQ8L0q8Np0</a:t>
            </a:r>
            <a:endParaRPr lang="en-TT" sz="2600"/>
          </a:p>
          <a:p>
            <a:r>
              <a:rPr lang="en-TT" sz="2600">
                <a:hlinkClick r:id="rId10"/>
              </a:rPr>
              <a:t>https://youtu.be/8pDlOaH8nPs</a:t>
            </a:r>
            <a:endParaRPr lang="en-TT" sz="2600"/>
          </a:p>
          <a:p>
            <a:pPr marL="0" indent="0">
              <a:buNone/>
            </a:pPr>
            <a:endParaRPr lang="en-TT" sz="2600"/>
          </a:p>
          <a:p>
            <a:endParaRPr lang="en-TT" sz="2600"/>
          </a:p>
          <a:p>
            <a:endParaRPr lang="en-TT" sz="2600"/>
          </a:p>
          <a:p>
            <a:endParaRPr lang="en-TT" sz="2600"/>
          </a:p>
          <a:p>
            <a:endParaRPr lang="en-TT" sz="26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C0290-37E4-4E43-9630-EF38185A2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374863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884F54-FA87-4837-A683-D13D72BE6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Case Study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8A54F-B696-46BB-874A-AC52DEA8E2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4300" y="533400"/>
            <a:ext cx="6470650" cy="1938338"/>
          </a:xfrm>
        </p:spPr>
        <p:txBody>
          <a:bodyPr wrap="square" anchor="t"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TT" sz="1500"/>
              <a:t>What were the channels of communication used by each person? </a:t>
            </a:r>
          </a:p>
          <a:p>
            <a:pPr marL="514350" indent="-514350">
              <a:buAutoNum type="arabicPeriod"/>
            </a:pPr>
            <a:r>
              <a:rPr lang="en-TT" sz="1500"/>
              <a:t>Should a different channel of communication have been used instead? </a:t>
            </a:r>
          </a:p>
          <a:p>
            <a:pPr marL="514350" indent="-514350">
              <a:buAutoNum type="arabicPeriod"/>
            </a:pPr>
            <a:r>
              <a:rPr lang="en-TT" sz="1500"/>
              <a:t>What can be done to resolve the problem?</a:t>
            </a:r>
          </a:p>
          <a:p>
            <a:pPr marL="514350" indent="-514350">
              <a:buAutoNum type="arabicPeriod"/>
            </a:pPr>
            <a:r>
              <a:rPr lang="en-TT" sz="1500"/>
              <a:t>What future policies should be put in place to prevent this from occurring again?</a:t>
            </a:r>
          </a:p>
          <a:p>
            <a:endParaRPr lang="en-TT" sz="15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464C3-34D9-4EA0-ABC7-D56972BDB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4300" y="2121877"/>
            <a:ext cx="6470650" cy="4210661"/>
          </a:xfrm>
        </p:spPr>
        <p:txBody>
          <a:bodyPr wrap="square" anchor="t">
            <a:normAutofit fontScale="92500" lnSpcReduction="10000"/>
          </a:bodyPr>
          <a:lstStyle/>
          <a:p>
            <a:r>
              <a:rPr lang="en-TT" sz="2000" dirty="0"/>
              <a:t>Question 1 – Mr. </a:t>
            </a:r>
            <a:r>
              <a:rPr lang="en-TT" sz="2000" dirty="0" err="1"/>
              <a:t>Warick</a:t>
            </a:r>
            <a:r>
              <a:rPr lang="en-TT" sz="2000" dirty="0"/>
              <a:t> and Ms. Curtis used e-mail or electronic communication; Ms. Messing used written communication</a:t>
            </a:r>
          </a:p>
          <a:p>
            <a:r>
              <a:rPr lang="en-TT" sz="2000" dirty="0"/>
              <a:t>Question 2 – Yes a different channel of communication could have been used e.g. Oral communication </a:t>
            </a:r>
          </a:p>
          <a:p>
            <a:r>
              <a:rPr lang="en-TT" sz="2000" dirty="0"/>
              <a:t>Question 3 – The electronic communication should have been reinforced with oral communication to ensure that the message was sent.</a:t>
            </a:r>
          </a:p>
          <a:p>
            <a:r>
              <a:rPr lang="en-TT" sz="2000" dirty="0"/>
              <a:t>Question 4 – The company can consider setting up a communication “plan of action” that outlines the process for leaving messages to overcome the issue presented in the case.</a:t>
            </a:r>
          </a:p>
          <a:p>
            <a:pPr marL="0" indent="0">
              <a:buNone/>
            </a:pPr>
            <a:r>
              <a:rPr lang="en-TT" sz="2000" dirty="0"/>
              <a:t>It is clear from the case that the message was not getting across! Discuss the case with your friend or teacher and see if you come up with different ideas.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B1E91-FD4A-44A9-A6BC-587A23DA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68839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D886F1-CB4A-4FC1-AAA7-9402B0D0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2B7B97-C3EE-4AEE-A61F-AFA873FE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13557" y="0"/>
            <a:ext cx="10178443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60CDB7-9E11-42A1-8573-20D57F83E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87" y="1635358"/>
            <a:ext cx="2752344" cy="2706624"/>
          </a:xfrm>
          <a:prstGeom prst="ellipse">
            <a:avLst/>
          </a:prstGeom>
          <a:solidFill>
            <a:schemeClr val="bg1"/>
          </a:solidFill>
          <a:ln w="174625" cmpd="thinThick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TT" sz="2600"/>
              <a:t>Competency Descriptor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57205-ACBD-4678-B1FB-900E6D7A5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6690" y="1088137"/>
            <a:ext cx="6180082" cy="38010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TT" sz="2000">
                <a:solidFill>
                  <a:schemeClr val="bg1"/>
                </a:solidFill>
              </a:rPr>
              <a:t>This unit deals with the skills and knowledge required to promote professional client support through verbal and non-verbal communication.  This unit applies to all individuals working in the information and communication industry.</a:t>
            </a:r>
          </a:p>
          <a:p>
            <a:pPr marL="0" indent="0">
              <a:buNone/>
            </a:pPr>
            <a:r>
              <a:rPr lang="en-TT" sz="2000" b="1">
                <a:solidFill>
                  <a:schemeClr val="bg1"/>
                </a:solidFill>
              </a:rPr>
              <a:t>Elements of competency</a:t>
            </a:r>
          </a:p>
          <a:p>
            <a:r>
              <a:rPr lang="en-TT" sz="2000">
                <a:solidFill>
                  <a:schemeClr val="bg1"/>
                </a:solidFill>
              </a:rPr>
              <a:t>Establish contact with clients</a:t>
            </a:r>
          </a:p>
          <a:p>
            <a:r>
              <a:rPr lang="en-TT" sz="2000">
                <a:solidFill>
                  <a:schemeClr val="bg1"/>
                </a:solidFill>
              </a:rPr>
              <a:t>Process information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A548E-61AB-455E-87BA-37DFF5489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117204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4EE37-651B-4628-981F-7F8ACBE56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TT" dirty="0"/>
              <a:t>Establish contact with clients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AC6B4-6F05-4E6E-94CF-96B047358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TT" sz="2400" dirty="0"/>
              <a:t>Requests and inquiries from clients are received in a polite and courteous manner.</a:t>
            </a:r>
          </a:p>
          <a:p>
            <a:r>
              <a:rPr lang="en-TT" sz="2400" dirty="0"/>
              <a:t>An effective service environment is created through verbal and non-verbal communication</a:t>
            </a:r>
          </a:p>
          <a:p>
            <a:r>
              <a:rPr lang="en-TT" sz="2400" dirty="0"/>
              <a:t>Questioning and active listening are used to determine client support needs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hat Bubble">
            <a:extLst>
              <a:ext uri="{FF2B5EF4-FFF2-40B4-BE49-F238E27FC236}">
                <a16:creationId xmlns:a16="http://schemas.microsoft.com/office/drawing/2014/main" id="{CBA92165-76D4-4523-875B-E979A5E8B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06F20-7452-4082-8868-90F904514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62976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CC06FD-D626-493C-958C-81CEBEF3E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TT">
                <a:solidFill>
                  <a:schemeClr val="bg1"/>
                </a:solidFill>
              </a:rPr>
              <a:t>Workplace Communication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16FE1-FA00-4C44-95AF-CDE8E113F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/>
          </a:bodyPr>
          <a:lstStyle/>
          <a:p>
            <a:r>
              <a:rPr lang="en-TT" sz="2400" dirty="0">
                <a:solidFill>
                  <a:schemeClr val="bg1"/>
                </a:solidFill>
              </a:rPr>
              <a:t>Workplace communication is the process of exchanging information, both verbally and non-verbally, within an organization. </a:t>
            </a:r>
          </a:p>
          <a:p>
            <a:r>
              <a:rPr lang="en-TT" sz="2400" dirty="0">
                <a:solidFill>
                  <a:schemeClr val="bg1"/>
                </a:solidFill>
              </a:rPr>
              <a:t>Effective workplace communication ensures that organizational objectives are achieved.</a:t>
            </a:r>
          </a:p>
          <a:p>
            <a:r>
              <a:rPr lang="en-TT" sz="2400" dirty="0">
                <a:solidFill>
                  <a:schemeClr val="bg1"/>
                </a:solidFill>
              </a:rPr>
              <a:t>Workplace communication is important to organizations because it increases productivity and efficiency.</a:t>
            </a:r>
          </a:p>
          <a:p>
            <a:r>
              <a:rPr lang="en-TT" sz="2400" dirty="0">
                <a:solidFill>
                  <a:schemeClr val="bg1"/>
                </a:solidFill>
              </a:rPr>
              <a:t>We begin this unit with a review of the communication process.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4F2D9-6E4C-41F3-8D15-E0751AC5A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416494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594E10-4C1C-4B04-9F28-3BD00F97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Communication Process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97123C-41FF-484D-81F9-DC8E9D534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3610" y="2121763"/>
            <a:ext cx="3822192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Click the </a:t>
            </a:r>
            <a:r>
              <a:rPr lang="en-US" sz="2000" dirty="0">
                <a:solidFill>
                  <a:schemeClr val="bg1"/>
                </a:solidFill>
                <a:hlinkClick r:id="rId3"/>
              </a:rPr>
              <a:t>link</a:t>
            </a:r>
            <a:r>
              <a:rPr lang="en-US" sz="2000" dirty="0">
                <a:solidFill>
                  <a:schemeClr val="bg1"/>
                </a:solidFill>
              </a:rPr>
              <a:t> to watch the video and answer the following questions for your portfolio:</a:t>
            </a:r>
          </a:p>
          <a:p>
            <a:r>
              <a:rPr lang="en-US" sz="2000" dirty="0">
                <a:solidFill>
                  <a:schemeClr val="bg1"/>
                </a:solidFill>
              </a:rPr>
              <a:t>Explain the meaning of the following components in the communication process: sender, message, receiver and feedback</a:t>
            </a:r>
          </a:p>
          <a:p>
            <a:r>
              <a:rPr lang="en-US" sz="2000" dirty="0">
                <a:solidFill>
                  <a:schemeClr val="bg1"/>
                </a:solidFill>
              </a:rPr>
              <a:t>What does encoding and decoding involve?</a:t>
            </a:r>
          </a:p>
          <a:p>
            <a:r>
              <a:rPr lang="en-US" sz="2000" dirty="0">
                <a:solidFill>
                  <a:schemeClr val="bg1"/>
                </a:solidFill>
              </a:rPr>
              <a:t>Identify three barriers to communication?</a:t>
            </a:r>
          </a:p>
        </p:txBody>
      </p:sp>
      <p:pic>
        <p:nvPicPr>
          <p:cNvPr id="7" name="Online Media 6" title="How the Communication Process Works">
            <a:hlinkClick r:id="" action="ppaction://media"/>
            <a:extLst>
              <a:ext uri="{FF2B5EF4-FFF2-40B4-BE49-F238E27FC236}">
                <a16:creationId xmlns:a16="http://schemas.microsoft.com/office/drawing/2014/main" id="{71A98AAF-E26B-41EA-A57E-2135C092D821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10716" y="877531"/>
            <a:ext cx="6596652" cy="494748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6EF46D-E9B2-4B20-8CD1-AADDEA9F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13409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B3D763-4C0E-41DE-8A62-F2318D14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Communication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085CF-23C6-4985-929C-E5B72D9DC5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Click the 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2"/>
              </a:rPr>
              <a:t>link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to access the quiz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74B20A-AE31-4D6D-ABF6-2F45B4E543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268558" y="492573"/>
            <a:ext cx="6324072" cy="58807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D8DFA8-685A-4697-8C58-325B14A4C858}"/>
              </a:ext>
            </a:extLst>
          </p:cNvPr>
          <p:cNvSpPr txBox="1"/>
          <p:nvPr/>
        </p:nvSpPr>
        <p:spPr>
          <a:xfrm>
            <a:off x="9272764" y="6173314"/>
            <a:ext cx="231986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TT" sz="700">
                <a:solidFill>
                  <a:srgbClr val="FFFFFF"/>
                </a:solidFill>
                <a:hlinkClick r:id="rId4" tooltip="http://www.coursinfo.fr/decouverte/ordinateur/quizz-debutant-sur-les-peripheriques-de-lordinateur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TT" sz="700">
                <a:solidFill>
                  <a:srgbClr val="FFFFFF"/>
                </a:solidFill>
              </a:rPr>
              <a:t> by Unknown Author is licensed under </a:t>
            </a:r>
            <a:r>
              <a:rPr lang="en-TT" sz="700">
                <a:solidFill>
                  <a:srgbClr val="FFFFFF"/>
                </a:solidFill>
                <a:hlinkClick r:id="rId5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en-TT" sz="700">
              <a:solidFill>
                <a:srgbClr val="FFFFFF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08BFF-64F2-4DBE-9889-B379E3A2B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66804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A634F3-BC97-432C-8CD5-02E97D61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Organisational Communication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C4764-A89F-46CF-82C4-E34A71D68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Watch the 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3"/>
              </a:rPr>
              <a:t>video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and complete the chart on the next slide.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nline Media 8" title="Organizational Communication">
            <a:hlinkClick r:id="" action="ppaction://media"/>
            <a:extLst>
              <a:ext uri="{FF2B5EF4-FFF2-40B4-BE49-F238E27FC236}">
                <a16:creationId xmlns:a16="http://schemas.microsoft.com/office/drawing/2014/main" id="{2BC0408B-CA83-4A48-B3CA-DBF08551ECB1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53822" y="1589786"/>
            <a:ext cx="6553545" cy="368636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68EC76-C396-4033-9BC1-908E6B3A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1283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3B5C63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602C98-1861-42C3-9F14-79ACB962E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Organizational Communication Worksheet</a:t>
            </a:r>
          </a:p>
        </p:txBody>
      </p:sp>
      <p:pic>
        <p:nvPicPr>
          <p:cNvPr id="1026" name="Picture 2" descr="What Is Communication? The transfer and understanding of meaning ...">
            <a:extLst>
              <a:ext uri="{FF2B5EF4-FFF2-40B4-BE49-F238E27FC236}">
                <a16:creationId xmlns:a16="http://schemas.microsoft.com/office/drawing/2014/main" id="{A7AC4730-7206-432F-8B75-B58ED993E3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5" r="1" b="14396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D7ACE-D5BB-42A1-A66A-2E839F06B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700" dirty="0">
                <a:solidFill>
                  <a:srgbClr val="FFFFFF"/>
                </a:solidFill>
              </a:rPr>
              <a:t>Place your name, the name of the unit and the date on a sheet of paper.</a:t>
            </a:r>
          </a:p>
          <a:p>
            <a:r>
              <a:rPr lang="en-US" sz="1700" dirty="0">
                <a:solidFill>
                  <a:srgbClr val="FFFFFF"/>
                </a:solidFill>
              </a:rPr>
              <a:t>Reproduce the diagram and answer the following questions:</a:t>
            </a:r>
          </a:p>
          <a:p>
            <a:r>
              <a:rPr lang="en-US" sz="1700" dirty="0">
                <a:solidFill>
                  <a:srgbClr val="FFFFFF"/>
                </a:solidFill>
              </a:rPr>
              <a:t>Define the term organizational communication</a:t>
            </a:r>
          </a:p>
          <a:p>
            <a:r>
              <a:rPr lang="en-US" sz="1700" dirty="0">
                <a:solidFill>
                  <a:srgbClr val="FFFFFF"/>
                </a:solidFill>
              </a:rPr>
              <a:t>Define each communication flow</a:t>
            </a:r>
          </a:p>
          <a:p>
            <a:r>
              <a:rPr lang="en-US" sz="1700" dirty="0">
                <a:solidFill>
                  <a:srgbClr val="FFFFFF"/>
                </a:solidFill>
              </a:rPr>
              <a:t>Define the following terms: formal communication, informal communication and social networks</a:t>
            </a:r>
          </a:p>
          <a:p>
            <a:r>
              <a:rPr lang="en-US" sz="1700" dirty="0">
                <a:solidFill>
                  <a:srgbClr val="FFFFFF"/>
                </a:solidFill>
              </a:rPr>
              <a:t>Retain the sheet to place in your portfolio.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44A01-79F7-4104-A37E-325BE77D4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620671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6D30126-6314-4A93-B27E-5C66CF78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4" y="321732"/>
            <a:ext cx="7056669" cy="4102852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nline Media 4" title="Bad Communication in the Workplace">
            <a:hlinkClick r:id="" action="ppaction://media"/>
            <a:extLst>
              <a:ext uri="{FF2B5EF4-FFF2-40B4-BE49-F238E27FC236}">
                <a16:creationId xmlns:a16="http://schemas.microsoft.com/office/drawing/2014/main" id="{4B360D66-D817-42A0-96FB-51A490F18426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15022" y="549714"/>
            <a:ext cx="6483354" cy="364688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0891"/>
            <a:ext cx="7058307" cy="1964266"/>
          </a:xfrm>
          <a:prstGeom prst="rect">
            <a:avLst/>
          </a:prstGeom>
          <a:solidFill>
            <a:srgbClr val="523E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2DE454-2E6A-44ED-AC67-9AB15A19C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5963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Communication in the Workplace – Do’s and Don’ts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0343-D0BE-4243-8D10-C09623697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Click the link to watch the </a:t>
            </a:r>
            <a:r>
              <a:rPr lang="en-US" sz="2000" dirty="0">
                <a:solidFill>
                  <a:srgbClr val="FFFFFF"/>
                </a:solidFill>
                <a:hlinkClick r:id="rId4"/>
              </a:rPr>
              <a:t>video</a:t>
            </a:r>
            <a:endParaRPr lang="en-US" sz="2000" dirty="0">
              <a:solidFill>
                <a:srgbClr val="FFFFFF"/>
              </a:solidFill>
            </a:endParaRPr>
          </a:p>
          <a:p>
            <a:r>
              <a:rPr lang="en-US" sz="2000" dirty="0">
                <a:solidFill>
                  <a:srgbClr val="FFFFFF"/>
                </a:solidFill>
              </a:rPr>
              <a:t>Create a table outlining the Do’s and Don’ts of communication in the workplace.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Share your findings with your classmates and teachers.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Place the table in your portfolio.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Make sure to insert your name, the name of the unit and the date on your work.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CACDDF-14E5-4640-AA8D-81BE06409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69574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1202</Words>
  <Application>Microsoft Office PowerPoint</Application>
  <PresentationFormat>Widescreen</PresentationFormat>
  <Paragraphs>121</Paragraphs>
  <Slides>17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Tw Cen MT</vt:lpstr>
      <vt:lpstr>Office Theme</vt:lpstr>
      <vt:lpstr>CVQ DATA OPERATIONS</vt:lpstr>
      <vt:lpstr>Competency Descriptor</vt:lpstr>
      <vt:lpstr>Establish contact with clients</vt:lpstr>
      <vt:lpstr>Workplace Communication</vt:lpstr>
      <vt:lpstr>The Communication Process</vt:lpstr>
      <vt:lpstr>Communication Quiz</vt:lpstr>
      <vt:lpstr>Organisational Communication</vt:lpstr>
      <vt:lpstr>Organizational Communication Worksheet</vt:lpstr>
      <vt:lpstr>Communication in the Workplace – Do’s and Don’ts</vt:lpstr>
      <vt:lpstr>Active Listening</vt:lpstr>
      <vt:lpstr>The art of Questioning</vt:lpstr>
      <vt:lpstr>Establish Contact with Clients - Activity</vt:lpstr>
      <vt:lpstr>Process Information</vt:lpstr>
      <vt:lpstr>Handling Customers</vt:lpstr>
      <vt:lpstr>Case Study – Are we getting the message across?</vt:lpstr>
      <vt:lpstr>References</vt:lpstr>
      <vt:lpstr>Case Study 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CVQ DATA OPERATIONS</dc:title>
  <dc:creator>Roxanne Phillip</dc:creator>
  <cp:lastModifiedBy>Roxanne Phillip</cp:lastModifiedBy>
  <cp:revision>1</cp:revision>
  <dcterms:created xsi:type="dcterms:W3CDTF">2020-06-10T19:56:47Z</dcterms:created>
  <dcterms:modified xsi:type="dcterms:W3CDTF">2020-06-10T19:57:13Z</dcterms:modified>
</cp:coreProperties>
</file>