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p:scale>
          <a:sx n="75" d="100"/>
          <a:sy n="75" d="100"/>
        </p:scale>
        <p:origin x="1134" y="4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AD0A196-2C8D-4117-958B-34CDF0C68C45}" type="datetimeFigureOut">
              <a:rPr lang="en-TT" smtClean="0"/>
              <a:t>30/05/2015</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3096BADB-9D02-4B75-B9FC-1C05D9133AA2}" type="slidenum">
              <a:rPr lang="en-TT" smtClean="0"/>
              <a:t>‹#›</a:t>
            </a:fld>
            <a:endParaRPr lang="en-TT"/>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07361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8AD0A196-2C8D-4117-958B-34CDF0C68C45}" type="datetimeFigureOut">
              <a:rPr lang="en-TT" smtClean="0"/>
              <a:t>30/05/2015</a:t>
            </a:fld>
            <a:endParaRPr lang="en-TT"/>
          </a:p>
        </p:txBody>
      </p:sp>
      <p:sp>
        <p:nvSpPr>
          <p:cNvPr id="4" name="Footer Placeholder 3"/>
          <p:cNvSpPr>
            <a:spLocks noGrp="1"/>
          </p:cNvSpPr>
          <p:nvPr>
            <p:ph type="ftr" sz="quarter" idx="11"/>
          </p:nvPr>
        </p:nvSpPr>
        <p:spPr/>
        <p:txBody>
          <a:bodyPr/>
          <a:lstStyle/>
          <a:p>
            <a:endParaRPr lang="en-TT"/>
          </a:p>
        </p:txBody>
      </p:sp>
      <p:sp>
        <p:nvSpPr>
          <p:cNvPr id="5" name="Slide Number Placeholder 4"/>
          <p:cNvSpPr>
            <a:spLocks noGrp="1"/>
          </p:cNvSpPr>
          <p:nvPr>
            <p:ph type="sldNum" sz="quarter" idx="12"/>
          </p:nvPr>
        </p:nvSpPr>
        <p:spPr/>
        <p:txBody>
          <a:bodyPr/>
          <a:lstStyle/>
          <a:p>
            <a:fld id="{3096BADB-9D02-4B75-B9FC-1C05D9133AA2}" type="slidenum">
              <a:rPr lang="en-TT" smtClean="0"/>
              <a:t>‹#›</a:t>
            </a:fld>
            <a:endParaRPr lang="en-TT"/>
          </a:p>
        </p:txBody>
      </p:sp>
    </p:spTree>
    <p:extLst>
      <p:ext uri="{BB962C8B-B14F-4D97-AF65-F5344CB8AC3E}">
        <p14:creationId xmlns:p14="http://schemas.microsoft.com/office/powerpoint/2010/main" val="3318207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D0A196-2C8D-4117-958B-34CDF0C68C45}" type="datetimeFigureOut">
              <a:rPr lang="en-TT" smtClean="0"/>
              <a:t>30/05/2015</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3096BADB-9D02-4B75-B9FC-1C05D9133AA2}" type="slidenum">
              <a:rPr lang="en-TT" smtClean="0"/>
              <a:t>‹#›</a:t>
            </a:fld>
            <a:endParaRPr lang="en-TT"/>
          </a:p>
        </p:txBody>
      </p:sp>
    </p:spTree>
    <p:extLst>
      <p:ext uri="{BB962C8B-B14F-4D97-AF65-F5344CB8AC3E}">
        <p14:creationId xmlns:p14="http://schemas.microsoft.com/office/powerpoint/2010/main" val="4268383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D0A196-2C8D-4117-958B-34CDF0C68C45}" type="datetimeFigureOut">
              <a:rPr lang="en-TT" smtClean="0"/>
              <a:t>30/05/2015</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3096BADB-9D02-4B75-B9FC-1C05D9133AA2}" type="slidenum">
              <a:rPr lang="en-TT" smtClean="0"/>
              <a:t>‹#›</a:t>
            </a:fld>
            <a:endParaRPr lang="en-TT"/>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89037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D0A196-2C8D-4117-958B-34CDF0C68C45}" type="datetimeFigureOut">
              <a:rPr lang="en-TT" smtClean="0"/>
              <a:t>30/05/2015</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3096BADB-9D02-4B75-B9FC-1C05D9133AA2}" type="slidenum">
              <a:rPr lang="en-TT" smtClean="0"/>
              <a:t>‹#›</a:t>
            </a:fld>
            <a:endParaRPr lang="en-TT"/>
          </a:p>
        </p:txBody>
      </p:sp>
    </p:spTree>
    <p:extLst>
      <p:ext uri="{BB962C8B-B14F-4D97-AF65-F5344CB8AC3E}">
        <p14:creationId xmlns:p14="http://schemas.microsoft.com/office/powerpoint/2010/main" val="27311730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D0A196-2C8D-4117-958B-34CDF0C68C45}" type="datetimeFigureOut">
              <a:rPr lang="en-TT" smtClean="0"/>
              <a:t>30/05/2015</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3096BADB-9D02-4B75-B9FC-1C05D9133AA2}" type="slidenum">
              <a:rPr lang="en-TT" smtClean="0"/>
              <a:t>‹#›</a:t>
            </a:fld>
            <a:endParaRPr lang="en-TT"/>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6992472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D0A196-2C8D-4117-958B-34CDF0C68C45}" type="datetimeFigureOut">
              <a:rPr lang="en-TT" smtClean="0"/>
              <a:t>30/05/2015</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3096BADB-9D02-4B75-B9FC-1C05D9133AA2}" type="slidenum">
              <a:rPr lang="en-TT" smtClean="0"/>
              <a:t>‹#›</a:t>
            </a:fld>
            <a:endParaRPr lang="en-TT"/>
          </a:p>
        </p:txBody>
      </p:sp>
    </p:spTree>
    <p:extLst>
      <p:ext uri="{BB962C8B-B14F-4D97-AF65-F5344CB8AC3E}">
        <p14:creationId xmlns:p14="http://schemas.microsoft.com/office/powerpoint/2010/main" val="3881245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D0A196-2C8D-4117-958B-34CDF0C68C45}" type="datetimeFigureOut">
              <a:rPr lang="en-TT" smtClean="0"/>
              <a:t>30/05/2015</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3096BADB-9D02-4B75-B9FC-1C05D9133AA2}" type="slidenum">
              <a:rPr lang="en-TT" smtClean="0"/>
              <a:t>‹#›</a:t>
            </a:fld>
            <a:endParaRPr lang="en-TT"/>
          </a:p>
        </p:txBody>
      </p:sp>
    </p:spTree>
    <p:extLst>
      <p:ext uri="{BB962C8B-B14F-4D97-AF65-F5344CB8AC3E}">
        <p14:creationId xmlns:p14="http://schemas.microsoft.com/office/powerpoint/2010/main" val="5442976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D0A196-2C8D-4117-958B-34CDF0C68C45}" type="datetimeFigureOut">
              <a:rPr lang="en-TT" smtClean="0"/>
              <a:t>30/05/2015</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3096BADB-9D02-4B75-B9FC-1C05D9133AA2}" type="slidenum">
              <a:rPr lang="en-TT" smtClean="0"/>
              <a:t>‹#›</a:t>
            </a:fld>
            <a:endParaRPr lang="en-TT"/>
          </a:p>
        </p:txBody>
      </p:sp>
    </p:spTree>
    <p:extLst>
      <p:ext uri="{BB962C8B-B14F-4D97-AF65-F5344CB8AC3E}">
        <p14:creationId xmlns:p14="http://schemas.microsoft.com/office/powerpoint/2010/main" val="312564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D0A196-2C8D-4117-958B-34CDF0C68C45}" type="datetimeFigureOut">
              <a:rPr lang="en-TT" smtClean="0"/>
              <a:t>30/05/2015</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3096BADB-9D02-4B75-B9FC-1C05D9133AA2}" type="slidenum">
              <a:rPr lang="en-TT" smtClean="0"/>
              <a:t>‹#›</a:t>
            </a:fld>
            <a:endParaRPr lang="en-TT"/>
          </a:p>
        </p:txBody>
      </p:sp>
    </p:spTree>
    <p:extLst>
      <p:ext uri="{BB962C8B-B14F-4D97-AF65-F5344CB8AC3E}">
        <p14:creationId xmlns:p14="http://schemas.microsoft.com/office/powerpoint/2010/main" val="710467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D0A196-2C8D-4117-958B-34CDF0C68C45}" type="datetimeFigureOut">
              <a:rPr lang="en-TT" smtClean="0"/>
              <a:t>30/05/2015</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3096BADB-9D02-4B75-B9FC-1C05D9133AA2}" type="slidenum">
              <a:rPr lang="en-TT" smtClean="0"/>
              <a:t>‹#›</a:t>
            </a:fld>
            <a:endParaRPr lang="en-TT"/>
          </a:p>
        </p:txBody>
      </p:sp>
    </p:spTree>
    <p:extLst>
      <p:ext uri="{BB962C8B-B14F-4D97-AF65-F5344CB8AC3E}">
        <p14:creationId xmlns:p14="http://schemas.microsoft.com/office/powerpoint/2010/main" val="1138725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AD0A196-2C8D-4117-958B-34CDF0C68C45}" type="datetimeFigureOut">
              <a:rPr lang="en-TT" smtClean="0"/>
              <a:t>30/05/2015</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3096BADB-9D02-4B75-B9FC-1C05D9133AA2}" type="slidenum">
              <a:rPr lang="en-TT" smtClean="0"/>
              <a:t>‹#›</a:t>
            </a:fld>
            <a:endParaRPr lang="en-TT"/>
          </a:p>
        </p:txBody>
      </p:sp>
    </p:spTree>
    <p:extLst>
      <p:ext uri="{BB962C8B-B14F-4D97-AF65-F5344CB8AC3E}">
        <p14:creationId xmlns:p14="http://schemas.microsoft.com/office/powerpoint/2010/main" val="2507861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AD0A196-2C8D-4117-958B-34CDF0C68C45}" type="datetimeFigureOut">
              <a:rPr lang="en-TT" smtClean="0"/>
              <a:t>30/05/2015</a:t>
            </a:fld>
            <a:endParaRPr lang="en-TT"/>
          </a:p>
        </p:txBody>
      </p:sp>
      <p:sp>
        <p:nvSpPr>
          <p:cNvPr id="8" name="Footer Placeholder 7"/>
          <p:cNvSpPr>
            <a:spLocks noGrp="1"/>
          </p:cNvSpPr>
          <p:nvPr>
            <p:ph type="ftr" sz="quarter" idx="11"/>
          </p:nvPr>
        </p:nvSpPr>
        <p:spPr/>
        <p:txBody>
          <a:bodyPr/>
          <a:lstStyle/>
          <a:p>
            <a:endParaRPr lang="en-TT"/>
          </a:p>
        </p:txBody>
      </p:sp>
      <p:sp>
        <p:nvSpPr>
          <p:cNvPr id="9" name="Slide Number Placeholder 8"/>
          <p:cNvSpPr>
            <a:spLocks noGrp="1"/>
          </p:cNvSpPr>
          <p:nvPr>
            <p:ph type="sldNum" sz="quarter" idx="12"/>
          </p:nvPr>
        </p:nvSpPr>
        <p:spPr/>
        <p:txBody>
          <a:bodyPr/>
          <a:lstStyle/>
          <a:p>
            <a:fld id="{3096BADB-9D02-4B75-B9FC-1C05D9133AA2}" type="slidenum">
              <a:rPr lang="en-TT" smtClean="0"/>
              <a:t>‹#›</a:t>
            </a:fld>
            <a:endParaRPr lang="en-TT"/>
          </a:p>
        </p:txBody>
      </p:sp>
    </p:spTree>
    <p:extLst>
      <p:ext uri="{BB962C8B-B14F-4D97-AF65-F5344CB8AC3E}">
        <p14:creationId xmlns:p14="http://schemas.microsoft.com/office/powerpoint/2010/main" val="93312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AD0A196-2C8D-4117-958B-34CDF0C68C45}" type="datetimeFigureOut">
              <a:rPr lang="en-TT" smtClean="0"/>
              <a:t>30/05/2015</a:t>
            </a:fld>
            <a:endParaRPr lang="en-TT"/>
          </a:p>
        </p:txBody>
      </p:sp>
      <p:sp>
        <p:nvSpPr>
          <p:cNvPr id="4" name="Footer Placeholder 3"/>
          <p:cNvSpPr>
            <a:spLocks noGrp="1"/>
          </p:cNvSpPr>
          <p:nvPr>
            <p:ph type="ftr" sz="quarter" idx="11"/>
          </p:nvPr>
        </p:nvSpPr>
        <p:spPr/>
        <p:txBody>
          <a:bodyPr/>
          <a:lstStyle/>
          <a:p>
            <a:endParaRPr lang="en-TT"/>
          </a:p>
        </p:txBody>
      </p:sp>
      <p:sp>
        <p:nvSpPr>
          <p:cNvPr id="5" name="Slide Number Placeholder 4"/>
          <p:cNvSpPr>
            <a:spLocks noGrp="1"/>
          </p:cNvSpPr>
          <p:nvPr>
            <p:ph type="sldNum" sz="quarter" idx="12"/>
          </p:nvPr>
        </p:nvSpPr>
        <p:spPr/>
        <p:txBody>
          <a:bodyPr/>
          <a:lstStyle/>
          <a:p>
            <a:fld id="{3096BADB-9D02-4B75-B9FC-1C05D9133AA2}" type="slidenum">
              <a:rPr lang="en-TT" smtClean="0"/>
              <a:t>‹#›</a:t>
            </a:fld>
            <a:endParaRPr lang="en-TT"/>
          </a:p>
        </p:txBody>
      </p:sp>
    </p:spTree>
    <p:extLst>
      <p:ext uri="{BB962C8B-B14F-4D97-AF65-F5344CB8AC3E}">
        <p14:creationId xmlns:p14="http://schemas.microsoft.com/office/powerpoint/2010/main" val="1620034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D0A196-2C8D-4117-958B-34CDF0C68C45}" type="datetimeFigureOut">
              <a:rPr lang="en-TT" smtClean="0"/>
              <a:t>30/05/2015</a:t>
            </a:fld>
            <a:endParaRPr lang="en-TT"/>
          </a:p>
        </p:txBody>
      </p:sp>
      <p:sp>
        <p:nvSpPr>
          <p:cNvPr id="3" name="Footer Placeholder 2"/>
          <p:cNvSpPr>
            <a:spLocks noGrp="1"/>
          </p:cNvSpPr>
          <p:nvPr>
            <p:ph type="ftr" sz="quarter" idx="11"/>
          </p:nvPr>
        </p:nvSpPr>
        <p:spPr/>
        <p:txBody>
          <a:bodyPr/>
          <a:lstStyle/>
          <a:p>
            <a:endParaRPr lang="en-TT"/>
          </a:p>
        </p:txBody>
      </p:sp>
      <p:sp>
        <p:nvSpPr>
          <p:cNvPr id="4" name="Slide Number Placeholder 3"/>
          <p:cNvSpPr>
            <a:spLocks noGrp="1"/>
          </p:cNvSpPr>
          <p:nvPr>
            <p:ph type="sldNum" sz="quarter" idx="12"/>
          </p:nvPr>
        </p:nvSpPr>
        <p:spPr/>
        <p:txBody>
          <a:bodyPr/>
          <a:lstStyle/>
          <a:p>
            <a:fld id="{3096BADB-9D02-4B75-B9FC-1C05D9133AA2}" type="slidenum">
              <a:rPr lang="en-TT" smtClean="0"/>
              <a:t>‹#›</a:t>
            </a:fld>
            <a:endParaRPr lang="en-TT"/>
          </a:p>
        </p:txBody>
      </p:sp>
    </p:spTree>
    <p:extLst>
      <p:ext uri="{BB962C8B-B14F-4D97-AF65-F5344CB8AC3E}">
        <p14:creationId xmlns:p14="http://schemas.microsoft.com/office/powerpoint/2010/main" val="828339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D0A196-2C8D-4117-958B-34CDF0C68C45}" type="datetimeFigureOut">
              <a:rPr lang="en-TT" smtClean="0"/>
              <a:t>30/05/2015</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3096BADB-9D02-4B75-B9FC-1C05D9133AA2}" type="slidenum">
              <a:rPr lang="en-TT" smtClean="0"/>
              <a:t>‹#›</a:t>
            </a:fld>
            <a:endParaRPr lang="en-TT"/>
          </a:p>
        </p:txBody>
      </p:sp>
    </p:spTree>
    <p:extLst>
      <p:ext uri="{BB962C8B-B14F-4D97-AF65-F5344CB8AC3E}">
        <p14:creationId xmlns:p14="http://schemas.microsoft.com/office/powerpoint/2010/main" val="1025342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D0A196-2C8D-4117-958B-34CDF0C68C45}" type="datetimeFigureOut">
              <a:rPr lang="en-TT" smtClean="0"/>
              <a:t>30/05/2015</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3096BADB-9D02-4B75-B9FC-1C05D9133AA2}" type="slidenum">
              <a:rPr lang="en-TT" smtClean="0"/>
              <a:t>‹#›</a:t>
            </a:fld>
            <a:endParaRPr lang="en-TT"/>
          </a:p>
        </p:txBody>
      </p:sp>
    </p:spTree>
    <p:extLst>
      <p:ext uri="{BB962C8B-B14F-4D97-AF65-F5344CB8AC3E}">
        <p14:creationId xmlns:p14="http://schemas.microsoft.com/office/powerpoint/2010/main" val="1921395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8AD0A196-2C8D-4117-958B-34CDF0C68C45}" type="datetimeFigureOut">
              <a:rPr lang="en-TT" smtClean="0"/>
              <a:t>30/05/2015</a:t>
            </a:fld>
            <a:endParaRPr lang="en-TT"/>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TT"/>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3096BADB-9D02-4B75-B9FC-1C05D9133AA2}" type="slidenum">
              <a:rPr lang="en-TT" smtClean="0"/>
              <a:t>‹#›</a:t>
            </a:fld>
            <a:endParaRPr lang="en-TT"/>
          </a:p>
        </p:txBody>
      </p:sp>
    </p:spTree>
    <p:extLst>
      <p:ext uri="{BB962C8B-B14F-4D97-AF65-F5344CB8AC3E}">
        <p14:creationId xmlns:p14="http://schemas.microsoft.com/office/powerpoint/2010/main" val="148264978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8.xml"/><Relationship Id="rId1" Type="http://schemas.openxmlformats.org/officeDocument/2006/relationships/video" Target="https://www.youtube.com/embed/CfioxJ4E_h4" TargetMode="External"/><Relationship Id="rId4" Type="http://schemas.openxmlformats.org/officeDocument/2006/relationships/hyperlink" Target="https://www.youtube.com/watch?v=CfioxJ4E_h4"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edpuzzle.com/media/555728a5b2cadcec3f22a35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TT" dirty="0" smtClean="0"/>
              <a:t>FARM ECONOMICS</a:t>
            </a:r>
            <a:endParaRPr lang="en-TT" dirty="0"/>
          </a:p>
        </p:txBody>
      </p:sp>
      <p:sp>
        <p:nvSpPr>
          <p:cNvPr id="3" name="Subtitle 2"/>
          <p:cNvSpPr>
            <a:spLocks noGrp="1"/>
          </p:cNvSpPr>
          <p:nvPr>
            <p:ph type="subTitle" idx="1"/>
          </p:nvPr>
        </p:nvSpPr>
        <p:spPr/>
        <p:txBody>
          <a:bodyPr/>
          <a:lstStyle/>
          <a:p>
            <a:r>
              <a:rPr lang="en-TT" dirty="0" smtClean="0"/>
              <a:t>THE LAW OF </a:t>
            </a:r>
            <a:r>
              <a:rPr lang="en-TT" smtClean="0"/>
              <a:t>DIMINISHING RETURNS</a:t>
            </a:r>
            <a:endParaRPr lang="en-TT" dirty="0"/>
          </a:p>
        </p:txBody>
      </p:sp>
    </p:spTree>
    <p:extLst>
      <p:ext uri="{BB962C8B-B14F-4D97-AF65-F5344CB8AC3E}">
        <p14:creationId xmlns:p14="http://schemas.microsoft.com/office/powerpoint/2010/main" val="23557030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3985" y="227059"/>
            <a:ext cx="8534400" cy="1507067"/>
          </a:xfrm>
        </p:spPr>
        <p:txBody>
          <a:bodyPr/>
          <a:lstStyle/>
          <a:p>
            <a:r>
              <a:rPr lang="en-TT" dirty="0" smtClean="0"/>
              <a:t>THE PRODUCTION FUNCTION</a:t>
            </a:r>
            <a:endParaRPr lang="en-TT" dirty="0"/>
          </a:p>
        </p:txBody>
      </p:sp>
      <p:sp>
        <p:nvSpPr>
          <p:cNvPr id="3" name="Content Placeholder 2"/>
          <p:cNvSpPr>
            <a:spLocks noGrp="1"/>
          </p:cNvSpPr>
          <p:nvPr>
            <p:ph idx="1"/>
          </p:nvPr>
        </p:nvSpPr>
        <p:spPr>
          <a:xfrm>
            <a:off x="798513" y="1569027"/>
            <a:ext cx="8534400" cy="4197928"/>
          </a:xfrm>
        </p:spPr>
        <p:txBody>
          <a:bodyPr>
            <a:noAutofit/>
          </a:bodyPr>
          <a:lstStyle/>
          <a:p>
            <a:pPr marL="0" indent="0">
              <a:buNone/>
            </a:pPr>
            <a:r>
              <a:rPr lang="en-TT" sz="2800" dirty="0"/>
              <a:t>Economists recognize three distinct stages of production, which are defined by </a:t>
            </a:r>
            <a:r>
              <a:rPr lang="en-TT" sz="2800" dirty="0" smtClean="0"/>
              <a:t>the concept of the </a:t>
            </a:r>
            <a:r>
              <a:rPr lang="en-TT" sz="2800" dirty="0"/>
              <a:t>law of diminishing marginal returns. </a:t>
            </a:r>
            <a:endParaRPr lang="en-TT" sz="2800" dirty="0" smtClean="0"/>
          </a:p>
          <a:p>
            <a:pPr marL="0" indent="0">
              <a:buNone/>
            </a:pPr>
            <a:r>
              <a:rPr lang="en-TT" sz="2800" dirty="0" smtClean="0"/>
              <a:t>The </a:t>
            </a:r>
            <a:r>
              <a:rPr lang="en-TT" sz="2800" dirty="0"/>
              <a:t>idea of the three stages of production helps companies set production schedules and make staffing decisions</a:t>
            </a:r>
            <a:r>
              <a:rPr lang="en-TT" sz="2800" dirty="0" smtClean="0"/>
              <a:t>.</a:t>
            </a:r>
            <a:endParaRPr lang="en-TT" sz="2800" dirty="0"/>
          </a:p>
          <a:p>
            <a:pPr marL="0" indent="0">
              <a:buNone/>
            </a:pPr>
            <a:r>
              <a:rPr lang="en-TT" sz="2800" dirty="0" smtClean="0"/>
              <a:t>Consider the table in the next slide</a:t>
            </a:r>
            <a:endParaRPr lang="en-TT" sz="2800" dirty="0"/>
          </a:p>
        </p:txBody>
      </p:sp>
    </p:spTree>
    <p:extLst>
      <p:ext uri="{BB962C8B-B14F-4D97-AF65-F5344CB8AC3E}">
        <p14:creationId xmlns:p14="http://schemas.microsoft.com/office/powerpoint/2010/main" val="3724236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TT"/>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50268001"/>
              </p:ext>
            </p:extLst>
          </p:nvPr>
        </p:nvGraphicFramePr>
        <p:xfrm>
          <a:off x="684213" y="685800"/>
          <a:ext cx="8534400" cy="5638800"/>
        </p:xfrm>
        <a:graphic>
          <a:graphicData uri="http://schemas.openxmlformats.org/drawingml/2006/table">
            <a:tbl>
              <a:tblPr firstRow="1" bandRow="1">
                <a:tableStyleId>{5C22544A-7EE6-4342-B048-85BDC9FD1C3A}</a:tableStyleId>
              </a:tblPr>
              <a:tblGrid>
                <a:gridCol w="1706880"/>
                <a:gridCol w="1706880"/>
                <a:gridCol w="1706880"/>
                <a:gridCol w="1706880"/>
                <a:gridCol w="1706880"/>
              </a:tblGrid>
              <a:tr h="370840">
                <a:tc>
                  <a:txBody>
                    <a:bodyPr/>
                    <a:lstStyle/>
                    <a:p>
                      <a:r>
                        <a:rPr lang="en-TT" dirty="0" smtClean="0"/>
                        <a:t>Fixed Input – Land (1ha)</a:t>
                      </a:r>
                      <a:endParaRPr lang="en-TT" dirty="0"/>
                    </a:p>
                  </a:txBody>
                  <a:tcPr/>
                </a:tc>
                <a:tc>
                  <a:txBody>
                    <a:bodyPr/>
                    <a:lstStyle/>
                    <a:p>
                      <a:r>
                        <a:rPr lang="en-TT" dirty="0" smtClean="0"/>
                        <a:t>Variable Input</a:t>
                      </a:r>
                    </a:p>
                    <a:p>
                      <a:r>
                        <a:rPr lang="en-TT" dirty="0" smtClean="0"/>
                        <a:t>Fertiliser (100kg/unit)</a:t>
                      </a:r>
                      <a:endParaRPr lang="en-TT" dirty="0"/>
                    </a:p>
                  </a:txBody>
                  <a:tcPr/>
                </a:tc>
                <a:tc>
                  <a:txBody>
                    <a:bodyPr/>
                    <a:lstStyle/>
                    <a:p>
                      <a:r>
                        <a:rPr lang="en-TT" dirty="0" smtClean="0"/>
                        <a:t>Total output of Corn (100 kg/unit)</a:t>
                      </a:r>
                      <a:endParaRPr lang="en-TT" dirty="0"/>
                    </a:p>
                  </a:txBody>
                  <a:tcPr/>
                </a:tc>
                <a:tc>
                  <a:txBody>
                    <a:bodyPr/>
                    <a:lstStyle/>
                    <a:p>
                      <a:r>
                        <a:rPr lang="en-TT" dirty="0" smtClean="0"/>
                        <a:t>Marginal output</a:t>
                      </a:r>
                      <a:r>
                        <a:rPr lang="en-TT" baseline="0" dirty="0" smtClean="0"/>
                        <a:t> of Corn (100 kg/ unit)</a:t>
                      </a:r>
                      <a:endParaRPr lang="en-TT" dirty="0"/>
                    </a:p>
                  </a:txBody>
                  <a:tcPr/>
                </a:tc>
                <a:tc>
                  <a:txBody>
                    <a:bodyPr/>
                    <a:lstStyle/>
                    <a:p>
                      <a:r>
                        <a:rPr lang="en-TT" dirty="0" smtClean="0"/>
                        <a:t>Average output of Corn (100 kg/unit)</a:t>
                      </a:r>
                      <a:endParaRPr lang="en-TT" dirty="0"/>
                    </a:p>
                  </a:txBody>
                  <a:tcPr/>
                </a:tc>
              </a:tr>
              <a:tr h="370840">
                <a:tc>
                  <a:txBody>
                    <a:bodyPr/>
                    <a:lstStyle/>
                    <a:p>
                      <a:r>
                        <a:rPr lang="en-TT" dirty="0" smtClean="0"/>
                        <a:t>1</a:t>
                      </a:r>
                      <a:endParaRPr lang="en-TT" dirty="0"/>
                    </a:p>
                  </a:txBody>
                  <a:tcPr/>
                </a:tc>
                <a:tc>
                  <a:txBody>
                    <a:bodyPr/>
                    <a:lstStyle/>
                    <a:p>
                      <a:r>
                        <a:rPr lang="en-TT" dirty="0" smtClean="0"/>
                        <a:t>1</a:t>
                      </a:r>
                      <a:endParaRPr lang="en-TT" dirty="0"/>
                    </a:p>
                  </a:txBody>
                  <a:tcPr/>
                </a:tc>
                <a:tc>
                  <a:txBody>
                    <a:bodyPr/>
                    <a:lstStyle/>
                    <a:p>
                      <a:r>
                        <a:rPr lang="en-TT" dirty="0" smtClean="0"/>
                        <a:t>3</a:t>
                      </a:r>
                      <a:endParaRPr lang="en-TT" dirty="0"/>
                    </a:p>
                  </a:txBody>
                  <a:tcPr/>
                </a:tc>
                <a:tc>
                  <a:txBody>
                    <a:bodyPr/>
                    <a:lstStyle/>
                    <a:p>
                      <a:r>
                        <a:rPr lang="en-TT" dirty="0" smtClean="0"/>
                        <a:t>-</a:t>
                      </a:r>
                      <a:endParaRPr lang="en-TT" dirty="0"/>
                    </a:p>
                  </a:txBody>
                  <a:tcPr/>
                </a:tc>
                <a:tc>
                  <a:txBody>
                    <a:bodyPr/>
                    <a:lstStyle/>
                    <a:p>
                      <a:r>
                        <a:rPr lang="en-TT" dirty="0" smtClean="0"/>
                        <a:t>3.0</a:t>
                      </a:r>
                      <a:endParaRPr lang="en-TT" dirty="0"/>
                    </a:p>
                  </a:txBody>
                  <a:tcPr/>
                </a:tc>
              </a:tr>
              <a:tr h="370840">
                <a:tc>
                  <a:txBody>
                    <a:bodyPr/>
                    <a:lstStyle/>
                    <a:p>
                      <a:r>
                        <a:rPr lang="en-TT" dirty="0" smtClean="0"/>
                        <a:t>1</a:t>
                      </a:r>
                      <a:endParaRPr lang="en-TT" dirty="0"/>
                    </a:p>
                  </a:txBody>
                  <a:tcPr/>
                </a:tc>
                <a:tc>
                  <a:txBody>
                    <a:bodyPr/>
                    <a:lstStyle/>
                    <a:p>
                      <a:r>
                        <a:rPr lang="en-TT" dirty="0" smtClean="0"/>
                        <a:t>2</a:t>
                      </a:r>
                      <a:endParaRPr lang="en-TT" dirty="0"/>
                    </a:p>
                  </a:txBody>
                  <a:tcPr/>
                </a:tc>
                <a:tc>
                  <a:txBody>
                    <a:bodyPr/>
                    <a:lstStyle/>
                    <a:p>
                      <a:r>
                        <a:rPr lang="en-TT" dirty="0" smtClean="0"/>
                        <a:t>7</a:t>
                      </a:r>
                      <a:endParaRPr lang="en-TT" dirty="0"/>
                    </a:p>
                  </a:txBody>
                  <a:tcPr/>
                </a:tc>
                <a:tc>
                  <a:txBody>
                    <a:bodyPr/>
                    <a:lstStyle/>
                    <a:p>
                      <a:r>
                        <a:rPr lang="en-TT" dirty="0" smtClean="0"/>
                        <a:t>4</a:t>
                      </a:r>
                      <a:endParaRPr lang="en-TT" dirty="0"/>
                    </a:p>
                  </a:txBody>
                  <a:tcPr/>
                </a:tc>
                <a:tc>
                  <a:txBody>
                    <a:bodyPr/>
                    <a:lstStyle/>
                    <a:p>
                      <a:r>
                        <a:rPr lang="en-TT" dirty="0" smtClean="0"/>
                        <a:t>3.5</a:t>
                      </a:r>
                      <a:endParaRPr lang="en-TT" dirty="0"/>
                    </a:p>
                  </a:txBody>
                  <a:tcPr/>
                </a:tc>
              </a:tr>
              <a:tr h="370840">
                <a:tc>
                  <a:txBody>
                    <a:bodyPr/>
                    <a:lstStyle/>
                    <a:p>
                      <a:r>
                        <a:rPr lang="en-TT" dirty="0" smtClean="0"/>
                        <a:t>1</a:t>
                      </a:r>
                      <a:endParaRPr lang="en-TT" dirty="0"/>
                    </a:p>
                  </a:txBody>
                  <a:tcPr/>
                </a:tc>
                <a:tc>
                  <a:txBody>
                    <a:bodyPr/>
                    <a:lstStyle/>
                    <a:p>
                      <a:r>
                        <a:rPr lang="en-TT" dirty="0" smtClean="0"/>
                        <a:t>3</a:t>
                      </a:r>
                      <a:endParaRPr lang="en-TT" dirty="0"/>
                    </a:p>
                  </a:txBody>
                  <a:tcPr/>
                </a:tc>
                <a:tc>
                  <a:txBody>
                    <a:bodyPr/>
                    <a:lstStyle/>
                    <a:p>
                      <a:r>
                        <a:rPr lang="en-TT" dirty="0" smtClean="0"/>
                        <a:t>13</a:t>
                      </a:r>
                      <a:endParaRPr lang="en-TT" dirty="0"/>
                    </a:p>
                  </a:txBody>
                  <a:tcPr/>
                </a:tc>
                <a:tc>
                  <a:txBody>
                    <a:bodyPr/>
                    <a:lstStyle/>
                    <a:p>
                      <a:r>
                        <a:rPr lang="en-TT" dirty="0" smtClean="0"/>
                        <a:t>6</a:t>
                      </a:r>
                      <a:endParaRPr lang="en-TT" dirty="0"/>
                    </a:p>
                  </a:txBody>
                  <a:tcPr/>
                </a:tc>
                <a:tc>
                  <a:txBody>
                    <a:bodyPr/>
                    <a:lstStyle/>
                    <a:p>
                      <a:r>
                        <a:rPr lang="en-TT" dirty="0" smtClean="0"/>
                        <a:t>4.3</a:t>
                      </a:r>
                      <a:endParaRPr lang="en-TT" dirty="0"/>
                    </a:p>
                  </a:txBody>
                  <a:tcPr/>
                </a:tc>
              </a:tr>
              <a:tr h="370840">
                <a:tc>
                  <a:txBody>
                    <a:bodyPr/>
                    <a:lstStyle/>
                    <a:p>
                      <a:r>
                        <a:rPr lang="en-TT" dirty="0" smtClean="0"/>
                        <a:t>1</a:t>
                      </a:r>
                      <a:endParaRPr lang="en-TT" dirty="0"/>
                    </a:p>
                  </a:txBody>
                  <a:tcPr/>
                </a:tc>
                <a:tc>
                  <a:txBody>
                    <a:bodyPr/>
                    <a:lstStyle/>
                    <a:p>
                      <a:r>
                        <a:rPr lang="en-TT" dirty="0" smtClean="0"/>
                        <a:t>4</a:t>
                      </a:r>
                      <a:endParaRPr lang="en-TT" dirty="0"/>
                    </a:p>
                  </a:txBody>
                  <a:tcPr/>
                </a:tc>
                <a:tc>
                  <a:txBody>
                    <a:bodyPr/>
                    <a:lstStyle/>
                    <a:p>
                      <a:r>
                        <a:rPr lang="en-TT" dirty="0" smtClean="0"/>
                        <a:t>20</a:t>
                      </a:r>
                      <a:endParaRPr lang="en-TT" dirty="0"/>
                    </a:p>
                  </a:txBody>
                  <a:tcPr/>
                </a:tc>
                <a:tc>
                  <a:txBody>
                    <a:bodyPr/>
                    <a:lstStyle/>
                    <a:p>
                      <a:r>
                        <a:rPr lang="en-TT" dirty="0" smtClean="0"/>
                        <a:t>7</a:t>
                      </a:r>
                      <a:endParaRPr lang="en-TT" dirty="0"/>
                    </a:p>
                  </a:txBody>
                  <a:tcPr/>
                </a:tc>
                <a:tc>
                  <a:txBody>
                    <a:bodyPr/>
                    <a:lstStyle/>
                    <a:p>
                      <a:r>
                        <a:rPr lang="en-TT" dirty="0" smtClean="0"/>
                        <a:t>5.0</a:t>
                      </a:r>
                      <a:endParaRPr lang="en-TT" dirty="0"/>
                    </a:p>
                  </a:txBody>
                  <a:tcPr/>
                </a:tc>
              </a:tr>
              <a:tr h="370840">
                <a:tc>
                  <a:txBody>
                    <a:bodyPr/>
                    <a:lstStyle/>
                    <a:p>
                      <a:r>
                        <a:rPr lang="en-TT" dirty="0" smtClean="0"/>
                        <a:t>1</a:t>
                      </a:r>
                      <a:endParaRPr lang="en-TT" dirty="0"/>
                    </a:p>
                  </a:txBody>
                  <a:tcPr/>
                </a:tc>
                <a:tc>
                  <a:txBody>
                    <a:bodyPr/>
                    <a:lstStyle/>
                    <a:p>
                      <a:r>
                        <a:rPr lang="en-TT" dirty="0" smtClean="0"/>
                        <a:t>5</a:t>
                      </a:r>
                      <a:endParaRPr lang="en-TT" dirty="0"/>
                    </a:p>
                  </a:txBody>
                  <a:tcPr/>
                </a:tc>
                <a:tc>
                  <a:txBody>
                    <a:bodyPr/>
                    <a:lstStyle/>
                    <a:p>
                      <a:r>
                        <a:rPr lang="en-TT" dirty="0" smtClean="0"/>
                        <a:t>25</a:t>
                      </a:r>
                      <a:endParaRPr lang="en-TT" dirty="0"/>
                    </a:p>
                  </a:txBody>
                  <a:tcPr/>
                </a:tc>
                <a:tc>
                  <a:txBody>
                    <a:bodyPr/>
                    <a:lstStyle/>
                    <a:p>
                      <a:r>
                        <a:rPr lang="en-TT" dirty="0" smtClean="0"/>
                        <a:t>5</a:t>
                      </a:r>
                      <a:endParaRPr lang="en-TT" dirty="0"/>
                    </a:p>
                  </a:txBody>
                  <a:tcPr/>
                </a:tc>
                <a:tc>
                  <a:txBody>
                    <a:bodyPr/>
                    <a:lstStyle/>
                    <a:p>
                      <a:r>
                        <a:rPr lang="en-TT" dirty="0" smtClean="0"/>
                        <a:t>5.0</a:t>
                      </a:r>
                      <a:endParaRPr lang="en-TT" dirty="0"/>
                    </a:p>
                  </a:txBody>
                  <a:tcPr/>
                </a:tc>
              </a:tr>
              <a:tr h="370840">
                <a:tc>
                  <a:txBody>
                    <a:bodyPr/>
                    <a:lstStyle/>
                    <a:p>
                      <a:r>
                        <a:rPr lang="en-TT" dirty="0" smtClean="0"/>
                        <a:t>1</a:t>
                      </a:r>
                      <a:endParaRPr lang="en-TT" dirty="0"/>
                    </a:p>
                  </a:txBody>
                  <a:tcPr/>
                </a:tc>
                <a:tc>
                  <a:txBody>
                    <a:bodyPr/>
                    <a:lstStyle/>
                    <a:p>
                      <a:r>
                        <a:rPr lang="en-TT" dirty="0" smtClean="0"/>
                        <a:t>6</a:t>
                      </a:r>
                      <a:endParaRPr lang="en-TT" dirty="0"/>
                    </a:p>
                  </a:txBody>
                  <a:tcPr/>
                </a:tc>
                <a:tc>
                  <a:txBody>
                    <a:bodyPr/>
                    <a:lstStyle/>
                    <a:p>
                      <a:r>
                        <a:rPr lang="en-TT" dirty="0" smtClean="0"/>
                        <a:t>28</a:t>
                      </a:r>
                      <a:endParaRPr lang="en-TT" dirty="0"/>
                    </a:p>
                  </a:txBody>
                  <a:tcPr/>
                </a:tc>
                <a:tc>
                  <a:txBody>
                    <a:bodyPr/>
                    <a:lstStyle/>
                    <a:p>
                      <a:r>
                        <a:rPr lang="en-TT" dirty="0" smtClean="0"/>
                        <a:t>3</a:t>
                      </a:r>
                      <a:endParaRPr lang="en-TT" dirty="0"/>
                    </a:p>
                  </a:txBody>
                  <a:tcPr/>
                </a:tc>
                <a:tc>
                  <a:txBody>
                    <a:bodyPr/>
                    <a:lstStyle/>
                    <a:p>
                      <a:r>
                        <a:rPr lang="en-TT" dirty="0" smtClean="0"/>
                        <a:t>4.7</a:t>
                      </a:r>
                      <a:endParaRPr lang="en-TT" dirty="0"/>
                    </a:p>
                  </a:txBody>
                  <a:tcPr/>
                </a:tc>
              </a:tr>
              <a:tr h="370840">
                <a:tc>
                  <a:txBody>
                    <a:bodyPr/>
                    <a:lstStyle/>
                    <a:p>
                      <a:r>
                        <a:rPr lang="en-TT" dirty="0" smtClean="0"/>
                        <a:t>1</a:t>
                      </a:r>
                      <a:endParaRPr lang="en-TT" dirty="0"/>
                    </a:p>
                  </a:txBody>
                  <a:tcPr/>
                </a:tc>
                <a:tc>
                  <a:txBody>
                    <a:bodyPr/>
                    <a:lstStyle/>
                    <a:p>
                      <a:r>
                        <a:rPr lang="en-TT" dirty="0" smtClean="0"/>
                        <a:t>7</a:t>
                      </a:r>
                      <a:endParaRPr lang="en-TT" dirty="0"/>
                    </a:p>
                  </a:txBody>
                  <a:tcPr/>
                </a:tc>
                <a:tc>
                  <a:txBody>
                    <a:bodyPr/>
                    <a:lstStyle/>
                    <a:p>
                      <a:r>
                        <a:rPr lang="en-TT" dirty="0" smtClean="0"/>
                        <a:t>30</a:t>
                      </a:r>
                      <a:endParaRPr lang="en-TT" dirty="0"/>
                    </a:p>
                  </a:txBody>
                  <a:tcPr/>
                </a:tc>
                <a:tc>
                  <a:txBody>
                    <a:bodyPr/>
                    <a:lstStyle/>
                    <a:p>
                      <a:r>
                        <a:rPr lang="en-TT" dirty="0" smtClean="0"/>
                        <a:t>2</a:t>
                      </a:r>
                      <a:endParaRPr lang="en-TT" dirty="0"/>
                    </a:p>
                  </a:txBody>
                  <a:tcPr/>
                </a:tc>
                <a:tc>
                  <a:txBody>
                    <a:bodyPr/>
                    <a:lstStyle/>
                    <a:p>
                      <a:r>
                        <a:rPr lang="en-TT" dirty="0" smtClean="0"/>
                        <a:t>4.3</a:t>
                      </a:r>
                      <a:endParaRPr lang="en-TT" dirty="0"/>
                    </a:p>
                  </a:txBody>
                  <a:tcPr/>
                </a:tc>
              </a:tr>
              <a:tr h="370840">
                <a:tc>
                  <a:txBody>
                    <a:bodyPr/>
                    <a:lstStyle/>
                    <a:p>
                      <a:r>
                        <a:rPr lang="en-TT" dirty="0" smtClean="0"/>
                        <a:t>1</a:t>
                      </a:r>
                      <a:endParaRPr lang="en-TT" dirty="0"/>
                    </a:p>
                  </a:txBody>
                  <a:tcPr/>
                </a:tc>
                <a:tc>
                  <a:txBody>
                    <a:bodyPr/>
                    <a:lstStyle/>
                    <a:p>
                      <a:r>
                        <a:rPr lang="en-TT" dirty="0" smtClean="0"/>
                        <a:t>8</a:t>
                      </a:r>
                      <a:endParaRPr lang="en-TT" dirty="0"/>
                    </a:p>
                  </a:txBody>
                  <a:tcPr/>
                </a:tc>
                <a:tc>
                  <a:txBody>
                    <a:bodyPr/>
                    <a:lstStyle/>
                    <a:p>
                      <a:r>
                        <a:rPr lang="en-TT" dirty="0" smtClean="0"/>
                        <a:t>31</a:t>
                      </a:r>
                      <a:endParaRPr lang="en-TT" dirty="0"/>
                    </a:p>
                  </a:txBody>
                  <a:tcPr/>
                </a:tc>
                <a:tc>
                  <a:txBody>
                    <a:bodyPr/>
                    <a:lstStyle/>
                    <a:p>
                      <a:r>
                        <a:rPr lang="en-TT" dirty="0" smtClean="0"/>
                        <a:t>1</a:t>
                      </a:r>
                      <a:endParaRPr lang="en-TT" dirty="0"/>
                    </a:p>
                  </a:txBody>
                  <a:tcPr/>
                </a:tc>
                <a:tc>
                  <a:txBody>
                    <a:bodyPr/>
                    <a:lstStyle/>
                    <a:p>
                      <a:r>
                        <a:rPr lang="en-TT" dirty="0" smtClean="0"/>
                        <a:t>3.9</a:t>
                      </a:r>
                      <a:endParaRPr lang="en-TT" dirty="0"/>
                    </a:p>
                  </a:txBody>
                  <a:tcPr/>
                </a:tc>
              </a:tr>
              <a:tr h="370840">
                <a:tc>
                  <a:txBody>
                    <a:bodyPr/>
                    <a:lstStyle/>
                    <a:p>
                      <a:r>
                        <a:rPr lang="en-TT" dirty="0" smtClean="0"/>
                        <a:t>1</a:t>
                      </a:r>
                      <a:endParaRPr lang="en-TT" dirty="0"/>
                    </a:p>
                  </a:txBody>
                  <a:tcPr/>
                </a:tc>
                <a:tc>
                  <a:txBody>
                    <a:bodyPr/>
                    <a:lstStyle/>
                    <a:p>
                      <a:r>
                        <a:rPr lang="en-TT" dirty="0" smtClean="0"/>
                        <a:t>9</a:t>
                      </a:r>
                      <a:endParaRPr lang="en-TT" dirty="0"/>
                    </a:p>
                  </a:txBody>
                  <a:tcPr/>
                </a:tc>
                <a:tc>
                  <a:txBody>
                    <a:bodyPr/>
                    <a:lstStyle/>
                    <a:p>
                      <a:r>
                        <a:rPr lang="en-TT" dirty="0" smtClean="0"/>
                        <a:t>31</a:t>
                      </a:r>
                      <a:endParaRPr lang="en-TT" dirty="0"/>
                    </a:p>
                  </a:txBody>
                  <a:tcPr/>
                </a:tc>
                <a:tc>
                  <a:txBody>
                    <a:bodyPr/>
                    <a:lstStyle/>
                    <a:p>
                      <a:r>
                        <a:rPr lang="en-TT" dirty="0" smtClean="0"/>
                        <a:t>0</a:t>
                      </a:r>
                      <a:endParaRPr lang="en-TT" dirty="0"/>
                    </a:p>
                  </a:txBody>
                  <a:tcPr/>
                </a:tc>
                <a:tc>
                  <a:txBody>
                    <a:bodyPr/>
                    <a:lstStyle/>
                    <a:p>
                      <a:r>
                        <a:rPr lang="en-TT" dirty="0" smtClean="0"/>
                        <a:t>3.4</a:t>
                      </a:r>
                      <a:endParaRPr lang="en-TT" dirty="0"/>
                    </a:p>
                  </a:txBody>
                  <a:tcPr/>
                </a:tc>
              </a:tr>
              <a:tr h="370840">
                <a:tc>
                  <a:txBody>
                    <a:bodyPr/>
                    <a:lstStyle/>
                    <a:p>
                      <a:r>
                        <a:rPr lang="en-TT" dirty="0" smtClean="0"/>
                        <a:t>1</a:t>
                      </a:r>
                      <a:endParaRPr lang="en-TT" dirty="0"/>
                    </a:p>
                  </a:txBody>
                  <a:tcPr/>
                </a:tc>
                <a:tc>
                  <a:txBody>
                    <a:bodyPr/>
                    <a:lstStyle/>
                    <a:p>
                      <a:r>
                        <a:rPr lang="en-TT" dirty="0" smtClean="0"/>
                        <a:t>10</a:t>
                      </a:r>
                      <a:endParaRPr lang="en-TT" dirty="0"/>
                    </a:p>
                  </a:txBody>
                  <a:tcPr/>
                </a:tc>
                <a:tc>
                  <a:txBody>
                    <a:bodyPr/>
                    <a:lstStyle/>
                    <a:p>
                      <a:r>
                        <a:rPr lang="en-TT" dirty="0" smtClean="0"/>
                        <a:t>30</a:t>
                      </a:r>
                      <a:endParaRPr lang="en-TT" dirty="0"/>
                    </a:p>
                  </a:txBody>
                  <a:tcPr/>
                </a:tc>
                <a:tc>
                  <a:txBody>
                    <a:bodyPr/>
                    <a:lstStyle/>
                    <a:p>
                      <a:r>
                        <a:rPr lang="en-TT" dirty="0" smtClean="0"/>
                        <a:t>-1</a:t>
                      </a:r>
                      <a:endParaRPr lang="en-TT" dirty="0"/>
                    </a:p>
                  </a:txBody>
                  <a:tcPr/>
                </a:tc>
                <a:tc>
                  <a:txBody>
                    <a:bodyPr/>
                    <a:lstStyle/>
                    <a:p>
                      <a:r>
                        <a:rPr lang="en-TT" dirty="0" smtClean="0"/>
                        <a:t>3.0</a:t>
                      </a:r>
                      <a:endParaRPr lang="en-TT" dirty="0"/>
                    </a:p>
                  </a:txBody>
                  <a:tcPr/>
                </a:tc>
              </a:tr>
              <a:tr h="370840">
                <a:tc>
                  <a:txBody>
                    <a:bodyPr/>
                    <a:lstStyle/>
                    <a:p>
                      <a:r>
                        <a:rPr lang="en-TT" dirty="0" smtClean="0"/>
                        <a:t>1</a:t>
                      </a:r>
                      <a:endParaRPr lang="en-TT" dirty="0"/>
                    </a:p>
                  </a:txBody>
                  <a:tcPr/>
                </a:tc>
                <a:tc>
                  <a:txBody>
                    <a:bodyPr/>
                    <a:lstStyle/>
                    <a:p>
                      <a:r>
                        <a:rPr lang="en-TT" dirty="0" smtClean="0"/>
                        <a:t>11</a:t>
                      </a:r>
                      <a:endParaRPr lang="en-TT" dirty="0"/>
                    </a:p>
                  </a:txBody>
                  <a:tcPr/>
                </a:tc>
                <a:tc>
                  <a:txBody>
                    <a:bodyPr/>
                    <a:lstStyle/>
                    <a:p>
                      <a:r>
                        <a:rPr lang="en-TT" dirty="0" smtClean="0"/>
                        <a:t>27</a:t>
                      </a:r>
                      <a:endParaRPr lang="en-TT" dirty="0"/>
                    </a:p>
                  </a:txBody>
                  <a:tcPr/>
                </a:tc>
                <a:tc>
                  <a:txBody>
                    <a:bodyPr/>
                    <a:lstStyle/>
                    <a:p>
                      <a:r>
                        <a:rPr lang="en-TT" dirty="0" smtClean="0"/>
                        <a:t>-3</a:t>
                      </a:r>
                      <a:endParaRPr lang="en-TT" dirty="0"/>
                    </a:p>
                  </a:txBody>
                  <a:tcPr/>
                </a:tc>
                <a:tc>
                  <a:txBody>
                    <a:bodyPr/>
                    <a:lstStyle/>
                    <a:p>
                      <a:r>
                        <a:rPr lang="en-TT" dirty="0" smtClean="0"/>
                        <a:t>2.5</a:t>
                      </a:r>
                      <a:endParaRPr lang="en-TT" dirty="0"/>
                    </a:p>
                  </a:txBody>
                  <a:tcPr/>
                </a:tc>
              </a:tr>
              <a:tr h="370840">
                <a:tc>
                  <a:txBody>
                    <a:bodyPr/>
                    <a:lstStyle/>
                    <a:p>
                      <a:r>
                        <a:rPr lang="en-TT" dirty="0" smtClean="0"/>
                        <a:t>1</a:t>
                      </a:r>
                      <a:endParaRPr lang="en-TT" dirty="0"/>
                    </a:p>
                  </a:txBody>
                  <a:tcPr/>
                </a:tc>
                <a:tc>
                  <a:txBody>
                    <a:bodyPr/>
                    <a:lstStyle/>
                    <a:p>
                      <a:r>
                        <a:rPr lang="en-TT" dirty="0" smtClean="0"/>
                        <a:t>12</a:t>
                      </a:r>
                      <a:endParaRPr lang="en-TT" dirty="0"/>
                    </a:p>
                  </a:txBody>
                  <a:tcPr/>
                </a:tc>
                <a:tc>
                  <a:txBody>
                    <a:bodyPr/>
                    <a:lstStyle/>
                    <a:p>
                      <a:r>
                        <a:rPr lang="en-TT" dirty="0" smtClean="0"/>
                        <a:t>22</a:t>
                      </a:r>
                      <a:endParaRPr lang="en-TT" dirty="0"/>
                    </a:p>
                  </a:txBody>
                  <a:tcPr/>
                </a:tc>
                <a:tc>
                  <a:txBody>
                    <a:bodyPr/>
                    <a:lstStyle/>
                    <a:p>
                      <a:r>
                        <a:rPr lang="en-TT" dirty="0" smtClean="0"/>
                        <a:t>-5</a:t>
                      </a:r>
                      <a:endParaRPr lang="en-TT" dirty="0"/>
                    </a:p>
                  </a:txBody>
                  <a:tcPr/>
                </a:tc>
                <a:tc>
                  <a:txBody>
                    <a:bodyPr/>
                    <a:lstStyle/>
                    <a:p>
                      <a:r>
                        <a:rPr lang="en-TT" dirty="0" smtClean="0"/>
                        <a:t>1.8</a:t>
                      </a:r>
                      <a:endParaRPr lang="en-TT" dirty="0"/>
                    </a:p>
                  </a:txBody>
                  <a:tcPr/>
                </a:tc>
              </a:tr>
            </a:tbl>
          </a:graphicData>
        </a:graphic>
      </p:graphicFrame>
      <p:sp>
        <p:nvSpPr>
          <p:cNvPr id="5" name="TextBox 4"/>
          <p:cNvSpPr txBox="1"/>
          <p:nvPr/>
        </p:nvSpPr>
        <p:spPr>
          <a:xfrm>
            <a:off x="9753600" y="863600"/>
            <a:ext cx="1803400" cy="1477328"/>
          </a:xfrm>
          <a:prstGeom prst="rect">
            <a:avLst/>
          </a:prstGeom>
          <a:noFill/>
        </p:spPr>
        <p:txBody>
          <a:bodyPr wrap="square" rtlCol="0">
            <a:spAutoFit/>
          </a:bodyPr>
          <a:lstStyle/>
          <a:p>
            <a:r>
              <a:rPr lang="en-TT" dirty="0" smtClean="0"/>
              <a:t>Can you tell how the average output is calculated?</a:t>
            </a:r>
            <a:endParaRPr lang="en-TT" dirty="0"/>
          </a:p>
        </p:txBody>
      </p:sp>
    </p:spTree>
    <p:extLst>
      <p:ext uri="{BB962C8B-B14F-4D97-AF65-F5344CB8AC3E}">
        <p14:creationId xmlns:p14="http://schemas.microsoft.com/office/powerpoint/2010/main" val="3521840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V="1">
            <a:off x="3771900" y="965200"/>
            <a:ext cx="12700" cy="3492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flipV="1">
            <a:off x="6045200" y="965200"/>
            <a:ext cx="12700" cy="3479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4089400" y="965200"/>
            <a:ext cx="12700" cy="3479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flipV="1">
            <a:off x="6451600" y="838200"/>
            <a:ext cx="38100" cy="3619500"/>
          </a:xfrm>
          <a:prstGeom prst="line">
            <a:avLst/>
          </a:prstGeom>
        </p:spPr>
        <p:style>
          <a:lnRef idx="1">
            <a:schemeClr val="accent1"/>
          </a:lnRef>
          <a:fillRef idx="0">
            <a:schemeClr val="accent1"/>
          </a:fillRef>
          <a:effectRef idx="0">
            <a:schemeClr val="accent1"/>
          </a:effectRef>
          <a:fontRef idx="minor">
            <a:schemeClr val="tx1"/>
          </a:fontRef>
        </p:style>
      </p:cxnSp>
      <p:pic>
        <p:nvPicPr>
          <p:cNvPr id="17" name="Content Placeholder 16"/>
          <p:cNvPicPr>
            <a:picLocks noGrp="1" noChangeAspect="1"/>
          </p:cNvPicPr>
          <p:nvPr>
            <p:ph idx="1"/>
          </p:nvPr>
        </p:nvPicPr>
        <p:blipFill>
          <a:blip r:embed="rId2"/>
          <a:stretch>
            <a:fillRect/>
          </a:stretch>
        </p:blipFill>
        <p:spPr>
          <a:xfrm>
            <a:off x="1114426" y="185951"/>
            <a:ext cx="6734174" cy="6290836"/>
          </a:xfrm>
          <a:prstGeom prst="rect">
            <a:avLst/>
          </a:prstGeom>
        </p:spPr>
      </p:pic>
      <p:sp>
        <p:nvSpPr>
          <p:cNvPr id="18" name="TextBox 17"/>
          <p:cNvSpPr txBox="1"/>
          <p:nvPr/>
        </p:nvSpPr>
        <p:spPr>
          <a:xfrm>
            <a:off x="8470900" y="965200"/>
            <a:ext cx="2882900" cy="2031325"/>
          </a:xfrm>
          <a:prstGeom prst="rect">
            <a:avLst/>
          </a:prstGeom>
          <a:noFill/>
        </p:spPr>
        <p:txBody>
          <a:bodyPr wrap="square" rtlCol="0">
            <a:spAutoFit/>
          </a:bodyPr>
          <a:lstStyle/>
          <a:p>
            <a:r>
              <a:rPr lang="en-TT" dirty="0" smtClean="0"/>
              <a:t>The three curves are plotted from the table in the previous slide. The three curves represent the total product, the average product and the marginal product.</a:t>
            </a:r>
            <a:endParaRPr lang="en-TT" dirty="0"/>
          </a:p>
        </p:txBody>
      </p:sp>
    </p:spTree>
    <p:extLst>
      <p:ext uri="{BB962C8B-B14F-4D97-AF65-F5344CB8AC3E}">
        <p14:creationId xmlns:p14="http://schemas.microsoft.com/office/powerpoint/2010/main" val="1788140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2" y="685800"/>
            <a:ext cx="9069388" cy="5486400"/>
          </a:xfrm>
        </p:spPr>
        <p:txBody>
          <a:bodyPr>
            <a:normAutofit fontScale="85000" lnSpcReduction="20000"/>
          </a:bodyPr>
          <a:lstStyle/>
          <a:p>
            <a:pPr marL="0" indent="0" fontAlgn="base">
              <a:buNone/>
            </a:pPr>
            <a:r>
              <a:rPr lang="en-TT" b="1" dirty="0"/>
              <a:t>Stage One</a:t>
            </a:r>
          </a:p>
          <a:p>
            <a:pPr fontAlgn="base"/>
            <a:r>
              <a:rPr lang="en-TT" dirty="0"/>
              <a:t>Stage one is the period of most growth in a </a:t>
            </a:r>
            <a:r>
              <a:rPr lang="en-TT" dirty="0" smtClean="0"/>
              <a:t>farm’s production</a:t>
            </a:r>
            <a:r>
              <a:rPr lang="en-TT" dirty="0"/>
              <a:t>. In this period, each additional variable input will produce more products. This signifies an increasing marginal </a:t>
            </a:r>
            <a:r>
              <a:rPr lang="en-TT" dirty="0" smtClean="0"/>
              <a:t>return. </a:t>
            </a:r>
            <a:r>
              <a:rPr lang="en-TT" dirty="0"/>
              <a:t>As an example, if one employee </a:t>
            </a:r>
            <a:r>
              <a:rPr lang="en-TT" dirty="0" smtClean="0"/>
              <a:t>harvests 5 baskets by </a:t>
            </a:r>
            <a:r>
              <a:rPr lang="en-TT" dirty="0"/>
              <a:t>himself, two employees may produce 15 </a:t>
            </a:r>
            <a:r>
              <a:rPr lang="en-TT" dirty="0" smtClean="0"/>
              <a:t>baskets between </a:t>
            </a:r>
            <a:r>
              <a:rPr lang="en-TT" dirty="0"/>
              <a:t>the two of them. All three curves are increasing and positive in this stage.</a:t>
            </a:r>
          </a:p>
          <a:p>
            <a:pPr marL="0" indent="0" fontAlgn="base">
              <a:buNone/>
            </a:pPr>
            <a:r>
              <a:rPr lang="en-TT" b="1" dirty="0"/>
              <a:t>Stage Two</a:t>
            </a:r>
          </a:p>
          <a:p>
            <a:pPr fontAlgn="base"/>
            <a:r>
              <a:rPr lang="en-TT" dirty="0"/>
              <a:t>Stage two is the period where marginal returns start to decrease. Each additional variable input will still produce additional units but at a decreasing rate. This is because of the law of diminishing returns: Output steadily decreases on each additional unit of variable input, holding all other inputs fixed. For example, if a previous employee added </a:t>
            </a:r>
            <a:r>
              <a:rPr lang="en-TT" dirty="0" smtClean="0"/>
              <a:t>9 more baskets to </a:t>
            </a:r>
            <a:r>
              <a:rPr lang="en-TT" dirty="0"/>
              <a:t>production, the next employee may only add </a:t>
            </a:r>
            <a:r>
              <a:rPr lang="en-TT" dirty="0" smtClean="0"/>
              <a:t>8 more baskets to </a:t>
            </a:r>
            <a:r>
              <a:rPr lang="en-TT" dirty="0"/>
              <a:t>production. The total product curve is still rising in this stage, while the average and marginal curves both start to drop</a:t>
            </a:r>
          </a:p>
          <a:p>
            <a:pPr marL="0" indent="0" fontAlgn="base">
              <a:buNone/>
            </a:pPr>
            <a:r>
              <a:rPr lang="en-TT" b="1" dirty="0"/>
              <a:t>Stage Three</a:t>
            </a:r>
          </a:p>
          <a:p>
            <a:pPr fontAlgn="base"/>
            <a:r>
              <a:rPr lang="en-TT" dirty="0"/>
              <a:t>In stage three, marginal returns start to become negative. Adding more variable inputs becomes counterproductive; an additional source of </a:t>
            </a:r>
            <a:r>
              <a:rPr lang="en-TT" dirty="0" err="1"/>
              <a:t>labor</a:t>
            </a:r>
            <a:r>
              <a:rPr lang="en-TT" dirty="0"/>
              <a:t> will lessen overall production. For example, hiring an additional employee to </a:t>
            </a:r>
            <a:r>
              <a:rPr lang="en-TT" dirty="0" smtClean="0"/>
              <a:t>harvest will </a:t>
            </a:r>
            <a:r>
              <a:rPr lang="en-TT" dirty="0"/>
              <a:t>actually result in fewer </a:t>
            </a:r>
            <a:r>
              <a:rPr lang="en-TT" dirty="0" smtClean="0"/>
              <a:t>baskets produced </a:t>
            </a:r>
            <a:r>
              <a:rPr lang="en-TT" dirty="0"/>
              <a:t>overall. This may be due to factors such as </a:t>
            </a:r>
            <a:r>
              <a:rPr lang="en-TT" dirty="0" err="1"/>
              <a:t>labor</a:t>
            </a:r>
            <a:r>
              <a:rPr lang="en-TT" dirty="0"/>
              <a:t> capacity and efficiency limitations. In this stage, the total product curve starts to trend down, the average product curve continues its descent and the marginal curve becomes negative</a:t>
            </a:r>
          </a:p>
          <a:p>
            <a:endParaRPr lang="en-TT" dirty="0"/>
          </a:p>
        </p:txBody>
      </p:sp>
    </p:spTree>
    <p:extLst>
      <p:ext uri="{BB962C8B-B14F-4D97-AF65-F5344CB8AC3E}">
        <p14:creationId xmlns:p14="http://schemas.microsoft.com/office/powerpoint/2010/main" val="2760488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412" y="296332"/>
            <a:ext cx="8534400" cy="1507067"/>
          </a:xfrm>
        </p:spPr>
        <p:txBody>
          <a:bodyPr/>
          <a:lstStyle/>
          <a:p>
            <a:r>
              <a:rPr lang="en-TT" dirty="0" smtClean="0"/>
              <a:t>Review question</a:t>
            </a:r>
            <a:endParaRPr lang="en-TT" dirty="0"/>
          </a:p>
        </p:txBody>
      </p:sp>
      <p:pic>
        <p:nvPicPr>
          <p:cNvPr id="4" name="Content Placeholder 3"/>
          <p:cNvPicPr>
            <a:picLocks noGrp="1" noChangeAspect="1"/>
          </p:cNvPicPr>
          <p:nvPr>
            <p:ph idx="1"/>
          </p:nvPr>
        </p:nvPicPr>
        <p:blipFill rotWithShape="1">
          <a:blip r:embed="rId2"/>
          <a:srcRect b="4511"/>
          <a:stretch/>
        </p:blipFill>
        <p:spPr>
          <a:xfrm>
            <a:off x="1330326" y="1402758"/>
            <a:ext cx="5489574" cy="4896442"/>
          </a:xfrm>
          <a:prstGeom prst="rect">
            <a:avLst/>
          </a:prstGeom>
        </p:spPr>
      </p:pic>
    </p:spTree>
    <p:extLst>
      <p:ext uri="{BB962C8B-B14F-4D97-AF65-F5344CB8AC3E}">
        <p14:creationId xmlns:p14="http://schemas.microsoft.com/office/powerpoint/2010/main" val="1328212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WHAT IS THE LAW OF DIMINISHING RETURNS?</a:t>
            </a:r>
            <a:endParaRPr lang="en-TT" dirty="0"/>
          </a:p>
        </p:txBody>
      </p:sp>
      <p:pic>
        <p:nvPicPr>
          <p:cNvPr id="5" name="CfioxJ4E_h4"/>
          <p:cNvPicPr>
            <a:picLocks noGrp="1" noRot="1" noChangeAspect="1"/>
          </p:cNvPicPr>
          <p:nvPr>
            <p:ph idx="1"/>
            <a:videoFile r:link="rId1"/>
          </p:nvPr>
        </p:nvPicPr>
        <p:blipFill>
          <a:blip r:embed="rId3"/>
          <a:stretch>
            <a:fillRect/>
          </a:stretch>
        </p:blipFill>
        <p:spPr>
          <a:xfrm>
            <a:off x="470493" y="1548245"/>
            <a:ext cx="6371040" cy="3583710"/>
          </a:xfrm>
          <a:prstGeom prst="rect">
            <a:avLst/>
          </a:prstGeom>
        </p:spPr>
      </p:pic>
      <p:sp>
        <p:nvSpPr>
          <p:cNvPr id="4" name="Text Placeholder 3"/>
          <p:cNvSpPr>
            <a:spLocks noGrp="1"/>
          </p:cNvSpPr>
          <p:nvPr>
            <p:ph type="body" sz="half" idx="2"/>
          </p:nvPr>
        </p:nvSpPr>
        <p:spPr/>
        <p:txBody>
          <a:bodyPr/>
          <a:lstStyle/>
          <a:p>
            <a:r>
              <a:rPr lang="en-TT" dirty="0" smtClean="0"/>
              <a:t>Look at this video about </a:t>
            </a:r>
            <a:r>
              <a:rPr lang="en-TT" dirty="0" smtClean="0">
                <a:hlinkClick r:id="rId4"/>
              </a:rPr>
              <a:t>marginal returns.</a:t>
            </a:r>
            <a:endParaRPr lang="en-TT" dirty="0"/>
          </a:p>
        </p:txBody>
      </p:sp>
    </p:spTree>
    <p:extLst>
      <p:ext uri="{BB962C8B-B14F-4D97-AF65-F5344CB8AC3E}">
        <p14:creationId xmlns:p14="http://schemas.microsoft.com/office/powerpoint/2010/main" val="4008881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4073" y="446809"/>
            <a:ext cx="9663545" cy="4031873"/>
          </a:xfrm>
          <a:prstGeom prst="rect">
            <a:avLst/>
          </a:prstGeom>
          <a:noFill/>
        </p:spPr>
        <p:txBody>
          <a:bodyPr wrap="square" rtlCol="0">
            <a:spAutoFit/>
          </a:bodyPr>
          <a:lstStyle/>
          <a:p>
            <a:pPr algn="ctr"/>
            <a:r>
              <a:rPr lang="en-TT" sz="4000" dirty="0" smtClean="0"/>
              <a:t>DEFINITION of MARGINAL RETURNS</a:t>
            </a:r>
          </a:p>
          <a:p>
            <a:pPr algn="ctr"/>
            <a:endParaRPr lang="en-TT" dirty="0"/>
          </a:p>
          <a:p>
            <a:endParaRPr lang="en-TT" sz="3600" b="1" dirty="0" smtClean="0"/>
          </a:p>
          <a:p>
            <a:r>
              <a:rPr lang="en-TT" sz="3600" b="1" dirty="0" smtClean="0"/>
              <a:t>Marginal </a:t>
            </a:r>
            <a:r>
              <a:rPr lang="en-TT" sz="3600" b="1" dirty="0"/>
              <a:t>return</a:t>
            </a:r>
            <a:r>
              <a:rPr lang="en-TT" sz="3600" dirty="0"/>
              <a:t> </a:t>
            </a:r>
            <a:r>
              <a:rPr lang="en-TT" sz="3600" dirty="0" smtClean="0"/>
              <a:t>- refers </a:t>
            </a:r>
            <a:r>
              <a:rPr lang="en-TT" sz="3600" dirty="0"/>
              <a:t>to the additional output resulting from a one unit increase in the use of variable inputs, while other inputs are held </a:t>
            </a:r>
            <a:r>
              <a:rPr lang="en-TT" sz="3600" dirty="0" smtClean="0"/>
              <a:t>constant</a:t>
            </a:r>
          </a:p>
          <a:p>
            <a:pPr marL="285750" indent="-285750">
              <a:buFont typeface="Arial" panose="020B0604020202020204" pitchFamily="34" charset="0"/>
              <a:buChar char="•"/>
            </a:pPr>
            <a:endParaRPr lang="en-TT" dirty="0"/>
          </a:p>
        </p:txBody>
      </p:sp>
    </p:spTree>
    <p:extLst>
      <p:ext uri="{BB962C8B-B14F-4D97-AF65-F5344CB8AC3E}">
        <p14:creationId xmlns:p14="http://schemas.microsoft.com/office/powerpoint/2010/main" val="3513727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1664" y="644236"/>
            <a:ext cx="9050481" cy="4647426"/>
          </a:xfrm>
          <a:prstGeom prst="rect">
            <a:avLst/>
          </a:prstGeom>
          <a:noFill/>
        </p:spPr>
        <p:txBody>
          <a:bodyPr wrap="square" rtlCol="0">
            <a:spAutoFit/>
          </a:bodyPr>
          <a:lstStyle/>
          <a:p>
            <a:pPr algn="ctr"/>
            <a:r>
              <a:rPr lang="en-TT" sz="3600" dirty="0"/>
              <a:t>Law of Diminishing </a:t>
            </a:r>
            <a:r>
              <a:rPr lang="en-TT" sz="3600" dirty="0" smtClean="0"/>
              <a:t>Returns</a:t>
            </a:r>
          </a:p>
          <a:p>
            <a:pPr algn="ctr"/>
            <a:endParaRPr lang="en-TT" sz="3600" dirty="0"/>
          </a:p>
          <a:p>
            <a:r>
              <a:rPr lang="en-TT" sz="3200" dirty="0"/>
              <a:t>The </a:t>
            </a:r>
            <a:r>
              <a:rPr lang="en-TT" sz="3200" b="1" dirty="0"/>
              <a:t>law of diminishing returns</a:t>
            </a:r>
            <a:r>
              <a:rPr lang="en-TT" sz="3200" dirty="0"/>
              <a:t>, also referred to as the law of diminishing marginal returns, states that in a production process, as </a:t>
            </a:r>
            <a:r>
              <a:rPr lang="en-TT" sz="3200" dirty="0" smtClean="0"/>
              <a:t>one variable input </a:t>
            </a:r>
            <a:r>
              <a:rPr lang="en-TT" sz="3200" dirty="0"/>
              <a:t>is increased, </a:t>
            </a:r>
            <a:r>
              <a:rPr lang="en-TT" sz="3200" dirty="0" smtClean="0"/>
              <a:t>holding all other factors constant, </a:t>
            </a:r>
            <a:r>
              <a:rPr lang="en-TT" sz="3200" dirty="0" smtClean="0"/>
              <a:t>there </a:t>
            </a:r>
            <a:r>
              <a:rPr lang="en-TT" sz="3200" dirty="0"/>
              <a:t>will be a point at which the marginal per unit output will start to </a:t>
            </a:r>
            <a:r>
              <a:rPr lang="en-TT" sz="3200" dirty="0" smtClean="0"/>
              <a:t>decrease. </a:t>
            </a:r>
            <a:endParaRPr lang="en-TT" sz="3200" dirty="0"/>
          </a:p>
        </p:txBody>
      </p:sp>
    </p:spTree>
    <p:extLst>
      <p:ext uri="{BB962C8B-B14F-4D97-AF65-F5344CB8AC3E}">
        <p14:creationId xmlns:p14="http://schemas.microsoft.com/office/powerpoint/2010/main" val="1080093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4073" y="322118"/>
            <a:ext cx="9497291" cy="5632311"/>
          </a:xfrm>
          <a:prstGeom prst="rect">
            <a:avLst/>
          </a:prstGeom>
          <a:noFill/>
        </p:spPr>
        <p:txBody>
          <a:bodyPr wrap="square" rtlCol="0">
            <a:spAutoFit/>
          </a:bodyPr>
          <a:lstStyle/>
          <a:p>
            <a:r>
              <a:rPr lang="en-TT" sz="3600" dirty="0" smtClean="0"/>
              <a:t>A Farmer Example of Diminishing Returns</a:t>
            </a:r>
          </a:p>
          <a:p>
            <a:endParaRPr lang="en-TT" dirty="0" smtClean="0"/>
          </a:p>
          <a:p>
            <a:r>
              <a:rPr lang="en-TT" sz="2400" dirty="0" smtClean="0"/>
              <a:t>Consider a corn farmer with one acre of land. In addition to land, other factors include quantity of seeds, fertilizer, water, and </a:t>
            </a:r>
            <a:r>
              <a:rPr lang="en-TT" sz="2400" dirty="0" err="1" smtClean="0"/>
              <a:t>labor</a:t>
            </a:r>
            <a:r>
              <a:rPr lang="en-TT" sz="2400" dirty="0" smtClean="0"/>
              <a:t>. Assume the farmer has already decided how much seed, water, and </a:t>
            </a:r>
            <a:r>
              <a:rPr lang="en-TT" sz="2400" dirty="0" err="1" smtClean="0"/>
              <a:t>labor</a:t>
            </a:r>
            <a:r>
              <a:rPr lang="en-TT" sz="2400" dirty="0" smtClean="0"/>
              <a:t> he will be using this season. He is still deciding on how much fertilizer to use. As he increases the amount of fertilizer, the output of corn will increase. </a:t>
            </a:r>
          </a:p>
          <a:p>
            <a:endParaRPr lang="en-TT" sz="2400" dirty="0" smtClean="0"/>
          </a:p>
          <a:p>
            <a:r>
              <a:rPr lang="en-TT" sz="2400" dirty="0" smtClean="0"/>
              <a:t>The law of diminishing returns states that there will be a point where the additional output of corn gained from one additional unit of fertilizer will be smaller than the additional output of corn from the previous increase in fertilizer. This table shows the output of corn per unit of fertilizer.</a:t>
            </a:r>
          </a:p>
          <a:p>
            <a:endParaRPr lang="en-TT" dirty="0" smtClean="0"/>
          </a:p>
        </p:txBody>
      </p:sp>
    </p:spTree>
    <p:extLst>
      <p:ext uri="{BB962C8B-B14F-4D97-AF65-F5344CB8AC3E}">
        <p14:creationId xmlns:p14="http://schemas.microsoft.com/office/powerpoint/2010/main" val="824663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TABLE DEMONSTRATING DIMINISHING RETURNS</a:t>
            </a:r>
            <a:endParaRPr lang="en-TT"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2024" y="1423556"/>
            <a:ext cx="6147978" cy="3833088"/>
          </a:xfrm>
        </p:spPr>
      </p:pic>
      <p:sp>
        <p:nvSpPr>
          <p:cNvPr id="4" name="Text Placeholder 3"/>
          <p:cNvSpPr>
            <a:spLocks noGrp="1"/>
          </p:cNvSpPr>
          <p:nvPr>
            <p:ph type="body" sz="half" idx="2"/>
          </p:nvPr>
        </p:nvSpPr>
        <p:spPr/>
        <p:txBody>
          <a:bodyPr/>
          <a:lstStyle/>
          <a:p>
            <a:r>
              <a:rPr lang="en-TT" dirty="0" smtClean="0"/>
              <a:t>With each additional unit of fertiliser added, marginal output increased until a point (4 units of fertilizer) where it actually decreases. If the farmer continues to increase the fertiliser used, marginal returns become negative</a:t>
            </a:r>
            <a:endParaRPr lang="en-TT" dirty="0"/>
          </a:p>
        </p:txBody>
      </p:sp>
    </p:spTree>
    <p:extLst>
      <p:ext uri="{BB962C8B-B14F-4D97-AF65-F5344CB8AC3E}">
        <p14:creationId xmlns:p14="http://schemas.microsoft.com/office/powerpoint/2010/main" val="493383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75409" y="498764"/>
            <a:ext cx="8219209" cy="5539978"/>
          </a:xfrm>
          <a:prstGeom prst="rect">
            <a:avLst/>
          </a:prstGeom>
          <a:noFill/>
        </p:spPr>
        <p:txBody>
          <a:bodyPr wrap="square" rtlCol="0">
            <a:spAutoFit/>
          </a:bodyPr>
          <a:lstStyle/>
          <a:p>
            <a:r>
              <a:rPr lang="en-TT" sz="2400" dirty="0" smtClean="0"/>
              <a:t>Farmer Output</a:t>
            </a:r>
          </a:p>
          <a:p>
            <a:r>
              <a:rPr lang="en-TT" sz="2400" dirty="0" smtClean="0"/>
              <a:t>As the farmer increases from one to two units of fertilizer, total output increases from 100 to 250 ears of corn. Therefore the marginal, or additional, ears of corn gained from one more unit of fertilizer is 150 (250 - 100). From two to three units of fertilizer, the total output increases from 250 to 425 ears of corn, a 175 marginal increase.</a:t>
            </a:r>
          </a:p>
          <a:p>
            <a:endParaRPr lang="en-TT" sz="2400" dirty="0" smtClean="0"/>
          </a:p>
          <a:p>
            <a:endParaRPr lang="en-TT" sz="2400" dirty="0" smtClean="0"/>
          </a:p>
          <a:p>
            <a:r>
              <a:rPr lang="en-TT" sz="2400" dirty="0" smtClean="0"/>
              <a:t>Note that at the sixth unit of fertilizer, the farmer starts to experience negative returns, where the increase in fertilizer actually decreases the total output and the marginal output becomes negative.</a:t>
            </a:r>
          </a:p>
          <a:p>
            <a:endParaRPr lang="en-TT" dirty="0"/>
          </a:p>
        </p:txBody>
      </p:sp>
    </p:spTree>
    <p:extLst>
      <p:ext uri="{BB962C8B-B14F-4D97-AF65-F5344CB8AC3E}">
        <p14:creationId xmlns:p14="http://schemas.microsoft.com/office/powerpoint/2010/main" val="2672194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Content Placeholder 26"/>
          <p:cNvPicPr>
            <a:picLocks noGrp="1" noChangeAspect="1"/>
          </p:cNvPicPr>
          <p:nvPr>
            <p:ph idx="1"/>
          </p:nvPr>
        </p:nvPicPr>
        <p:blipFill>
          <a:blip r:embed="rId2"/>
          <a:stretch>
            <a:fillRect/>
          </a:stretch>
        </p:blipFill>
        <p:spPr>
          <a:xfrm>
            <a:off x="852344" y="1135392"/>
            <a:ext cx="7387648" cy="4440446"/>
          </a:xfrm>
          <a:prstGeom prst="rect">
            <a:avLst/>
          </a:prstGeom>
        </p:spPr>
      </p:pic>
      <p:sp>
        <p:nvSpPr>
          <p:cNvPr id="28" name="TextBox 27"/>
          <p:cNvSpPr txBox="1"/>
          <p:nvPr/>
        </p:nvSpPr>
        <p:spPr>
          <a:xfrm>
            <a:off x="1184564" y="561109"/>
            <a:ext cx="6619009" cy="707886"/>
          </a:xfrm>
          <a:prstGeom prst="rect">
            <a:avLst/>
          </a:prstGeom>
          <a:noFill/>
        </p:spPr>
        <p:txBody>
          <a:bodyPr wrap="square" rtlCol="0">
            <a:spAutoFit/>
          </a:bodyPr>
          <a:lstStyle/>
          <a:p>
            <a:r>
              <a:rPr lang="en-TT" sz="4000" dirty="0" smtClean="0"/>
              <a:t>GRAPH DEMONSTRATING</a:t>
            </a:r>
            <a:endParaRPr lang="en-TT" sz="4000" dirty="0"/>
          </a:p>
        </p:txBody>
      </p:sp>
    </p:spTree>
    <p:extLst>
      <p:ext uri="{BB962C8B-B14F-4D97-AF65-F5344CB8AC3E}">
        <p14:creationId xmlns:p14="http://schemas.microsoft.com/office/powerpoint/2010/main" val="1558176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6948" y="569959"/>
            <a:ext cx="8534400" cy="1507067"/>
          </a:xfrm>
        </p:spPr>
        <p:txBody>
          <a:bodyPr>
            <a:normAutofit fontScale="90000"/>
          </a:bodyPr>
          <a:lstStyle/>
          <a:p>
            <a:r>
              <a:rPr lang="en-TT" dirty="0" smtClean="0">
                <a:hlinkClick r:id="rId2"/>
              </a:rPr>
              <a:t>Now look at this video and answer the questions asked</a:t>
            </a:r>
            <a:r>
              <a:rPr lang="en-TT" dirty="0" smtClean="0"/>
              <a:t> click on the words in black</a:t>
            </a:r>
            <a:endParaRPr lang="en-TT" dirty="0"/>
          </a:p>
        </p:txBody>
      </p:sp>
    </p:spTree>
    <p:extLst>
      <p:ext uri="{BB962C8B-B14F-4D97-AF65-F5344CB8AC3E}">
        <p14:creationId xmlns:p14="http://schemas.microsoft.com/office/powerpoint/2010/main" val="3374470908"/>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186</TotalTime>
  <Words>793</Words>
  <Application>Microsoft Office PowerPoint</Application>
  <PresentationFormat>Widescreen</PresentationFormat>
  <Paragraphs>104</Paragraphs>
  <Slides>14</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 3</vt:lpstr>
      <vt:lpstr>Slice</vt:lpstr>
      <vt:lpstr>FARM ECONOMICS</vt:lpstr>
      <vt:lpstr>WHAT IS THE LAW OF DIMINISHING RETURNS?</vt:lpstr>
      <vt:lpstr>PowerPoint Presentation</vt:lpstr>
      <vt:lpstr>PowerPoint Presentation</vt:lpstr>
      <vt:lpstr>PowerPoint Presentation</vt:lpstr>
      <vt:lpstr>TABLE DEMONSTRATING DIMINISHING RETURNS</vt:lpstr>
      <vt:lpstr>PowerPoint Presentation</vt:lpstr>
      <vt:lpstr>PowerPoint Presentation</vt:lpstr>
      <vt:lpstr>Now look at this video and answer the questions asked click on the words in black</vt:lpstr>
      <vt:lpstr>THE PRODUCTION FUNCTION</vt:lpstr>
      <vt:lpstr>PowerPoint Presentation</vt:lpstr>
      <vt:lpstr>PowerPoint Presentation</vt:lpstr>
      <vt:lpstr>PowerPoint Presentation</vt:lpstr>
      <vt:lpstr>Review question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FARM ECONOMICS</dc:title>
  <dc:creator>Derek Ramdatt</dc:creator>
  <cp:lastModifiedBy>Derek Ramdatt</cp:lastModifiedBy>
  <cp:revision>17</cp:revision>
  <dcterms:created xsi:type="dcterms:W3CDTF">2015-05-30T18:31:50Z</dcterms:created>
  <dcterms:modified xsi:type="dcterms:W3CDTF">2015-05-30T21:38:16Z</dcterms:modified>
</cp:coreProperties>
</file>