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6" r:id="rId9"/>
    <p:sldId id="267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3CD753-3B04-4DB8-81E5-56D4D06CE591}" type="doc">
      <dgm:prSet loTypeId="urn:diagrams.loki3.com/TabbedArc+Icon" loCatId="relationship" qsTypeId="urn:microsoft.com/office/officeart/2005/8/quickstyle/simple1" qsCatId="simple" csTypeId="urn:microsoft.com/office/officeart/2005/8/colors/accent1_2" csCatId="accent1" phldr="1"/>
      <dgm:spPr/>
    </dgm:pt>
    <dgm:pt modelId="{9282BA49-6ECB-4C4E-AFAC-65C6E3A42372}">
      <dgm:prSet phldrT="[Text]" custT="1"/>
      <dgm:spPr/>
      <dgm:t>
        <a:bodyPr/>
        <a:lstStyle/>
        <a:p>
          <a:r>
            <a:rPr lang="en-US" sz="2400" dirty="0" smtClean="0"/>
            <a:t>Autocratic/</a:t>
          </a:r>
        </a:p>
        <a:p>
          <a:r>
            <a:rPr lang="en-US" sz="2400" dirty="0" smtClean="0"/>
            <a:t>Authoritarian</a:t>
          </a:r>
          <a:endParaRPr lang="en-US" sz="2400" dirty="0"/>
        </a:p>
      </dgm:t>
    </dgm:pt>
    <dgm:pt modelId="{4B56ED63-BCD1-4402-B630-914B0C6D57CB}" type="parTrans" cxnId="{1AAD0D67-73AB-4508-B536-A3AEBD1E77F9}">
      <dgm:prSet/>
      <dgm:spPr/>
      <dgm:t>
        <a:bodyPr/>
        <a:lstStyle/>
        <a:p>
          <a:endParaRPr lang="en-US"/>
        </a:p>
      </dgm:t>
    </dgm:pt>
    <dgm:pt modelId="{0ED87A64-5246-4A2D-A68C-4A9444C7F198}" type="sibTrans" cxnId="{1AAD0D67-73AB-4508-B536-A3AEBD1E77F9}">
      <dgm:prSet/>
      <dgm:spPr/>
      <dgm:t>
        <a:bodyPr/>
        <a:lstStyle/>
        <a:p>
          <a:endParaRPr lang="en-US"/>
        </a:p>
      </dgm:t>
    </dgm:pt>
    <dgm:pt modelId="{E0BC17E5-7A86-441D-825E-25278FCA0CE5}">
      <dgm:prSet phldrT="[Text]" custT="1"/>
      <dgm:spPr/>
      <dgm:t>
        <a:bodyPr/>
        <a:lstStyle/>
        <a:p>
          <a:r>
            <a:rPr lang="en-US" sz="2400" dirty="0" smtClean="0"/>
            <a:t>Democratic/Participative</a:t>
          </a:r>
          <a:endParaRPr lang="en-US" sz="2400" dirty="0"/>
        </a:p>
      </dgm:t>
    </dgm:pt>
    <dgm:pt modelId="{FFAA31D2-9C7E-40F6-B570-33F3165670D1}" type="parTrans" cxnId="{9A442CEF-BF70-4BD4-B7A3-A595E0F58819}">
      <dgm:prSet/>
      <dgm:spPr/>
      <dgm:t>
        <a:bodyPr/>
        <a:lstStyle/>
        <a:p>
          <a:endParaRPr lang="en-US"/>
        </a:p>
      </dgm:t>
    </dgm:pt>
    <dgm:pt modelId="{98356C14-4B5C-444C-95AF-C72FB7F0BC51}" type="sibTrans" cxnId="{9A442CEF-BF70-4BD4-B7A3-A595E0F58819}">
      <dgm:prSet/>
      <dgm:spPr/>
      <dgm:t>
        <a:bodyPr/>
        <a:lstStyle/>
        <a:p>
          <a:endParaRPr lang="en-US"/>
        </a:p>
      </dgm:t>
    </dgm:pt>
    <dgm:pt modelId="{E175FDA9-815B-4E67-A4FF-A10CF8FDD0C0}">
      <dgm:prSet phldrT="[Text]" custT="1"/>
      <dgm:spPr/>
      <dgm:t>
        <a:bodyPr/>
        <a:lstStyle/>
        <a:p>
          <a:r>
            <a:rPr lang="en-US" sz="2400" dirty="0" smtClean="0"/>
            <a:t>Laissez Faire</a:t>
          </a:r>
          <a:endParaRPr lang="en-US" sz="2400" dirty="0"/>
        </a:p>
      </dgm:t>
    </dgm:pt>
    <dgm:pt modelId="{41A4EDDB-5EF8-4A11-81B3-FBCD161DB963}" type="parTrans" cxnId="{31809D4E-BA58-41B2-9855-9D3B7901B0E0}">
      <dgm:prSet/>
      <dgm:spPr/>
      <dgm:t>
        <a:bodyPr/>
        <a:lstStyle/>
        <a:p>
          <a:endParaRPr lang="en-US"/>
        </a:p>
      </dgm:t>
    </dgm:pt>
    <dgm:pt modelId="{D865DDE5-9CD5-4E0F-8582-2CD0CB469BC4}" type="sibTrans" cxnId="{31809D4E-BA58-41B2-9855-9D3B7901B0E0}">
      <dgm:prSet/>
      <dgm:spPr/>
      <dgm:t>
        <a:bodyPr/>
        <a:lstStyle/>
        <a:p>
          <a:endParaRPr lang="en-US"/>
        </a:p>
      </dgm:t>
    </dgm:pt>
    <dgm:pt modelId="{44C988AC-6252-4C6B-B05B-D8F63C15399D}">
      <dgm:prSet phldrT="[Text]" custT="1"/>
      <dgm:spPr/>
      <dgm:t>
        <a:bodyPr/>
        <a:lstStyle/>
        <a:p>
          <a:r>
            <a:rPr lang="en-US" sz="2400" dirty="0" smtClean="0"/>
            <a:t>Transformational</a:t>
          </a:r>
          <a:endParaRPr lang="en-US" sz="2400" dirty="0"/>
        </a:p>
      </dgm:t>
    </dgm:pt>
    <dgm:pt modelId="{C1DC46A7-CB29-4B40-833B-35A6476E4D76}" type="parTrans" cxnId="{50827D09-7CC4-4D24-B329-F7192EB20F36}">
      <dgm:prSet/>
      <dgm:spPr/>
      <dgm:t>
        <a:bodyPr/>
        <a:lstStyle/>
        <a:p>
          <a:endParaRPr lang="en-US"/>
        </a:p>
      </dgm:t>
    </dgm:pt>
    <dgm:pt modelId="{E3C873D7-2C98-410A-85E3-E7E821FD4786}" type="sibTrans" cxnId="{50827D09-7CC4-4D24-B329-F7192EB20F36}">
      <dgm:prSet/>
      <dgm:spPr/>
      <dgm:t>
        <a:bodyPr/>
        <a:lstStyle/>
        <a:p>
          <a:endParaRPr lang="en-US"/>
        </a:p>
      </dgm:t>
    </dgm:pt>
    <dgm:pt modelId="{C4FB63EF-F83D-48BD-9215-1F1350F12D4B}" type="pres">
      <dgm:prSet presAssocID="{113CD753-3B04-4DB8-81E5-56D4D06CE591}" presName="Name0" presStyleCnt="0">
        <dgm:presLayoutVars>
          <dgm:dir/>
          <dgm:resizeHandles val="exact"/>
        </dgm:presLayoutVars>
      </dgm:prSet>
      <dgm:spPr/>
    </dgm:pt>
    <dgm:pt modelId="{B20E7D8A-8120-42D0-9F80-BB2552F2CE2E}" type="pres">
      <dgm:prSet presAssocID="{9282BA49-6ECB-4C4E-AFAC-65C6E3A42372}" presName="twoplus" presStyleLbl="node1" presStyleIdx="0" presStyleCnt="4" custScaleX="122283">
        <dgm:presLayoutVars>
          <dgm:bulletEnabled val="1"/>
        </dgm:presLayoutVars>
      </dgm:prSet>
      <dgm:spPr/>
    </dgm:pt>
    <dgm:pt modelId="{C625AFF7-7D08-4421-8FA0-4F1FD013E02F}" type="pres">
      <dgm:prSet presAssocID="{E0BC17E5-7A86-441D-825E-25278FCA0CE5}" presName="twoplu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15B2D0-E845-4B5B-AB8D-AC7A83523A02}" type="pres">
      <dgm:prSet presAssocID="{E175FDA9-815B-4E67-A4FF-A10CF8FDD0C0}" presName="twoplu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976466-4E2D-4B6A-90CB-175A25667804}" type="pres">
      <dgm:prSet presAssocID="{44C988AC-6252-4C6B-B05B-D8F63C15399D}" presName="twoplus" presStyleLbl="node1" presStyleIdx="3" presStyleCnt="4" custScaleX="122057">
        <dgm:presLayoutVars>
          <dgm:bulletEnabled val="1"/>
        </dgm:presLayoutVars>
      </dgm:prSet>
      <dgm:spPr/>
    </dgm:pt>
  </dgm:ptLst>
  <dgm:cxnLst>
    <dgm:cxn modelId="{50827D09-7CC4-4D24-B329-F7192EB20F36}" srcId="{113CD753-3B04-4DB8-81E5-56D4D06CE591}" destId="{44C988AC-6252-4C6B-B05B-D8F63C15399D}" srcOrd="3" destOrd="0" parTransId="{C1DC46A7-CB29-4B40-833B-35A6476E4D76}" sibTransId="{E3C873D7-2C98-410A-85E3-E7E821FD4786}"/>
    <dgm:cxn modelId="{47DD227F-D4C7-47F1-AC7F-05511267897F}" type="presOf" srcId="{44C988AC-6252-4C6B-B05B-D8F63C15399D}" destId="{F2976466-4E2D-4B6A-90CB-175A25667804}" srcOrd="0" destOrd="0" presId="urn:diagrams.loki3.com/TabbedArc+Icon"/>
    <dgm:cxn modelId="{1C039521-69A8-4558-ACEA-7C6B665F418E}" type="presOf" srcId="{113CD753-3B04-4DB8-81E5-56D4D06CE591}" destId="{C4FB63EF-F83D-48BD-9215-1F1350F12D4B}" srcOrd="0" destOrd="0" presId="urn:diagrams.loki3.com/TabbedArc+Icon"/>
    <dgm:cxn modelId="{1AAD0D67-73AB-4508-B536-A3AEBD1E77F9}" srcId="{113CD753-3B04-4DB8-81E5-56D4D06CE591}" destId="{9282BA49-6ECB-4C4E-AFAC-65C6E3A42372}" srcOrd="0" destOrd="0" parTransId="{4B56ED63-BCD1-4402-B630-914B0C6D57CB}" sibTransId="{0ED87A64-5246-4A2D-A68C-4A9444C7F198}"/>
    <dgm:cxn modelId="{ED35F275-2CFA-4722-A41E-A11ECFC4CDF7}" type="presOf" srcId="{9282BA49-6ECB-4C4E-AFAC-65C6E3A42372}" destId="{B20E7D8A-8120-42D0-9F80-BB2552F2CE2E}" srcOrd="0" destOrd="0" presId="urn:diagrams.loki3.com/TabbedArc+Icon"/>
    <dgm:cxn modelId="{9A442CEF-BF70-4BD4-B7A3-A595E0F58819}" srcId="{113CD753-3B04-4DB8-81E5-56D4D06CE591}" destId="{E0BC17E5-7A86-441D-825E-25278FCA0CE5}" srcOrd="1" destOrd="0" parTransId="{FFAA31D2-9C7E-40F6-B570-33F3165670D1}" sibTransId="{98356C14-4B5C-444C-95AF-C72FB7F0BC51}"/>
    <dgm:cxn modelId="{55F924DB-CF60-49C2-BD89-DD0C5A1CF0E7}" type="presOf" srcId="{E175FDA9-815B-4E67-A4FF-A10CF8FDD0C0}" destId="{7F15B2D0-E845-4B5B-AB8D-AC7A83523A02}" srcOrd="0" destOrd="0" presId="urn:diagrams.loki3.com/TabbedArc+Icon"/>
    <dgm:cxn modelId="{31809D4E-BA58-41B2-9855-9D3B7901B0E0}" srcId="{113CD753-3B04-4DB8-81E5-56D4D06CE591}" destId="{E175FDA9-815B-4E67-A4FF-A10CF8FDD0C0}" srcOrd="2" destOrd="0" parTransId="{41A4EDDB-5EF8-4A11-81B3-FBCD161DB963}" sibTransId="{D865DDE5-9CD5-4E0F-8582-2CD0CB469BC4}"/>
    <dgm:cxn modelId="{530E7CAE-FBFE-42FD-9D41-736149C75676}" type="presOf" srcId="{E0BC17E5-7A86-441D-825E-25278FCA0CE5}" destId="{C625AFF7-7D08-4421-8FA0-4F1FD013E02F}" srcOrd="0" destOrd="0" presId="urn:diagrams.loki3.com/TabbedArc+Icon"/>
    <dgm:cxn modelId="{64CC81FC-4BBC-495E-9257-E3EEF2D2941B}" type="presParOf" srcId="{C4FB63EF-F83D-48BD-9215-1F1350F12D4B}" destId="{B20E7D8A-8120-42D0-9F80-BB2552F2CE2E}" srcOrd="0" destOrd="0" presId="urn:diagrams.loki3.com/TabbedArc+Icon"/>
    <dgm:cxn modelId="{DA1334FC-AB13-4CA1-A542-4B18B4D7E1FB}" type="presParOf" srcId="{C4FB63EF-F83D-48BD-9215-1F1350F12D4B}" destId="{C625AFF7-7D08-4421-8FA0-4F1FD013E02F}" srcOrd="1" destOrd="0" presId="urn:diagrams.loki3.com/TabbedArc+Icon"/>
    <dgm:cxn modelId="{7813DC33-92E0-45BC-A929-B4648AF35DD9}" type="presParOf" srcId="{C4FB63EF-F83D-48BD-9215-1F1350F12D4B}" destId="{7F15B2D0-E845-4B5B-AB8D-AC7A83523A02}" srcOrd="2" destOrd="0" presId="urn:diagrams.loki3.com/TabbedArc+Icon"/>
    <dgm:cxn modelId="{D8C8CD01-860D-479A-B167-F1602C50E08B}" type="presParOf" srcId="{C4FB63EF-F83D-48BD-9215-1F1350F12D4B}" destId="{F2976466-4E2D-4B6A-90CB-175A25667804}" srcOrd="3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E7D8A-8120-42D0-9F80-BB2552F2CE2E}">
      <dsp:nvSpPr>
        <dsp:cNvPr id="0" name=""/>
        <dsp:cNvSpPr/>
      </dsp:nvSpPr>
      <dsp:spPr>
        <a:xfrm rot="18000000">
          <a:off x="-262905" y="2207300"/>
          <a:ext cx="2912581" cy="1548193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Autocratic/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Authoritarian</a:t>
          </a:r>
          <a:endParaRPr lang="en-US" sz="2400" kern="1200" dirty="0"/>
        </a:p>
      </dsp:txBody>
      <dsp:txXfrm>
        <a:off x="-154602" y="2263983"/>
        <a:ext cx="2761427" cy="1472616"/>
      </dsp:txXfrm>
    </dsp:sp>
    <dsp:sp modelId="{C625AFF7-7D08-4421-8FA0-4F1FD013E02F}">
      <dsp:nvSpPr>
        <dsp:cNvPr id="0" name=""/>
        <dsp:cNvSpPr/>
      </dsp:nvSpPr>
      <dsp:spPr>
        <a:xfrm rot="20400000">
          <a:off x="2108334" y="440267"/>
          <a:ext cx="2381836" cy="1548193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Democratic/Participative</a:t>
          </a:r>
          <a:endParaRPr lang="en-US" sz="2400" kern="1200" dirty="0"/>
        </a:p>
      </dsp:txBody>
      <dsp:txXfrm>
        <a:off x="2196835" y="513565"/>
        <a:ext cx="2230682" cy="1472616"/>
      </dsp:txXfrm>
    </dsp:sp>
    <dsp:sp modelId="{7F15B2D0-E845-4B5B-AB8D-AC7A83523A02}">
      <dsp:nvSpPr>
        <dsp:cNvPr id="0" name=""/>
        <dsp:cNvSpPr/>
      </dsp:nvSpPr>
      <dsp:spPr>
        <a:xfrm rot="1200000">
          <a:off x="4857350" y="440267"/>
          <a:ext cx="2381836" cy="1548193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Laissez Faire</a:t>
          </a:r>
          <a:endParaRPr lang="en-US" sz="2400" kern="1200" dirty="0"/>
        </a:p>
      </dsp:txBody>
      <dsp:txXfrm>
        <a:off x="4920003" y="513565"/>
        <a:ext cx="2230682" cy="1472616"/>
      </dsp:txXfrm>
    </dsp:sp>
    <dsp:sp modelId="{F2976466-4E2D-4B6A-90CB-175A25667804}">
      <dsp:nvSpPr>
        <dsp:cNvPr id="0" name=""/>
        <dsp:cNvSpPr/>
      </dsp:nvSpPr>
      <dsp:spPr>
        <a:xfrm rot="3600000">
          <a:off x="6700538" y="2207300"/>
          <a:ext cx="2907198" cy="1548193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Transformational</a:t>
          </a:r>
          <a:endParaRPr lang="en-US" sz="2400" kern="1200" dirty="0"/>
        </a:p>
      </dsp:txBody>
      <dsp:txXfrm>
        <a:off x="6743389" y="2263983"/>
        <a:ext cx="2756044" cy="1472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AA0D6-74F5-48DB-BD28-5404E41A1124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A488F-8FC2-49C0-B538-CA1ED9AE8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0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1B63-FD22-4234-A53F-DED7E9AAA392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2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EEA84-EA1B-46AA-A774-9F85CA1B360C}" type="datetime1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0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6CCE-2BAE-4A0A-A386-8D70E02C2E8C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89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7095-C9CB-49D4-9A9B-F5AB6F185293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568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FEC5E-3123-4921-AE9C-D2F4C1BC62B8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31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1B208-6C75-4F25-8F4F-8A0878AFE43A}" type="datetime1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47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C91F-FABA-4B40-B574-DE8D15F219CA}" type="datetime1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8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F425-A66D-41BE-800B-731DD558FD40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25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22F3-ACC3-4CEA-B0E9-FFBBB06BC467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9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99FBC-984C-4D1E-8FC2-65D5F8755767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46FA-7167-40AE-9A8D-215856A7B1EE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5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B210-C6E7-44FE-876D-D5D7BB66699E}" type="datetime1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5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99DD6-958E-4C04-BCE6-AA30327B6DD5}" type="datetime1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20206-5F16-459D-B5CA-D849FAC52D98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5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F157-FB43-4692-8655-0ECB13A22669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3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00343-08A8-4B41-AF55-FCC7C8B6927A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3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9C57-6461-4329-A252-EEA7E9B06CDD}" type="datetime1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3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DCD92E2-D6D6-4DD3-B811-4AE675FDF8FB}" type="datetime1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871F8-962B-429C-B7EB-0FE5DE00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27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fining-leadership.com/trait-theory-of-leadership/" TargetMode="External"/><Relationship Id="rId2" Type="http://schemas.openxmlformats.org/officeDocument/2006/relationships/hyperlink" Target="https://courses.lumenlearning.com/wmintrobusiness/chapter/reading-douglas-mcgregors-theory-x-and-theory-y-2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34516" y="884418"/>
            <a:ext cx="10882859" cy="5126638"/>
          </a:xfrm>
        </p:spPr>
        <p:txBody>
          <a:bodyPr>
            <a:normAutofit/>
          </a:bodyPr>
          <a:lstStyle/>
          <a:p>
            <a:pPr algn="l" defTabSz="773113"/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Area:	Management </a:t>
            </a: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Leadership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1	Module 2	Objective 4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Definition of Leadership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	Leadership Theory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(C)	Leadership Skills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(D)	Leadership Styles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(E)	Informal Leadership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47800"/>
            <a:ext cx="9951934" cy="504294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person who does not have formal authority over others but manages to inspire, motivate and help others to perform their job.  This person also </a:t>
            </a:r>
            <a:r>
              <a:rPr lang="en-US" dirty="0" err="1" smtClean="0"/>
              <a:t>organises</a:t>
            </a:r>
            <a:r>
              <a:rPr lang="en-US" dirty="0" smtClean="0"/>
              <a:t> social events that builds better working relationships.</a:t>
            </a:r>
          </a:p>
          <a:p>
            <a:endParaRPr lang="en-US" dirty="0" smtClean="0"/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Everyone can contribute ideas</a:t>
            </a:r>
          </a:p>
          <a:p>
            <a:pPr lvl="1"/>
            <a:r>
              <a:rPr lang="en-US" dirty="0" smtClean="0"/>
              <a:t>All employees are communicating on the same level</a:t>
            </a:r>
          </a:p>
          <a:p>
            <a:pPr lvl="1"/>
            <a:r>
              <a:rPr lang="en-US" dirty="0" smtClean="0"/>
              <a:t>Assists formal leaders in achieving goals in a way that employees are comfortable</a:t>
            </a:r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Confusion arises as to who is the real leader and which decisions are to be followed</a:t>
            </a:r>
          </a:p>
          <a:p>
            <a:pPr lvl="1"/>
            <a:r>
              <a:rPr lang="en-US" dirty="0" smtClean="0"/>
              <a:t>Insubordination where persons blindly follow informal leader and not formal one</a:t>
            </a:r>
          </a:p>
          <a:p>
            <a:pPr lvl="1"/>
            <a:r>
              <a:rPr lang="en-US" dirty="0" smtClean="0"/>
              <a:t>Ideas may be in opposition to that of the formal leader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304143"/>
            <a:ext cx="10712545" cy="512663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Based on everything you have learnt in this lesson, answer the following questions: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Do you consider yourself to be a leader?  Give two reasons for your answer.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Which leadership theory supports your answer to part a)?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Which leadership skills are critical for a Prime Minister of a country dealing with cases of COVID-19?  Give a justification for each skill identified.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Do you have a </a:t>
            </a:r>
            <a:r>
              <a:rPr lang="en-US" sz="2000" dirty="0" err="1" smtClean="0"/>
              <a:t>favourite</a:t>
            </a:r>
            <a:r>
              <a:rPr lang="en-US" sz="2000" dirty="0" smtClean="0"/>
              <a:t> leadership style?  Present a case for your choice by clearly identifying why the other leadership styles were not chosen instead.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Would you prefer to be a formal or informal leader?  Provide a justification for your response.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000" dirty="0" smtClean="0"/>
              <a:t>Compare your responses for a) to e) with those of a friend.</a:t>
            </a:r>
          </a:p>
          <a:p>
            <a:pPr marL="400050" lvl="1" indent="0">
              <a:buNone/>
            </a:pPr>
            <a:endParaRPr lang="en-US" sz="2000" dirty="0" smtClean="0"/>
          </a:p>
          <a:p>
            <a:pPr marL="400050" lvl="1" indent="0">
              <a:buNone/>
            </a:pPr>
            <a:r>
              <a:rPr lang="en-US" sz="2000" dirty="0" smtClean="0"/>
              <a:t>(These questions all require a free response and </a:t>
            </a:r>
            <a:r>
              <a:rPr lang="en-US" sz="2000" dirty="0" err="1" smtClean="0"/>
              <a:t>internalisation</a:t>
            </a:r>
            <a:r>
              <a:rPr lang="en-US" sz="2000" dirty="0" smtClean="0"/>
              <a:t> of the concept of leadership.)</a:t>
            </a:r>
          </a:p>
          <a:p>
            <a:pPr marL="857250" lvl="1" indent="-457200">
              <a:buFont typeface="+mj-lt"/>
              <a:buAutoNum type="alphaLcParenR"/>
            </a:pPr>
            <a:endParaRPr lang="en-US" dirty="0" smtClean="0"/>
          </a:p>
          <a:p>
            <a:pPr marL="857250" lvl="1" indent="-457200">
              <a:buFont typeface="+mj-lt"/>
              <a:buAutoNum type="alphaLcParenR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9581159" y="3225297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947394"/>
            <a:ext cx="9404723" cy="1400530"/>
          </a:xfrm>
        </p:spPr>
        <p:txBody>
          <a:bodyPr/>
          <a:lstStyle/>
          <a:p>
            <a:r>
              <a:rPr lang="en-US" dirty="0" smtClean="0"/>
              <a:t>Definition of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072983"/>
            <a:ext cx="10334183" cy="31754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Directing or motivating persons or an </a:t>
            </a:r>
            <a:r>
              <a:rPr lang="en-US" sz="3200" dirty="0" err="1" smtClean="0"/>
              <a:t>organisation</a:t>
            </a:r>
            <a:r>
              <a:rPr lang="en-US" sz="3200" dirty="0" smtClean="0"/>
              <a:t> towards achieving a common goal.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1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9921955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McGregor’s Theory X and Theory Y</a:t>
            </a:r>
          </a:p>
          <a:p>
            <a:pPr marL="465138" indent="0">
              <a:buNone/>
            </a:pPr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://courses.lumenlearning.com/wmintrobusiness/chapter/reading-douglas-mcgregors-theory-x-and-theory-y-2/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Trait Theory</a:t>
            </a:r>
          </a:p>
          <a:p>
            <a:pPr marL="465138" indent="-465138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www.defining-leadership.com/trait-</a:t>
            </a:r>
            <a:r>
              <a:rPr lang="en-US" sz="2800" u="sng" dirty="0" smtClean="0">
                <a:hlinkClick r:id="rId3"/>
              </a:rPr>
              <a:t>	</a:t>
            </a:r>
            <a:r>
              <a:rPr lang="en-US" sz="2800" dirty="0" smtClean="0">
                <a:hlinkClick r:id="rId3"/>
              </a:rPr>
              <a:t>theory-of-leadership</a:t>
            </a:r>
            <a:r>
              <a:rPr lang="en-US" sz="2800" dirty="0">
                <a:hlinkClick r:id="rId3"/>
              </a:rPr>
              <a:t>/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2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47800"/>
            <a:ext cx="9359822" cy="5102902"/>
          </a:xfrm>
        </p:spPr>
        <p:txBody>
          <a:bodyPr/>
          <a:lstStyle/>
          <a:p>
            <a:r>
              <a:rPr lang="en-US" sz="2800" dirty="0" smtClean="0"/>
              <a:t>Communication – leaders must be able to effectively share ideas with others utilizing various media</a:t>
            </a:r>
          </a:p>
          <a:p>
            <a:r>
              <a:rPr lang="en-US" sz="2800" dirty="0" smtClean="0"/>
              <a:t>Problem Solving – leaders must be able to successfully deal with all issues so that the business can continue without disruptions.</a:t>
            </a:r>
          </a:p>
          <a:p>
            <a:r>
              <a:rPr lang="en-US" sz="2800" dirty="0" smtClean="0"/>
              <a:t>Critical Thinking – solving problems with innovative solutions in a minimal time period</a:t>
            </a:r>
          </a:p>
          <a:p>
            <a:r>
              <a:rPr lang="en-US" sz="2800" dirty="0" smtClean="0"/>
              <a:t>Motivation – inspiring others to give the best of themselves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Styles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030322"/>
              </p:ext>
            </p:extLst>
          </p:nvPr>
        </p:nvGraphicFramePr>
        <p:xfrm>
          <a:off x="848479" y="1602933"/>
          <a:ext cx="9344831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1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37141" cy="1400530"/>
          </a:xfrm>
        </p:spPr>
        <p:txBody>
          <a:bodyPr/>
          <a:lstStyle/>
          <a:p>
            <a:r>
              <a:rPr lang="en-US" dirty="0" smtClean="0"/>
              <a:t>Autocratic/Authoritarian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498" y="1447800"/>
            <a:ext cx="9803568" cy="4800599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The leader makes all decisions with little/no contribution from other employees</a:t>
            </a:r>
          </a:p>
          <a:p>
            <a:pPr lvl="1"/>
            <a:r>
              <a:rPr lang="en-US" sz="2400" dirty="0" smtClean="0"/>
              <a:t>Decisions can be made quickly as only one person is involved</a:t>
            </a:r>
          </a:p>
          <a:p>
            <a:pPr lvl="1"/>
            <a:r>
              <a:rPr lang="en-US" sz="2400" dirty="0" smtClean="0"/>
              <a:t>Employees are clear as to reporting relationships and decision making</a:t>
            </a:r>
          </a:p>
          <a:p>
            <a:pPr lvl="1"/>
            <a:r>
              <a:rPr lang="en-US" sz="2400" dirty="0" smtClean="0"/>
              <a:t>Effective where strength of character and direction is necessary</a:t>
            </a:r>
          </a:p>
          <a:p>
            <a:pPr lvl="1"/>
            <a:r>
              <a:rPr lang="en-US" sz="2400" dirty="0" smtClean="0"/>
              <a:t>There is no teamwork, sharing of ideas, creativity</a:t>
            </a:r>
          </a:p>
          <a:p>
            <a:pPr lvl="1"/>
            <a:r>
              <a:rPr lang="en-US" sz="2400" dirty="0" smtClean="0"/>
              <a:t>Can result in employee demotivation</a:t>
            </a:r>
            <a:endParaRPr lang="en-US" sz="2400" dirty="0" smtClean="0"/>
          </a:p>
          <a:p>
            <a:pPr marL="0" lvl="1" indent="0">
              <a:buNone/>
            </a:pPr>
            <a:r>
              <a:rPr lang="en-US" sz="2400" dirty="0" smtClean="0"/>
              <a:t>	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4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965" y="452718"/>
            <a:ext cx="9775869" cy="1400530"/>
          </a:xfrm>
        </p:spPr>
        <p:txBody>
          <a:bodyPr/>
          <a:lstStyle/>
          <a:p>
            <a:r>
              <a:rPr lang="en-US" dirty="0" smtClean="0"/>
              <a:t>Democratic/Participative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366" y="1447800"/>
            <a:ext cx="10454104" cy="48005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There is sharing of ideas by group members in order for the leader to make the best decision possible.</a:t>
            </a:r>
          </a:p>
          <a:p>
            <a:r>
              <a:rPr lang="en-US" sz="2400" dirty="0" smtClean="0"/>
              <a:t>Group members may not have skills to make best contribution.</a:t>
            </a:r>
          </a:p>
          <a:p>
            <a:r>
              <a:rPr lang="en-US" sz="2400" dirty="0" smtClean="0"/>
              <a:t>All ideas, creative solutions, innovations are considered.</a:t>
            </a:r>
          </a:p>
          <a:p>
            <a:r>
              <a:rPr lang="en-US" sz="2400" dirty="0" smtClean="0"/>
              <a:t>Not all ideas, creative solutions, innovations are implemented.</a:t>
            </a:r>
          </a:p>
          <a:p>
            <a:r>
              <a:rPr lang="en-US" sz="2400" dirty="0" smtClean="0"/>
              <a:t>More time is spent in decision making as there is deliberation.</a:t>
            </a:r>
          </a:p>
          <a:p>
            <a:r>
              <a:rPr lang="en-US" sz="2400" dirty="0" smtClean="0"/>
              <a:t>Employees feel they are integral to the organization and are motivated</a:t>
            </a:r>
          </a:p>
          <a:p>
            <a:r>
              <a:rPr lang="en-US" sz="2400" dirty="0" smtClean="0"/>
              <a:t>Group members need to be able to communicate effectively.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Laissez Faire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447800"/>
            <a:ext cx="9403742" cy="48005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Group members make decisions without intervention of leader</a:t>
            </a:r>
          </a:p>
          <a:p>
            <a:r>
              <a:rPr lang="en-US" sz="2800" dirty="0" smtClean="0"/>
              <a:t>Leader needs to allocate resources and give clear guidelines in order to ensure this type of leadership is effective.</a:t>
            </a:r>
          </a:p>
          <a:p>
            <a:r>
              <a:rPr lang="en-US" sz="2800" dirty="0" smtClean="0"/>
              <a:t>Group members must be motivated and have the necessary skills in order to make good decisions.</a:t>
            </a:r>
          </a:p>
          <a:p>
            <a:r>
              <a:rPr lang="en-US" sz="2800" dirty="0" smtClean="0"/>
              <a:t>Can lead to confusion where roles are unclear and communication is ineffective in the group.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7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498" y="1447800"/>
            <a:ext cx="9964572" cy="4800599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The leader inspires and motivates employees to give of their best so that production and productivity increases leading to organizational growth, profitability and overall change.</a:t>
            </a:r>
          </a:p>
          <a:p>
            <a:endParaRPr lang="en-US" sz="2400" dirty="0"/>
          </a:p>
          <a:p>
            <a:r>
              <a:rPr lang="en-US" sz="2400" dirty="0" smtClean="0"/>
              <a:t>Employees are highly motivated by the leader who demonstrates characteristics that are inspiring to others and who becomes a role model.</a:t>
            </a:r>
          </a:p>
          <a:p>
            <a:endParaRPr lang="en-US" sz="2400" dirty="0"/>
          </a:p>
          <a:p>
            <a:r>
              <a:rPr lang="en-US" sz="2400" dirty="0" smtClean="0"/>
              <a:t>There is mentorship by leader for employees who make decisions for themselves and who contribute significantly to the organization’s vision and mission.</a:t>
            </a:r>
          </a:p>
          <a:p>
            <a:endParaRPr lang="en-US" sz="2400" dirty="0"/>
          </a:p>
          <a:p>
            <a:r>
              <a:rPr lang="en-US" sz="2400" dirty="0" smtClean="0"/>
              <a:t>Employees can become overworked.</a:t>
            </a:r>
          </a:p>
          <a:p>
            <a:endParaRPr lang="en-US" sz="2400" dirty="0"/>
          </a:p>
          <a:p>
            <a:r>
              <a:rPr lang="en-US" sz="2400" dirty="0" smtClean="0"/>
              <a:t>Leader has to continuously motivate employees.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623</TotalTime>
  <Words>763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Ion</vt:lpstr>
      <vt:lpstr>Subject Area: Management of Business Level:   CAPE  Curriculum Topic: Leadership    Unit 1 Module 2 Objective 4   Key Teaching Points:   (A) Definition of Leadership  (B) Leadership Theory  (C) Leadership Skills  (D) Leadership Styles  (E) Informal Leadership</vt:lpstr>
      <vt:lpstr>Definition of Leadership</vt:lpstr>
      <vt:lpstr>Leadership Theory</vt:lpstr>
      <vt:lpstr>Leadership Skills</vt:lpstr>
      <vt:lpstr>Leadership Styles</vt:lpstr>
      <vt:lpstr>Autocratic/Authoritarian Leadership</vt:lpstr>
      <vt:lpstr>Democratic/Participative Leadership</vt:lpstr>
      <vt:lpstr>Laissez Faire Leadership</vt:lpstr>
      <vt:lpstr>Transformational</vt:lpstr>
      <vt:lpstr>Informal Leadership</vt:lpstr>
      <vt:lpstr>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23</cp:revision>
  <dcterms:created xsi:type="dcterms:W3CDTF">2020-05-14T02:35:17Z</dcterms:created>
  <dcterms:modified xsi:type="dcterms:W3CDTF">2020-05-20T01:25:42Z</dcterms:modified>
</cp:coreProperties>
</file>