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4/17/2020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4/17/2020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4/17/2020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4/17/2020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4/17/2020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4/17/2020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4/17/2020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4/17/2020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4/17/2020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4/17/2020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4/17/2020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4/17/2020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agriculture.gov.t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Local, Regional &amp; International Institutions</a:t>
            </a:r>
            <a:endParaRPr lang="en-US" dirty="0"/>
          </a:p>
        </p:txBody>
      </p:sp>
      <p:sp>
        <p:nvSpPr>
          <p:cNvPr id="3" name="Subtitle 2"/>
          <p:cNvSpPr>
            <a:spLocks noGrp="1"/>
          </p:cNvSpPr>
          <p:nvPr>
            <p:ph type="subTitle" idx="1"/>
          </p:nvPr>
        </p:nvSpPr>
        <p:spPr/>
        <p:txBody>
          <a:bodyPr/>
          <a:lstStyle/>
          <a:p>
            <a:r>
              <a:rPr lang="en-US" dirty="0" smtClean="0"/>
              <a:t>Role of</a:t>
            </a:r>
            <a:endParaRPr lang="en-US" dirty="0"/>
          </a:p>
        </p:txBody>
      </p:sp>
    </p:spTree>
    <p:extLst>
      <p:ext uri="{BB962C8B-B14F-4D97-AF65-F5344CB8AC3E}">
        <p14:creationId xmlns:p14="http://schemas.microsoft.com/office/powerpoint/2010/main" val="2377448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International </a:t>
            </a:r>
            <a:r>
              <a:rPr lang="en-US" dirty="0" smtClean="0"/>
              <a:t>Institutions</a:t>
            </a:r>
            <a:br>
              <a:rPr lang="en-US" dirty="0" smtClean="0"/>
            </a:br>
            <a:r>
              <a:rPr lang="en-US" dirty="0" smtClean="0"/>
              <a:t>Food and Agriculture </a:t>
            </a:r>
            <a:r>
              <a:rPr lang="en-US" dirty="0" err="1" smtClean="0"/>
              <a:t>Organisation</a:t>
            </a:r>
            <a:r>
              <a:rPr lang="en-US" dirty="0" smtClean="0"/>
              <a:t> (FAO)</a:t>
            </a:r>
            <a:endParaRPr lang="en-US" dirty="0"/>
          </a:p>
        </p:txBody>
      </p:sp>
      <p:sp>
        <p:nvSpPr>
          <p:cNvPr id="3" name="Content Placeholder 2"/>
          <p:cNvSpPr>
            <a:spLocks noGrp="1"/>
          </p:cNvSpPr>
          <p:nvPr>
            <p:ph idx="1"/>
          </p:nvPr>
        </p:nvSpPr>
        <p:spPr/>
        <p:txBody>
          <a:bodyPr/>
          <a:lstStyle/>
          <a:p>
            <a:r>
              <a:rPr lang="en-US" dirty="0" smtClean="0"/>
              <a:t>An organization of the United Nations leads international efforts to defeat hunger. It helps countries to modernize and improve agriculture, forestry and fishery practices and to ensure good nutrition for all</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6025" y="4637314"/>
            <a:ext cx="1894114" cy="1894114"/>
          </a:xfrm>
          <a:prstGeom prst="rect">
            <a:avLst/>
          </a:prstGeom>
        </p:spPr>
      </p:pic>
    </p:spTree>
    <p:extLst>
      <p:ext uri="{BB962C8B-B14F-4D97-AF65-F5344CB8AC3E}">
        <p14:creationId xmlns:p14="http://schemas.microsoft.com/office/powerpoint/2010/main" val="143964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a:t>
            </a:r>
            <a:r>
              <a:rPr lang="en-US" dirty="0" smtClean="0"/>
              <a:t>Institutions</a:t>
            </a:r>
            <a:br>
              <a:rPr lang="en-US" dirty="0" smtClean="0"/>
            </a:br>
            <a:r>
              <a:rPr lang="en-US" dirty="0" smtClean="0"/>
              <a:t>Inter-American Development Bank (IDB)</a:t>
            </a:r>
            <a:endParaRPr lang="en-US" dirty="0"/>
          </a:p>
        </p:txBody>
      </p:sp>
      <p:sp>
        <p:nvSpPr>
          <p:cNvPr id="3" name="Content Placeholder 2"/>
          <p:cNvSpPr>
            <a:spLocks noGrp="1"/>
          </p:cNvSpPr>
          <p:nvPr>
            <p:ph idx="1"/>
          </p:nvPr>
        </p:nvSpPr>
        <p:spPr/>
        <p:txBody>
          <a:bodyPr/>
          <a:lstStyle/>
          <a:p>
            <a:r>
              <a:rPr lang="en-US" dirty="0" smtClean="0"/>
              <a:t>This is an organization established to support Latin American and Caribbean economic and social development and regional integration. It is the largest multilateral source of funding and lends money mainly to governments and government agencies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5153" y="5055326"/>
            <a:ext cx="2334986" cy="1580606"/>
          </a:xfrm>
          <a:prstGeom prst="rect">
            <a:avLst/>
          </a:prstGeom>
        </p:spPr>
      </p:pic>
    </p:spTree>
    <p:extLst>
      <p:ext uri="{BB962C8B-B14F-4D97-AF65-F5344CB8AC3E}">
        <p14:creationId xmlns:p14="http://schemas.microsoft.com/office/powerpoint/2010/main" val="1311743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794993"/>
            <a:ext cx="9799431" cy="1077229"/>
          </a:xfrm>
        </p:spPr>
        <p:txBody>
          <a:bodyPr>
            <a:normAutofit fontScale="90000"/>
          </a:bodyPr>
          <a:lstStyle/>
          <a:p>
            <a:r>
              <a:rPr lang="en-US" dirty="0"/>
              <a:t>International </a:t>
            </a:r>
            <a:r>
              <a:rPr lang="en-US" dirty="0" smtClean="0"/>
              <a:t>Institutions</a:t>
            </a:r>
            <a:br>
              <a:rPr lang="en-US" dirty="0" smtClean="0"/>
            </a:br>
            <a:r>
              <a:rPr lang="en-US" dirty="0" smtClean="0"/>
              <a:t>Technical Centre for Agriculture and Rural Cooperation (CTA)</a:t>
            </a:r>
            <a:endParaRPr lang="en-US" dirty="0"/>
          </a:p>
        </p:txBody>
      </p:sp>
      <p:sp>
        <p:nvSpPr>
          <p:cNvPr id="3" name="Content Placeholder 2"/>
          <p:cNvSpPr>
            <a:spLocks noGrp="1"/>
          </p:cNvSpPr>
          <p:nvPr>
            <p:ph idx="1"/>
          </p:nvPr>
        </p:nvSpPr>
        <p:spPr/>
        <p:txBody>
          <a:bodyPr/>
          <a:lstStyle/>
          <a:p>
            <a:r>
              <a:rPr lang="en-US" dirty="0" smtClean="0"/>
              <a:t>The CTA believes that investment in the right innovations in agriculture will help to </a:t>
            </a:r>
            <a:r>
              <a:rPr lang="en-US" dirty="0" err="1" smtClean="0"/>
              <a:t>catalyse</a:t>
            </a:r>
            <a:r>
              <a:rPr lang="en-US" dirty="0" smtClean="0"/>
              <a:t> development.  Youth, digitalization and climate resilience are their priority intervention areas in their strategic plan.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6025" y="4741818"/>
            <a:ext cx="1894114" cy="1894114"/>
          </a:xfrm>
          <a:prstGeom prst="rect">
            <a:avLst/>
          </a:prstGeom>
        </p:spPr>
      </p:pic>
    </p:spTree>
    <p:extLst>
      <p:ext uri="{BB962C8B-B14F-4D97-AF65-F5344CB8AC3E}">
        <p14:creationId xmlns:p14="http://schemas.microsoft.com/office/powerpoint/2010/main" val="2510223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Institutions</a:t>
            </a:r>
            <a:endParaRPr lang="en-US" dirty="0"/>
          </a:p>
        </p:txBody>
      </p:sp>
      <p:sp>
        <p:nvSpPr>
          <p:cNvPr id="3" name="Content Placeholder 2"/>
          <p:cNvSpPr>
            <a:spLocks noGrp="1"/>
          </p:cNvSpPr>
          <p:nvPr>
            <p:ph idx="1"/>
          </p:nvPr>
        </p:nvSpPr>
        <p:spPr/>
        <p:txBody>
          <a:bodyPr/>
          <a:lstStyle/>
          <a:p>
            <a:r>
              <a:rPr lang="en-US" dirty="0" smtClean="0"/>
              <a:t>Both government and non government local institutions are essential for any agricultural economy. The quality of the support mechanisms put in place has an effect on the agricultural output</a:t>
            </a:r>
          </a:p>
          <a:p>
            <a:r>
              <a:rPr lang="en-US" dirty="0" smtClean="0"/>
              <a:t>Each </a:t>
            </a:r>
            <a:r>
              <a:rPr lang="en-US" dirty="0" smtClean="0">
                <a:hlinkClick r:id="rId2"/>
              </a:rPr>
              <a:t>Ministry of Agriculture</a:t>
            </a:r>
            <a:r>
              <a:rPr lang="en-US" dirty="0" smtClean="0"/>
              <a:t> is divided into several sections that work together with other agencies to provide support for farmers. In Trinidad, our ministry is divided into 11 sections</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03289" y="5160918"/>
            <a:ext cx="1466850" cy="1447800"/>
          </a:xfrm>
          <a:prstGeom prst="rect">
            <a:avLst/>
          </a:prstGeom>
        </p:spPr>
      </p:pic>
    </p:spTree>
    <p:extLst>
      <p:ext uri="{BB962C8B-B14F-4D97-AF65-F5344CB8AC3E}">
        <p14:creationId xmlns:p14="http://schemas.microsoft.com/office/powerpoint/2010/main" val="1326844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 Institutions</a:t>
            </a:r>
            <a:br>
              <a:rPr lang="en-US" dirty="0" smtClean="0"/>
            </a:br>
            <a:r>
              <a:rPr lang="en-US" dirty="0" smtClean="0"/>
              <a:t>Caribbean Development Bank (CDB)</a:t>
            </a:r>
            <a:endParaRPr lang="en-US" dirty="0"/>
          </a:p>
        </p:txBody>
      </p:sp>
      <p:sp>
        <p:nvSpPr>
          <p:cNvPr id="3" name="Content Placeholder 2"/>
          <p:cNvSpPr>
            <a:spLocks noGrp="1"/>
          </p:cNvSpPr>
          <p:nvPr>
            <p:ph idx="1"/>
          </p:nvPr>
        </p:nvSpPr>
        <p:spPr>
          <a:xfrm>
            <a:off x="1188720" y="2052116"/>
            <a:ext cx="9381419" cy="4649130"/>
          </a:xfrm>
        </p:spPr>
        <p:txBody>
          <a:bodyPr>
            <a:normAutofit/>
          </a:bodyPr>
          <a:lstStyle/>
          <a:p>
            <a:r>
              <a:rPr lang="en-US" dirty="0" smtClean="0"/>
              <a:t>The CDB assists Caribbean nations in financing projects for its members</a:t>
            </a:r>
            <a:r>
              <a:rPr lang="en-US" dirty="0"/>
              <a:t> . Its objective is to </a:t>
            </a:r>
            <a:r>
              <a:rPr lang="en-US" dirty="0" smtClean="0"/>
              <a:t>contribute to the economic growth and development of member countries a </a:t>
            </a:r>
            <a:r>
              <a:rPr lang="en-US" dirty="0" err="1" smtClean="0"/>
              <a:t>nd</a:t>
            </a:r>
            <a:r>
              <a:rPr lang="en-US" dirty="0" smtClean="0"/>
              <a:t> encourage economic cooperation. </a:t>
            </a:r>
          </a:p>
          <a:p>
            <a:r>
              <a:rPr lang="en-US" dirty="0" smtClean="0"/>
              <a:t>Its main functions are:</a:t>
            </a:r>
          </a:p>
          <a:p>
            <a:pPr lvl="1"/>
            <a:r>
              <a:rPr lang="en-US" dirty="0" smtClean="0"/>
              <a:t>Assist members in coordination of development </a:t>
            </a:r>
            <a:r>
              <a:rPr lang="en-US" dirty="0" err="1" smtClean="0"/>
              <a:t>programmes</a:t>
            </a:r>
            <a:endParaRPr lang="en-US" dirty="0" smtClean="0"/>
          </a:p>
          <a:p>
            <a:pPr lvl="1"/>
            <a:r>
              <a:rPr lang="en-US" dirty="0" err="1" smtClean="0"/>
              <a:t>Mobilise</a:t>
            </a:r>
            <a:r>
              <a:rPr lang="en-US" dirty="0" smtClean="0"/>
              <a:t> financial resources for regional development</a:t>
            </a:r>
          </a:p>
          <a:p>
            <a:pPr lvl="1"/>
            <a:r>
              <a:rPr lang="en-US" dirty="0" smtClean="0"/>
              <a:t>Finance projects and </a:t>
            </a:r>
            <a:r>
              <a:rPr lang="en-US" dirty="0" err="1" smtClean="0"/>
              <a:t>programmes</a:t>
            </a:r>
            <a:endParaRPr lang="en-US" dirty="0" smtClean="0"/>
          </a:p>
          <a:p>
            <a:pPr lvl="1"/>
            <a:r>
              <a:rPr lang="en-US" dirty="0" smtClean="0"/>
              <a:t>Provide technical assistance</a:t>
            </a:r>
          </a:p>
          <a:p>
            <a:pPr lvl="1"/>
            <a:r>
              <a:rPr lang="en-US" dirty="0" smtClean="0"/>
              <a:t>Stimulate and encourage the development of capital markets within the region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42225" y="4023360"/>
            <a:ext cx="1927914" cy="1921488"/>
          </a:xfrm>
          <a:prstGeom prst="rect">
            <a:avLst/>
          </a:prstGeom>
        </p:spPr>
      </p:pic>
    </p:spTree>
    <p:extLst>
      <p:ext uri="{BB962C8B-B14F-4D97-AF65-F5344CB8AC3E}">
        <p14:creationId xmlns:p14="http://schemas.microsoft.com/office/powerpoint/2010/main" val="283360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766" y="808056"/>
            <a:ext cx="10463348" cy="1077229"/>
          </a:xfrm>
        </p:spPr>
        <p:txBody>
          <a:bodyPr>
            <a:normAutofit fontScale="90000"/>
          </a:bodyPr>
          <a:lstStyle/>
          <a:p>
            <a:r>
              <a:rPr lang="en-US" dirty="0"/>
              <a:t>Regional </a:t>
            </a:r>
            <a:r>
              <a:rPr lang="en-US" dirty="0" smtClean="0"/>
              <a:t>Institutions</a:t>
            </a:r>
            <a:br>
              <a:rPr lang="en-US" dirty="0" smtClean="0"/>
            </a:br>
            <a:r>
              <a:rPr lang="en-US" dirty="0" smtClean="0"/>
              <a:t>Caribbean Agricultural &amp; Research Development Institute (CARDI)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Conducts research and demonstrates appropriate technologies to farmers.</a:t>
            </a:r>
          </a:p>
          <a:p>
            <a:r>
              <a:rPr lang="en-US" dirty="0" smtClean="0"/>
              <a:t>They provide technical assistance in areas such as”</a:t>
            </a:r>
          </a:p>
          <a:p>
            <a:pPr lvl="1"/>
            <a:r>
              <a:rPr lang="en-US" dirty="0" smtClean="0"/>
              <a:t>Crop production, integrated pest management (IPM) and farming systems</a:t>
            </a:r>
          </a:p>
          <a:p>
            <a:pPr lvl="1"/>
            <a:r>
              <a:rPr lang="en-US" dirty="0" smtClean="0"/>
              <a:t>Livestock and forages</a:t>
            </a:r>
          </a:p>
          <a:p>
            <a:pPr lvl="1"/>
            <a:r>
              <a:rPr lang="en-US" dirty="0" smtClean="0"/>
              <a:t>Environmental and soil management</a:t>
            </a:r>
          </a:p>
          <a:p>
            <a:pPr lvl="1"/>
            <a:r>
              <a:rPr lang="en-US" dirty="0" smtClean="0"/>
              <a:t>Technology services</a:t>
            </a:r>
          </a:p>
          <a:p>
            <a:pPr lvl="1"/>
            <a:r>
              <a:rPr lang="en-US" dirty="0" smtClean="0"/>
              <a:t>Market research and statistical services</a:t>
            </a:r>
          </a:p>
          <a:p>
            <a:pPr lvl="1"/>
            <a:r>
              <a:rPr lang="en-US" dirty="0" smtClean="0"/>
              <a:t>Business development and consultancy</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69889" y="3930775"/>
            <a:ext cx="2000250" cy="2286000"/>
          </a:xfrm>
          <a:prstGeom prst="rect">
            <a:avLst/>
          </a:prstGeom>
        </p:spPr>
      </p:pic>
    </p:spTree>
    <p:extLst>
      <p:ext uri="{BB962C8B-B14F-4D97-AF65-F5344CB8AC3E}">
        <p14:creationId xmlns:p14="http://schemas.microsoft.com/office/powerpoint/2010/main" val="3293012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 Institutions</a:t>
            </a:r>
            <a:br>
              <a:rPr lang="en-US" dirty="0" smtClean="0"/>
            </a:br>
            <a:r>
              <a:rPr lang="en-US" dirty="0" smtClean="0"/>
              <a:t>The University of the West Indies</a:t>
            </a:r>
            <a:endParaRPr lang="en-US" dirty="0"/>
          </a:p>
        </p:txBody>
      </p:sp>
      <p:sp>
        <p:nvSpPr>
          <p:cNvPr id="3" name="Content Placeholder 2"/>
          <p:cNvSpPr>
            <a:spLocks noGrp="1"/>
          </p:cNvSpPr>
          <p:nvPr>
            <p:ph idx="1"/>
          </p:nvPr>
        </p:nvSpPr>
        <p:spPr/>
        <p:txBody>
          <a:bodyPr/>
          <a:lstStyle/>
          <a:p>
            <a:r>
              <a:rPr lang="en-US" dirty="0" smtClean="0"/>
              <a:t>The Faculty of Science and Agriculture offers a wide range of courses leading to qualifications from diplomas to post graduate degrees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4667" y="4482354"/>
            <a:ext cx="2075472" cy="2075472"/>
          </a:xfrm>
          <a:prstGeom prst="rect">
            <a:avLst/>
          </a:prstGeom>
        </p:spPr>
      </p:pic>
    </p:spTree>
    <p:extLst>
      <p:ext uri="{BB962C8B-B14F-4D97-AF65-F5344CB8AC3E}">
        <p14:creationId xmlns:p14="http://schemas.microsoft.com/office/powerpoint/2010/main" val="1881970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Regional </a:t>
            </a:r>
            <a:r>
              <a:rPr lang="en-US" dirty="0" smtClean="0"/>
              <a:t>Institutions</a:t>
            </a:r>
            <a:br>
              <a:rPr lang="en-US" dirty="0" smtClean="0"/>
            </a:br>
            <a:r>
              <a:rPr lang="en-US" dirty="0" smtClean="0"/>
              <a:t>The University of Trinidad &amp; Tobago (UTT)</a:t>
            </a:r>
            <a:endParaRPr lang="en-US" dirty="0"/>
          </a:p>
        </p:txBody>
      </p:sp>
      <p:sp>
        <p:nvSpPr>
          <p:cNvPr id="3" name="Content Placeholder 2"/>
          <p:cNvSpPr>
            <a:spLocks noGrp="1"/>
          </p:cNvSpPr>
          <p:nvPr>
            <p:ph idx="1"/>
          </p:nvPr>
        </p:nvSpPr>
        <p:spPr/>
        <p:txBody>
          <a:bodyPr/>
          <a:lstStyle/>
          <a:p>
            <a:r>
              <a:rPr lang="en-US" dirty="0" smtClean="0"/>
              <a:t>Through its Eastern Caribbean Institute of Agriculture &amp; Forestry campus (UTT-ECIAF), they offer courses in agriculture and forestry as well as animal health and food processing. There are diploma or associate degree </a:t>
            </a:r>
            <a:r>
              <a:rPr lang="en-US" dirty="0" err="1" smtClean="0"/>
              <a:t>programmes</a:t>
            </a:r>
            <a:r>
              <a:rPr lang="en-US" dirty="0" smtClean="0"/>
              <a:t> available.</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0605" y="4833259"/>
            <a:ext cx="1841860" cy="184186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72465" y="4833259"/>
            <a:ext cx="1897674" cy="1841860"/>
          </a:xfrm>
          <a:prstGeom prst="rect">
            <a:avLst/>
          </a:prstGeom>
        </p:spPr>
      </p:pic>
    </p:spTree>
    <p:extLst>
      <p:ext uri="{BB962C8B-B14F-4D97-AF65-F5344CB8AC3E}">
        <p14:creationId xmlns:p14="http://schemas.microsoft.com/office/powerpoint/2010/main" val="2952254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766" y="808056"/>
            <a:ext cx="9995374" cy="1077229"/>
          </a:xfrm>
        </p:spPr>
        <p:txBody>
          <a:bodyPr>
            <a:normAutofit fontScale="90000"/>
          </a:bodyPr>
          <a:lstStyle/>
          <a:p>
            <a:r>
              <a:rPr lang="en-US" dirty="0"/>
              <a:t>Regional </a:t>
            </a:r>
            <a:r>
              <a:rPr lang="en-US" dirty="0" smtClean="0"/>
              <a:t>Institutions</a:t>
            </a:r>
            <a:br>
              <a:rPr lang="en-US" dirty="0" smtClean="0"/>
            </a:br>
            <a:r>
              <a:rPr lang="en-US" dirty="0" smtClean="0"/>
              <a:t>College of Agriculture, Science and Education (CASE)</a:t>
            </a:r>
            <a:endParaRPr lang="en-US" dirty="0"/>
          </a:p>
        </p:txBody>
      </p:sp>
      <p:sp>
        <p:nvSpPr>
          <p:cNvPr id="3" name="Content Placeholder 2"/>
          <p:cNvSpPr>
            <a:spLocks noGrp="1"/>
          </p:cNvSpPr>
          <p:nvPr>
            <p:ph idx="1"/>
          </p:nvPr>
        </p:nvSpPr>
        <p:spPr/>
        <p:txBody>
          <a:bodyPr/>
          <a:lstStyle/>
          <a:p>
            <a:r>
              <a:rPr lang="en-US" dirty="0"/>
              <a:t>A</a:t>
            </a:r>
            <a:r>
              <a:rPr lang="en-US" dirty="0" smtClean="0"/>
              <a:t> </a:t>
            </a:r>
            <a:r>
              <a:rPr lang="en-US" dirty="0"/>
              <a:t>multidisciplinary institution, is committed to providing education and training of the highest quality in agriculture, science and teacher education to men and women in Jamaica, and also in other Caribbean countries, through teaching, research and outreach.</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0117" y="4631971"/>
            <a:ext cx="2360022" cy="2124020"/>
          </a:xfrm>
          <a:prstGeom prst="rect">
            <a:avLst/>
          </a:prstGeom>
        </p:spPr>
      </p:pic>
    </p:spTree>
    <p:extLst>
      <p:ext uri="{BB962C8B-B14F-4D97-AF65-F5344CB8AC3E}">
        <p14:creationId xmlns:p14="http://schemas.microsoft.com/office/powerpoint/2010/main" val="2958622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Regional </a:t>
            </a:r>
            <a:r>
              <a:rPr lang="en-US" dirty="0" smtClean="0"/>
              <a:t>Institutions</a:t>
            </a:r>
            <a:br>
              <a:rPr lang="en-US" dirty="0" smtClean="0"/>
            </a:br>
            <a:r>
              <a:rPr lang="en-US" dirty="0" smtClean="0"/>
              <a:t>The Guyana School of Agriculture (GSA)</a:t>
            </a:r>
            <a:endParaRPr lang="en-US" dirty="0"/>
          </a:p>
        </p:txBody>
      </p:sp>
      <p:sp>
        <p:nvSpPr>
          <p:cNvPr id="3" name="Content Placeholder 2"/>
          <p:cNvSpPr>
            <a:spLocks noGrp="1"/>
          </p:cNvSpPr>
          <p:nvPr>
            <p:ph idx="1"/>
          </p:nvPr>
        </p:nvSpPr>
        <p:spPr/>
        <p:txBody>
          <a:bodyPr/>
          <a:lstStyle/>
          <a:p>
            <a:r>
              <a:rPr lang="en-US" dirty="0" smtClean="0"/>
              <a:t>GSA provides training  to certificate and diploma level in agriculture. The one year certificate course trains students to become forestry technicians. The  two year diploma course leads to careers in agriculture such as agricultural science teachers, extension officers and animal health assistants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6669" y="4976949"/>
            <a:ext cx="1763470" cy="1709328"/>
          </a:xfrm>
          <a:prstGeom prst="rect">
            <a:avLst/>
          </a:prstGeom>
        </p:spPr>
      </p:pic>
    </p:spTree>
    <p:extLst>
      <p:ext uri="{BB962C8B-B14F-4D97-AF65-F5344CB8AC3E}">
        <p14:creationId xmlns:p14="http://schemas.microsoft.com/office/powerpoint/2010/main" val="3872473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808056"/>
            <a:ext cx="9747179" cy="1077229"/>
          </a:xfrm>
        </p:spPr>
        <p:txBody>
          <a:bodyPr>
            <a:normAutofit fontScale="90000"/>
          </a:bodyPr>
          <a:lstStyle/>
          <a:p>
            <a:r>
              <a:rPr lang="en-US" dirty="0" smtClean="0"/>
              <a:t>International Institutions</a:t>
            </a:r>
            <a:br>
              <a:rPr lang="en-US" dirty="0" smtClean="0"/>
            </a:br>
            <a:r>
              <a:rPr lang="en-US" dirty="0" smtClean="0"/>
              <a:t>Inter-American Institute for Cooperation on Agriculture</a:t>
            </a:r>
            <a:br>
              <a:rPr lang="en-US" dirty="0" smtClean="0"/>
            </a:br>
            <a:r>
              <a:rPr lang="en-US" dirty="0" smtClean="0"/>
              <a:t>(IICA)</a:t>
            </a:r>
            <a:endParaRPr lang="en-US" dirty="0"/>
          </a:p>
        </p:txBody>
      </p:sp>
      <p:sp>
        <p:nvSpPr>
          <p:cNvPr id="3" name="Content Placeholder 2"/>
          <p:cNvSpPr>
            <a:spLocks noGrp="1"/>
          </p:cNvSpPr>
          <p:nvPr>
            <p:ph idx="1"/>
          </p:nvPr>
        </p:nvSpPr>
        <p:spPr>
          <a:xfrm>
            <a:off x="2773599" y="2052116"/>
            <a:ext cx="7796540" cy="4714444"/>
          </a:xfrm>
        </p:spPr>
        <p:txBody>
          <a:bodyPr>
            <a:normAutofit fontScale="92500" lnSpcReduction="10000"/>
          </a:bodyPr>
          <a:lstStyle/>
          <a:p>
            <a:r>
              <a:rPr lang="en-US" dirty="0" smtClean="0"/>
              <a:t>This institution conducts agricultural research and graduate training in tropical agriculture. It promotes agricultural development and rural well-being.</a:t>
            </a:r>
          </a:p>
          <a:p>
            <a:r>
              <a:rPr lang="en-US" dirty="0" smtClean="0"/>
              <a:t>IICA supports and encourages</a:t>
            </a:r>
          </a:p>
          <a:p>
            <a:pPr lvl="1"/>
            <a:r>
              <a:rPr lang="en-US" dirty="0" smtClean="0"/>
              <a:t>Agro-energy and bio-fuels</a:t>
            </a:r>
          </a:p>
          <a:p>
            <a:pPr lvl="1"/>
            <a:r>
              <a:rPr lang="en-US" dirty="0" smtClean="0"/>
              <a:t>Biotechnology and bio-safety</a:t>
            </a:r>
          </a:p>
          <a:p>
            <a:pPr lvl="1"/>
            <a:r>
              <a:rPr lang="en-US" dirty="0" smtClean="0"/>
              <a:t>Rural communities</a:t>
            </a:r>
          </a:p>
          <a:p>
            <a:pPr lvl="1"/>
            <a:r>
              <a:rPr lang="en-US" dirty="0" smtClean="0"/>
              <a:t>Trade and agribusiness</a:t>
            </a:r>
          </a:p>
          <a:p>
            <a:pPr lvl="1"/>
            <a:r>
              <a:rPr lang="en-US" dirty="0" smtClean="0"/>
              <a:t>Trade negotiations</a:t>
            </a:r>
          </a:p>
          <a:p>
            <a:pPr lvl="1"/>
            <a:r>
              <a:rPr lang="en-US" dirty="0" smtClean="0"/>
              <a:t>Organic agriculture</a:t>
            </a:r>
          </a:p>
          <a:p>
            <a:pPr lvl="1"/>
            <a:r>
              <a:rPr lang="en-US" dirty="0" smtClean="0"/>
              <a:t>Agricultural health</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79214" y="5490210"/>
            <a:ext cx="3590925" cy="1276350"/>
          </a:xfrm>
          <a:prstGeom prst="rect">
            <a:avLst/>
          </a:prstGeom>
        </p:spPr>
      </p:pic>
    </p:spTree>
    <p:extLst>
      <p:ext uri="{BB962C8B-B14F-4D97-AF65-F5344CB8AC3E}">
        <p14:creationId xmlns:p14="http://schemas.microsoft.com/office/powerpoint/2010/main" val="24585494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1877</TotalTime>
  <Words>588</Words>
  <Application>Microsoft Office PowerPoint</Application>
  <PresentationFormat>Widescreen</PresentationFormat>
  <Paragraphs>46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MS Shell Dlg 2</vt:lpstr>
      <vt:lpstr>Wingdings</vt:lpstr>
      <vt:lpstr>Wingdings 3</vt:lpstr>
      <vt:lpstr>Madison</vt:lpstr>
      <vt:lpstr>Local, Regional &amp; International Institutions</vt:lpstr>
      <vt:lpstr>Local Institutions</vt:lpstr>
      <vt:lpstr>Regional Institutions Caribbean Development Bank (CDB)</vt:lpstr>
      <vt:lpstr>Regional Institutions Caribbean Agricultural &amp; Research Development Institute (CARDI)</vt:lpstr>
      <vt:lpstr>Regional Institutions The University of the West Indies</vt:lpstr>
      <vt:lpstr>Regional Institutions The University of Trinidad &amp; Tobago (UTT)</vt:lpstr>
      <vt:lpstr>Regional Institutions College of Agriculture, Science and Education (CASE)</vt:lpstr>
      <vt:lpstr>Regional Institutions The Guyana School of Agriculture (GSA)</vt:lpstr>
      <vt:lpstr>International Institutions Inter-American Institute for Cooperation on Agriculture (IICA)</vt:lpstr>
      <vt:lpstr>International Institutions Food and Agriculture Organisation (FAO)</vt:lpstr>
      <vt:lpstr>International Institutions Inter-American Development Bank (IDB)</vt:lpstr>
      <vt:lpstr>International Institutions Technical Centre for Agriculture and Rural Cooperation (CTA)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Regional &amp; International Institutions</dc:title>
  <dc:creator>Derek Ramdatt</dc:creator>
  <cp:lastModifiedBy>Derek Ramdatt</cp:lastModifiedBy>
  <cp:revision>18</cp:revision>
  <dcterms:created xsi:type="dcterms:W3CDTF">2020-04-16T02:29:13Z</dcterms:created>
  <dcterms:modified xsi:type="dcterms:W3CDTF">2020-04-17T19:24:38Z</dcterms:modified>
</cp:coreProperties>
</file>