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4"/>
  </p:sldMasterIdLst>
  <p:notesMasterIdLst>
    <p:notesMasterId r:id="rId21"/>
  </p:notesMasterIdLst>
  <p:handoutMasterIdLst>
    <p:handoutMasterId r:id="rId22"/>
  </p:handoutMasterIdLst>
  <p:sldIdLst>
    <p:sldId id="263" r:id="rId5"/>
    <p:sldId id="256" r:id="rId6"/>
    <p:sldId id="265" r:id="rId7"/>
    <p:sldId id="257" r:id="rId8"/>
    <p:sldId id="266" r:id="rId9"/>
    <p:sldId id="267" r:id="rId10"/>
    <p:sldId id="268" r:id="rId11"/>
    <p:sldId id="272" r:id="rId12"/>
    <p:sldId id="258" r:id="rId13"/>
    <p:sldId id="259" r:id="rId14"/>
    <p:sldId id="271" r:id="rId15"/>
    <p:sldId id="260" r:id="rId16"/>
    <p:sldId id="269" r:id="rId17"/>
    <p:sldId id="270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2A"/>
    <a:srgbClr val="0056BF"/>
    <a:srgbClr val="00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A9E24B-4DA3-44BF-83EB-63B508784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5F58-FCB2-4CCA-A2A3-D7869CAC2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FB3B-9DF6-45E7-89BD-A25667D55B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95736-76FA-4A73-8D2C-906986D42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0C7C3-1755-4C00-A1F0-1796A9EB0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2EBD-E5CD-4631-8A0F-07CF0EF149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93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7507-120C-4CC0-BD9F-45C945A57AE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098AB-DDE4-4088-BCA3-14584F474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098AB-DDE4-4088-BCA3-14584F4749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1"/>
            <a:ext cx="149806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28" name="Straight Connector 27"/>
          <p:cNvCxnSpPr>
            <a:cxnSpLocks/>
          </p:cNvCxnSpPr>
          <p:nvPr userDrawn="1"/>
        </p:nvCxnSpPr>
        <p:spPr>
          <a:xfrm>
            <a:off x="3224468" y="-6"/>
            <a:ext cx="0" cy="68580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345634" y="-6"/>
            <a:ext cx="0" cy="6858006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/>
          <p:cNvSpPr/>
          <p:nvPr userDrawn="1"/>
        </p:nvSpPr>
        <p:spPr>
          <a:xfrm rot="5400000">
            <a:off x="2548077" y="5383697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/>
          <p:cNvSpPr/>
          <p:nvPr userDrawn="1"/>
        </p:nvSpPr>
        <p:spPr>
          <a:xfrm rot="5400000">
            <a:off x="2548077" y="3691836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/>
          <p:cNvSpPr/>
          <p:nvPr userDrawn="1"/>
        </p:nvSpPr>
        <p:spPr>
          <a:xfrm rot="5400000">
            <a:off x="2548077" y="1999974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/>
          <p:cNvSpPr/>
          <p:nvPr userDrawn="1"/>
        </p:nvSpPr>
        <p:spPr>
          <a:xfrm rot="5400000">
            <a:off x="2548077" y="308112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41372" y="5689835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41372" y="3995787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41372" y="2306553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641372" y="617319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86397" y="2141035"/>
            <a:ext cx="6908704" cy="257593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8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 rot="16200000">
            <a:off x="-1425243" y="3220241"/>
            <a:ext cx="6857995" cy="4175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Vertical Title 1">
            <a:extLst>
              <a:ext uri="{FF2B5EF4-FFF2-40B4-BE49-F238E27FC236}">
                <a16:creationId xmlns:a16="http://schemas.microsoft.com/office/drawing/2014/main" id="{B084DB9D-7E4B-8F4C-9B40-D4505881B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418288" y="-6"/>
            <a:ext cx="690665" cy="6857999"/>
          </a:xfrm>
        </p:spPr>
        <p:txBody>
          <a:bodyPr vert="eaVert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7" grpId="0" animBg="1"/>
      <p:bldP spid="16" grpId="0" animBg="1"/>
      <p:bldP spid="13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F35C62-724B-E341-BCD5-627942C270B3}"/>
              </a:ext>
            </a:extLst>
          </p:cNvPr>
          <p:cNvCxnSpPr>
            <a:cxnSpLocks/>
          </p:cNvCxnSpPr>
          <p:nvPr userDrawn="1"/>
        </p:nvCxnSpPr>
        <p:spPr>
          <a:xfrm>
            <a:off x="3224468" y="-6"/>
            <a:ext cx="0" cy="68580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7E4540DB-7BDC-4A47-A666-94DC29EE043A}"/>
              </a:ext>
            </a:extLst>
          </p:cNvPr>
          <p:cNvSpPr/>
          <p:nvPr userDrawn="1"/>
        </p:nvSpPr>
        <p:spPr>
          <a:xfrm flipH="1">
            <a:off x="0" y="1"/>
            <a:ext cx="149806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6AEA783-C223-1241-B1ED-182FDD618C87}"/>
              </a:ext>
            </a:extLst>
          </p:cNvPr>
          <p:cNvCxnSpPr/>
          <p:nvPr userDrawn="1"/>
        </p:nvCxnSpPr>
        <p:spPr>
          <a:xfrm>
            <a:off x="2345634" y="-6"/>
            <a:ext cx="0" cy="6858006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Hexagon 91">
            <a:extLst>
              <a:ext uri="{FF2B5EF4-FFF2-40B4-BE49-F238E27FC236}">
                <a16:creationId xmlns:a16="http://schemas.microsoft.com/office/drawing/2014/main" id="{E1578045-9F2E-DB42-A761-08362647AD9C}"/>
              </a:ext>
            </a:extLst>
          </p:cNvPr>
          <p:cNvSpPr/>
          <p:nvPr userDrawn="1"/>
        </p:nvSpPr>
        <p:spPr>
          <a:xfrm rot="5400000">
            <a:off x="2548077" y="5383697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AADA71D6-DA19-DF42-A50A-7A7D60526B99}"/>
              </a:ext>
            </a:extLst>
          </p:cNvPr>
          <p:cNvSpPr/>
          <p:nvPr userDrawn="1"/>
        </p:nvSpPr>
        <p:spPr>
          <a:xfrm rot="5400000">
            <a:off x="2548077" y="3691836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8DE20494-2DEF-B748-A48F-35AADB51D9DC}"/>
              </a:ext>
            </a:extLst>
          </p:cNvPr>
          <p:cNvSpPr/>
          <p:nvPr userDrawn="1"/>
        </p:nvSpPr>
        <p:spPr>
          <a:xfrm rot="5400000">
            <a:off x="2548077" y="1999974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5F766924-FDDF-0441-B829-A63EEE06F250}"/>
              </a:ext>
            </a:extLst>
          </p:cNvPr>
          <p:cNvSpPr/>
          <p:nvPr userDrawn="1"/>
        </p:nvSpPr>
        <p:spPr>
          <a:xfrm rot="5400000">
            <a:off x="2548077" y="308112"/>
            <a:ext cx="1352782" cy="1166191"/>
          </a:xfrm>
          <a:prstGeom prst="hexagon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 Placeholder 33">
            <a:extLst>
              <a:ext uri="{FF2B5EF4-FFF2-40B4-BE49-F238E27FC236}">
                <a16:creationId xmlns:a16="http://schemas.microsoft.com/office/drawing/2014/main" id="{C5963C28-0708-0847-9A8E-1371AA1ACA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41372" y="5689835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97" name="Text Placeholder 33">
            <a:extLst>
              <a:ext uri="{FF2B5EF4-FFF2-40B4-BE49-F238E27FC236}">
                <a16:creationId xmlns:a16="http://schemas.microsoft.com/office/drawing/2014/main" id="{58B3C56F-BF9B-044C-92ED-68B738B899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1372" y="3995787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98" name="Text Placeholder 33">
            <a:extLst>
              <a:ext uri="{FF2B5EF4-FFF2-40B4-BE49-F238E27FC236}">
                <a16:creationId xmlns:a16="http://schemas.microsoft.com/office/drawing/2014/main" id="{AFF66F45-F443-B444-A2CB-E52BCEB21C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1372" y="2306553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00" name="Text Placeholder 11">
            <a:extLst>
              <a:ext uri="{FF2B5EF4-FFF2-40B4-BE49-F238E27FC236}">
                <a16:creationId xmlns:a16="http://schemas.microsoft.com/office/drawing/2014/main" id="{1053CF5A-B647-A643-9B03-11E73D5D4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3301" y="638565"/>
            <a:ext cx="6908704" cy="50528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33">
            <a:extLst>
              <a:ext uri="{FF2B5EF4-FFF2-40B4-BE49-F238E27FC236}">
                <a16:creationId xmlns:a16="http://schemas.microsoft.com/office/drawing/2014/main" id="{720AD688-0C05-F749-9AE2-E8B96AAFDE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1372" y="617319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F52B6A42-64BF-A746-B551-156066BA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425243" y="3220241"/>
            <a:ext cx="6857995" cy="4175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Vertical Title 1">
            <a:extLst>
              <a:ext uri="{FF2B5EF4-FFF2-40B4-BE49-F238E27FC236}">
                <a16:creationId xmlns:a16="http://schemas.microsoft.com/office/drawing/2014/main" id="{4A9ABF7A-B30E-7C43-A731-DA82DCABC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418288" y="-6"/>
            <a:ext cx="690665" cy="6857999"/>
          </a:xfrm>
        </p:spPr>
        <p:txBody>
          <a:bodyPr vert="eaVert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214B32-F1D7-C644-8DFA-858A6BCE0CAD}"/>
              </a:ext>
            </a:extLst>
          </p:cNvPr>
          <p:cNvCxnSpPr>
            <a:cxnSpLocks/>
          </p:cNvCxnSpPr>
          <p:nvPr userDrawn="1"/>
        </p:nvCxnSpPr>
        <p:spPr>
          <a:xfrm>
            <a:off x="3224468" y="-6"/>
            <a:ext cx="0" cy="68580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FE784DD-A78D-8045-9804-2776BC0AC377}"/>
              </a:ext>
            </a:extLst>
          </p:cNvPr>
          <p:cNvSpPr/>
          <p:nvPr userDrawn="1"/>
        </p:nvSpPr>
        <p:spPr>
          <a:xfrm flipH="1">
            <a:off x="0" y="1"/>
            <a:ext cx="149806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8CEE69C-8710-8E48-8D5A-45E5D990DF0B}"/>
              </a:ext>
            </a:extLst>
          </p:cNvPr>
          <p:cNvCxnSpPr/>
          <p:nvPr userDrawn="1"/>
        </p:nvCxnSpPr>
        <p:spPr>
          <a:xfrm>
            <a:off x="2345634" y="-6"/>
            <a:ext cx="0" cy="6858006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exagon 69">
            <a:extLst>
              <a:ext uri="{FF2B5EF4-FFF2-40B4-BE49-F238E27FC236}">
                <a16:creationId xmlns:a16="http://schemas.microsoft.com/office/drawing/2014/main" id="{31054159-13E9-BA4A-8E73-809F7AC5D5C6}"/>
              </a:ext>
            </a:extLst>
          </p:cNvPr>
          <p:cNvSpPr/>
          <p:nvPr userDrawn="1"/>
        </p:nvSpPr>
        <p:spPr>
          <a:xfrm rot="5400000">
            <a:off x="2548077" y="5383697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07CAAC57-8721-C649-91BA-8EEFD879FB3C}"/>
              </a:ext>
            </a:extLst>
          </p:cNvPr>
          <p:cNvSpPr/>
          <p:nvPr userDrawn="1"/>
        </p:nvSpPr>
        <p:spPr>
          <a:xfrm rot="5400000">
            <a:off x="2548077" y="3691836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98466E66-5508-864E-90B1-A895F3E00E8A}"/>
              </a:ext>
            </a:extLst>
          </p:cNvPr>
          <p:cNvSpPr/>
          <p:nvPr userDrawn="1"/>
        </p:nvSpPr>
        <p:spPr>
          <a:xfrm rot="5400000">
            <a:off x="2548077" y="1999974"/>
            <a:ext cx="1352782" cy="1166191"/>
          </a:xfrm>
          <a:prstGeom prst="hexagon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182628B5-99CF-2B44-98EE-7526F71750F9}"/>
              </a:ext>
            </a:extLst>
          </p:cNvPr>
          <p:cNvSpPr/>
          <p:nvPr userDrawn="1"/>
        </p:nvSpPr>
        <p:spPr>
          <a:xfrm rot="5400000">
            <a:off x="2548077" y="308112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9BD3D4F3-9B33-FD4F-829E-C695F0612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41372" y="5689835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1A55257C-86BB-134F-AC2A-06A0764F2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1372" y="3995787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36618D65-1A4F-354C-AED8-B177BE49F7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3301" y="2329959"/>
            <a:ext cx="6908704" cy="50528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3">
            <a:extLst>
              <a:ext uri="{FF2B5EF4-FFF2-40B4-BE49-F238E27FC236}">
                <a16:creationId xmlns:a16="http://schemas.microsoft.com/office/drawing/2014/main" id="{1A7678D2-A038-7045-9744-DDC00CE74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1372" y="2306553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7AF78505-498A-2147-8DD7-AC3721F99D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1372" y="617319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79" name="Text Placeholder 9">
            <a:extLst>
              <a:ext uri="{FF2B5EF4-FFF2-40B4-BE49-F238E27FC236}">
                <a16:creationId xmlns:a16="http://schemas.microsoft.com/office/drawing/2014/main" id="{65A1D2C6-3052-6A47-8526-D3A5CA0D7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425243" y="3220241"/>
            <a:ext cx="6857995" cy="4175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Vertical Title 1">
            <a:extLst>
              <a:ext uri="{FF2B5EF4-FFF2-40B4-BE49-F238E27FC236}">
                <a16:creationId xmlns:a16="http://schemas.microsoft.com/office/drawing/2014/main" id="{42DAAFD0-38B0-5643-B23B-83ED0F001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418288" y="-6"/>
            <a:ext cx="690665" cy="6857999"/>
          </a:xfrm>
        </p:spPr>
        <p:txBody>
          <a:bodyPr vert="eaVert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4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9C39B8-071A-C44D-BE3B-ECD28A953048}"/>
              </a:ext>
            </a:extLst>
          </p:cNvPr>
          <p:cNvCxnSpPr>
            <a:cxnSpLocks/>
          </p:cNvCxnSpPr>
          <p:nvPr userDrawn="1"/>
        </p:nvCxnSpPr>
        <p:spPr>
          <a:xfrm>
            <a:off x="3224468" y="-6"/>
            <a:ext cx="0" cy="68580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E47F1E8-4553-2046-AB3E-41F83E429D3B}"/>
              </a:ext>
            </a:extLst>
          </p:cNvPr>
          <p:cNvSpPr/>
          <p:nvPr userDrawn="1"/>
        </p:nvSpPr>
        <p:spPr>
          <a:xfrm flipH="1">
            <a:off x="0" y="1"/>
            <a:ext cx="149806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2938CC-5BB7-474A-B42B-980F618A41D7}"/>
              </a:ext>
            </a:extLst>
          </p:cNvPr>
          <p:cNvCxnSpPr/>
          <p:nvPr userDrawn="1"/>
        </p:nvCxnSpPr>
        <p:spPr>
          <a:xfrm>
            <a:off x="2345634" y="-6"/>
            <a:ext cx="0" cy="6858006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exagon 62">
            <a:extLst>
              <a:ext uri="{FF2B5EF4-FFF2-40B4-BE49-F238E27FC236}">
                <a16:creationId xmlns:a16="http://schemas.microsoft.com/office/drawing/2014/main" id="{3BA241A5-AF5A-C64B-AE47-476ACF09F7FA}"/>
              </a:ext>
            </a:extLst>
          </p:cNvPr>
          <p:cNvSpPr/>
          <p:nvPr userDrawn="1"/>
        </p:nvSpPr>
        <p:spPr>
          <a:xfrm rot="5400000">
            <a:off x="2548077" y="5383697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A9D5581C-566E-4C40-A19A-C42B23A8C2AB}"/>
              </a:ext>
            </a:extLst>
          </p:cNvPr>
          <p:cNvSpPr/>
          <p:nvPr userDrawn="1"/>
        </p:nvSpPr>
        <p:spPr>
          <a:xfrm rot="5400000">
            <a:off x="2548077" y="3691836"/>
            <a:ext cx="1352782" cy="1166191"/>
          </a:xfrm>
          <a:prstGeom prst="hexagon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DD76CE17-845E-7947-82EC-841AEC869038}"/>
              </a:ext>
            </a:extLst>
          </p:cNvPr>
          <p:cNvSpPr/>
          <p:nvPr userDrawn="1"/>
        </p:nvSpPr>
        <p:spPr>
          <a:xfrm rot="5400000">
            <a:off x="2548077" y="1999974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F08CF6C5-1137-8045-9325-CA073408A39B}"/>
              </a:ext>
            </a:extLst>
          </p:cNvPr>
          <p:cNvSpPr/>
          <p:nvPr userDrawn="1"/>
        </p:nvSpPr>
        <p:spPr>
          <a:xfrm rot="5400000">
            <a:off x="2548077" y="308112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33">
            <a:extLst>
              <a:ext uri="{FF2B5EF4-FFF2-40B4-BE49-F238E27FC236}">
                <a16:creationId xmlns:a16="http://schemas.microsoft.com/office/drawing/2014/main" id="{62D72216-95FD-3545-B936-98E361B0EA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41372" y="5689835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69" name="Text Placeholder 11">
            <a:extLst>
              <a:ext uri="{FF2B5EF4-FFF2-40B4-BE49-F238E27FC236}">
                <a16:creationId xmlns:a16="http://schemas.microsoft.com/office/drawing/2014/main" id="{1030BDE1-0FBD-A44A-AD49-A274887A8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3301" y="4019193"/>
            <a:ext cx="6908704" cy="50528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48EA6057-4AB3-5A47-87F7-AF5BDE74B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1372" y="3995787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70" name="Text Placeholder 33">
            <a:extLst>
              <a:ext uri="{FF2B5EF4-FFF2-40B4-BE49-F238E27FC236}">
                <a16:creationId xmlns:a16="http://schemas.microsoft.com/office/drawing/2014/main" id="{A6F475BC-0943-0E43-8A8A-39B2A14A2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1372" y="2306553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71" name="Text Placeholder 33">
            <a:extLst>
              <a:ext uri="{FF2B5EF4-FFF2-40B4-BE49-F238E27FC236}">
                <a16:creationId xmlns:a16="http://schemas.microsoft.com/office/drawing/2014/main" id="{B2924A1F-1BF7-E04B-AF4B-A9E91F0951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1372" y="617319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7BDA4D87-67A6-0443-8AA0-86252D5C92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425243" y="3220241"/>
            <a:ext cx="6857995" cy="4175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Vertical Title 1">
            <a:extLst>
              <a:ext uri="{FF2B5EF4-FFF2-40B4-BE49-F238E27FC236}">
                <a16:creationId xmlns:a16="http://schemas.microsoft.com/office/drawing/2014/main" id="{A76B9D80-F306-8E4B-9FC5-905AA3ABD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418288" y="-6"/>
            <a:ext cx="690665" cy="6857999"/>
          </a:xfrm>
        </p:spPr>
        <p:txBody>
          <a:bodyPr vert="eaVert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212EBC-030C-3A42-B44C-F16463AA665D}"/>
              </a:ext>
            </a:extLst>
          </p:cNvPr>
          <p:cNvCxnSpPr>
            <a:cxnSpLocks/>
          </p:cNvCxnSpPr>
          <p:nvPr userDrawn="1"/>
        </p:nvCxnSpPr>
        <p:spPr>
          <a:xfrm>
            <a:off x="3224468" y="-6"/>
            <a:ext cx="0" cy="68580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D2AE3-B2CB-644A-A433-04FFCFBAC0D2}"/>
              </a:ext>
            </a:extLst>
          </p:cNvPr>
          <p:cNvSpPr/>
          <p:nvPr userDrawn="1"/>
        </p:nvSpPr>
        <p:spPr>
          <a:xfrm flipH="1">
            <a:off x="0" y="1"/>
            <a:ext cx="149806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600EDE-9B67-874F-9065-D78F04FC49CB}"/>
              </a:ext>
            </a:extLst>
          </p:cNvPr>
          <p:cNvCxnSpPr/>
          <p:nvPr userDrawn="1"/>
        </p:nvCxnSpPr>
        <p:spPr>
          <a:xfrm>
            <a:off x="2345634" y="-6"/>
            <a:ext cx="0" cy="6858006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exagon 44">
            <a:extLst>
              <a:ext uri="{FF2B5EF4-FFF2-40B4-BE49-F238E27FC236}">
                <a16:creationId xmlns:a16="http://schemas.microsoft.com/office/drawing/2014/main" id="{4F686EBB-BE80-3540-9939-8A0C355E6460}"/>
              </a:ext>
            </a:extLst>
          </p:cNvPr>
          <p:cNvSpPr/>
          <p:nvPr userDrawn="1"/>
        </p:nvSpPr>
        <p:spPr>
          <a:xfrm rot="5400000">
            <a:off x="2548077" y="5383697"/>
            <a:ext cx="1352782" cy="1166191"/>
          </a:xfrm>
          <a:prstGeom prst="hexagon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286EAAD-1518-0041-9ADC-B9F04E36FCC2}"/>
              </a:ext>
            </a:extLst>
          </p:cNvPr>
          <p:cNvSpPr/>
          <p:nvPr userDrawn="1"/>
        </p:nvSpPr>
        <p:spPr>
          <a:xfrm rot="5400000">
            <a:off x="2548077" y="3691836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B291A6E4-43C2-F343-A195-DCD03F0DE16D}"/>
              </a:ext>
            </a:extLst>
          </p:cNvPr>
          <p:cNvSpPr/>
          <p:nvPr userDrawn="1"/>
        </p:nvSpPr>
        <p:spPr>
          <a:xfrm rot="5400000">
            <a:off x="2548077" y="1999974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7211A7AA-7EDE-9C48-8CDE-E4F36FCEFC20}"/>
              </a:ext>
            </a:extLst>
          </p:cNvPr>
          <p:cNvSpPr/>
          <p:nvPr userDrawn="1"/>
        </p:nvSpPr>
        <p:spPr>
          <a:xfrm rot="5400000">
            <a:off x="2548077" y="308112"/>
            <a:ext cx="1352782" cy="1166191"/>
          </a:xfrm>
          <a:prstGeom prst="hexagon">
            <a:avLst/>
          </a:prstGeom>
          <a:solidFill>
            <a:schemeClr val="accent2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B37819D1-2057-3A48-8AF9-9BAD6E9411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3301" y="5713241"/>
            <a:ext cx="6908704" cy="50528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B9A9B3E6-5A01-D74E-BB4E-C6FB9872A5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41372" y="5689835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8738E814-8F59-A849-840D-F8F8DA4D3F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1372" y="3995787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5328022E-4681-264F-8ADC-AA2F36D1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1372" y="2306553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4312455E-B8BE-C34E-A77D-5D2EA3182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1372" y="617319"/>
            <a:ext cx="1166192" cy="5520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E67F335D-3ECC-9D49-883D-D8E37640FE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425243" y="3220241"/>
            <a:ext cx="6857995" cy="4175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Vertical Title 1">
            <a:extLst>
              <a:ext uri="{FF2B5EF4-FFF2-40B4-BE49-F238E27FC236}">
                <a16:creationId xmlns:a16="http://schemas.microsoft.com/office/drawing/2014/main" id="{604697F0-D7C8-6D44-BBAB-7BE37378D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418288" y="-6"/>
            <a:ext cx="690665" cy="6857999"/>
          </a:xfrm>
        </p:spPr>
        <p:txBody>
          <a:bodyPr vert="eaVert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29C9404-7006-41BF-A423-3FED8FE3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7D08F6-1A0D-4A26-81F6-2C7D967E6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597" y="2323306"/>
            <a:ext cx="8984807" cy="22113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96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031C-8BAC-F04B-B5C4-B02EC5D1492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3BB73-41A6-094B-B051-0272219A84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57" r:id="rId3"/>
    <p:sldLayoutId id="2147483660" r:id="rId4"/>
    <p:sldLayoutId id="2147483661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dirty="0" smtClean="0"/>
              <a:t>SCALES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94" y="2767841"/>
            <a:ext cx="6810375" cy="38290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 rot="16200000">
            <a:off x="-1209239" y="4696689"/>
            <a:ext cx="3287058" cy="807821"/>
          </a:xfrm>
        </p:spPr>
        <p:txBody>
          <a:bodyPr>
            <a:normAutofit/>
          </a:bodyPr>
          <a:lstStyle/>
          <a:p>
            <a:r>
              <a:rPr lang="en-TT" sz="2000" dirty="0" smtClean="0"/>
              <a:t>Terence Baptiste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0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Calculate the scaled Distance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90278D-B7A6-F449-853E-FFFD1942E3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5B5282-ACAE-1546-BDC0-05F3E3481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ED093A-7477-8D46-A002-BE1C96A117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1371" y="3995787"/>
            <a:ext cx="1296447" cy="552096"/>
          </a:xfrm>
        </p:spPr>
        <p:txBody>
          <a:bodyPr>
            <a:normAutofit fontScale="92500"/>
          </a:bodyPr>
          <a:lstStyle/>
          <a:p>
            <a:r>
              <a:rPr lang="en-US" dirty="0"/>
              <a:t>Calculate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E6B6F4-C14E-CB49-880C-EB1EE62A6C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7AF0B8-1937-B041-A917-03AABA9EC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BFB18D-7EB5-4FBF-9F7D-A5BA1C365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71678"/>
              </p:ext>
            </p:extLst>
          </p:nvPr>
        </p:nvGraphicFramePr>
        <p:xfrm>
          <a:off x="4272747" y="565269"/>
          <a:ext cx="6739258" cy="4965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467">
                  <a:extLst>
                    <a:ext uri="{9D8B030D-6E8A-4147-A177-3AD203B41FA5}">
                      <a16:colId xmlns:a16="http://schemas.microsoft.com/office/drawing/2014/main" val="50649475"/>
                    </a:ext>
                  </a:extLst>
                </a:gridCol>
                <a:gridCol w="2481253">
                  <a:extLst>
                    <a:ext uri="{9D8B030D-6E8A-4147-A177-3AD203B41FA5}">
                      <a16:colId xmlns:a16="http://schemas.microsoft.com/office/drawing/2014/main" val="383996806"/>
                    </a:ext>
                  </a:extLst>
                </a:gridCol>
                <a:gridCol w="1774538">
                  <a:extLst>
                    <a:ext uri="{9D8B030D-6E8A-4147-A177-3AD203B41FA5}">
                      <a16:colId xmlns:a16="http://schemas.microsoft.com/office/drawing/2014/main" val="4098753599"/>
                    </a:ext>
                  </a:extLst>
                </a:gridCol>
              </a:tblGrid>
              <a:tr h="1442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Actual Distance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Scaled Distance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Ratio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929445"/>
                  </a:ext>
                </a:extLst>
              </a:tr>
              <a:tr h="704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3000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1:50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505456"/>
                  </a:ext>
                </a:extLst>
              </a:tr>
              <a:tr h="704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4500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1:20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880768"/>
                  </a:ext>
                </a:extLst>
              </a:tr>
              <a:tr h="704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50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5:1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315984"/>
                  </a:ext>
                </a:extLst>
              </a:tr>
              <a:tr h="704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100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671243"/>
                  </a:ext>
                </a:extLst>
              </a:tr>
              <a:tr h="704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5000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1:100</a:t>
                      </a:r>
                      <a:endParaRPr lang="en-US" sz="32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697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5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03301" y="2138517"/>
            <a:ext cx="6908704" cy="2385960"/>
          </a:xfrm>
        </p:spPr>
        <p:txBody>
          <a:bodyPr>
            <a:normAutofit/>
          </a:bodyPr>
          <a:lstStyle/>
          <a:p>
            <a:r>
              <a:rPr lang="en-TT" dirty="0" smtClean="0"/>
              <a:t>If you can, draw the scaled version of the door given in the next slide to a scale of  1 : 20.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TT" dirty="0" smtClean="0"/>
              <a:t>Draw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Vertical Title 8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787911-8F3B-4442-8082-89CFFD135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43DE77-E275-FC40-8835-B2EAE4334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7D3A13-0E28-E24B-86E6-B390CB373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C865FA-79E0-1C41-A3EF-E2A7450805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A2C331-31BB-9F4E-B6FE-C6D2908482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E1F9C4-6127-AB4D-8D43-D99F38C92A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425" y="617319"/>
            <a:ext cx="7351517" cy="1679174"/>
          </a:xfrm>
        </p:spPr>
        <p:txBody>
          <a:bodyPr>
            <a:normAutofit/>
          </a:bodyPr>
          <a:lstStyle/>
          <a:p>
            <a:r>
              <a:rPr lang="en-US" sz="3600" dirty="0"/>
              <a:t>Draw the elevation of the given door to a scale of 1:20 (915 x 2100) </a:t>
            </a:r>
            <a:r>
              <a:rPr lang="en-US" sz="3600" dirty="0" smtClean="0"/>
              <a:t>15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95F1B-DF0B-4FCB-9EBE-9D36497A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20" y="1824043"/>
            <a:ext cx="3271325" cy="50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2568" y="916774"/>
            <a:ext cx="7059437" cy="5049109"/>
          </a:xfrm>
        </p:spPr>
        <p:txBody>
          <a:bodyPr>
            <a:normAutofit/>
          </a:bodyPr>
          <a:lstStyle/>
          <a:p>
            <a:r>
              <a:rPr lang="en-TT" dirty="0" smtClean="0"/>
              <a:t>Check your answers to Slide 10:</a:t>
            </a:r>
          </a:p>
          <a:p>
            <a:endParaRPr lang="en-TT" dirty="0"/>
          </a:p>
          <a:p>
            <a:r>
              <a:rPr lang="en-TT" dirty="0" smtClean="0"/>
              <a:t>1.  1 : 5</a:t>
            </a:r>
          </a:p>
          <a:p>
            <a:r>
              <a:rPr lang="en-TT" dirty="0" smtClean="0"/>
              <a:t>2.  1 : 100</a:t>
            </a:r>
          </a:p>
          <a:p>
            <a:r>
              <a:rPr lang="en-TT" dirty="0" smtClean="0"/>
              <a:t>3.  1 : 20</a:t>
            </a:r>
          </a:p>
          <a:p>
            <a:r>
              <a:rPr lang="en-TT" dirty="0" smtClean="0"/>
              <a:t>4.  1 : 50</a:t>
            </a:r>
          </a:p>
          <a:p>
            <a:r>
              <a:rPr lang="en-TT" dirty="0" smtClean="0"/>
              <a:t>5.  1 : 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TT" dirty="0" smtClean="0"/>
              <a:t>Slide 10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03301" y="1169416"/>
            <a:ext cx="6908704" cy="4520420"/>
          </a:xfrm>
        </p:spPr>
        <p:txBody>
          <a:bodyPr>
            <a:normAutofit/>
          </a:bodyPr>
          <a:lstStyle/>
          <a:p>
            <a:r>
              <a:rPr lang="en-TT" dirty="0" smtClean="0"/>
              <a:t>Check your answers to Slide 11:</a:t>
            </a:r>
          </a:p>
          <a:p>
            <a:endParaRPr lang="en-TT" dirty="0" smtClean="0"/>
          </a:p>
          <a:p>
            <a:r>
              <a:rPr lang="en-TT" dirty="0" smtClean="0"/>
              <a:t>1. 60</a:t>
            </a:r>
          </a:p>
          <a:p>
            <a:r>
              <a:rPr lang="en-TT" dirty="0" smtClean="0"/>
              <a:t>2. 225</a:t>
            </a:r>
          </a:p>
          <a:p>
            <a:r>
              <a:rPr lang="en-TT" dirty="0" smtClean="0"/>
              <a:t>3. 250</a:t>
            </a:r>
          </a:p>
          <a:p>
            <a:r>
              <a:rPr lang="en-TT" dirty="0" smtClean="0"/>
              <a:t>4. 200</a:t>
            </a:r>
          </a:p>
          <a:p>
            <a:r>
              <a:rPr lang="en-TT" dirty="0" smtClean="0"/>
              <a:t>5. 50</a:t>
            </a:r>
            <a:endParaRPr lang="en-TT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TT" dirty="0" smtClean="0"/>
              <a:t>Slide 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03301" y="722671"/>
            <a:ext cx="7370944" cy="4837471"/>
          </a:xfrm>
        </p:spPr>
        <p:txBody>
          <a:bodyPr>
            <a:normAutofit/>
          </a:bodyPr>
          <a:lstStyle/>
          <a:p>
            <a:r>
              <a:rPr lang="en-TT" dirty="0" smtClean="0">
                <a:solidFill>
                  <a:srgbClr val="FFC000"/>
                </a:solidFill>
              </a:rPr>
              <a:t>Congratulations!!</a:t>
            </a:r>
          </a:p>
          <a:p>
            <a:r>
              <a:rPr lang="en-TT" dirty="0" smtClean="0"/>
              <a:t>You can now:</a:t>
            </a:r>
          </a:p>
          <a:p>
            <a:r>
              <a:rPr lang="en-TT" dirty="0" smtClean="0"/>
              <a:t>-  Define the term “scale”</a:t>
            </a:r>
          </a:p>
          <a:p>
            <a:pPr marL="457200" indent="-457200">
              <a:buFontTx/>
              <a:buChar char="-"/>
            </a:pPr>
            <a:r>
              <a:rPr lang="en-TT" dirty="0" smtClean="0"/>
              <a:t>Calculate the RF or ratio of a scale</a:t>
            </a:r>
          </a:p>
          <a:p>
            <a:pPr marL="457200" indent="-457200">
              <a:buFontTx/>
              <a:buChar char="-"/>
            </a:pPr>
            <a:r>
              <a:rPr lang="en-TT" dirty="0" smtClean="0"/>
              <a:t>Calculate the actual distances the scale would represent</a:t>
            </a:r>
          </a:p>
          <a:p>
            <a:pPr marL="457200" indent="-457200">
              <a:buFontTx/>
              <a:buChar char="-"/>
            </a:pPr>
            <a:r>
              <a:rPr lang="en-TT" dirty="0" smtClean="0"/>
              <a:t>Apply the scale to draw an object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21974" y="5689835"/>
            <a:ext cx="1285590" cy="552096"/>
          </a:xfrm>
        </p:spPr>
        <p:txBody>
          <a:bodyPr>
            <a:normAutofit fontScale="85000" lnSpcReduction="10000"/>
          </a:bodyPr>
          <a:lstStyle/>
          <a:p>
            <a:r>
              <a:rPr lang="en-TT" dirty="0" smtClean="0"/>
              <a:t>Complete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Lesson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03301" y="722671"/>
            <a:ext cx="7370944" cy="4837471"/>
          </a:xfrm>
        </p:spPr>
        <p:txBody>
          <a:bodyPr>
            <a:normAutofit/>
          </a:bodyPr>
          <a:lstStyle/>
          <a:p>
            <a:r>
              <a:rPr lang="en-TT" sz="4800" dirty="0" smtClean="0"/>
              <a:t>References</a:t>
            </a:r>
          </a:p>
          <a:p>
            <a:endParaRPr lang="en-TT" dirty="0"/>
          </a:p>
          <a:p>
            <a:endParaRPr lang="en-TT" dirty="0" smtClean="0"/>
          </a:p>
          <a:p>
            <a:r>
              <a:rPr lang="en-US" dirty="0"/>
              <a:t>Illustrations: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Study.com (Slide 1 &amp; 6)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21974" y="5689835"/>
            <a:ext cx="1285590" cy="552096"/>
          </a:xfrm>
        </p:spPr>
        <p:txBody>
          <a:bodyPr>
            <a:normAutofit fontScale="85000" lnSpcReduction="10000"/>
          </a:bodyPr>
          <a:lstStyle/>
          <a:p>
            <a:r>
              <a:rPr lang="en-TT" dirty="0" smtClean="0"/>
              <a:t>Complete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Lesson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84A069-E6B2-D144-A512-DD4082946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SCALES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DDE084-52B4-6C40-A21D-60D726CCB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6546FC-E81A-7043-AAD8-2B637F299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4A9217-C501-D448-B35B-F8AE1E479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753B96-5DEE-5B4E-AFED-129859765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A2AA3B-1FC8-8B44-A764-00CBBAC59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Prepare </a:t>
            </a:r>
            <a:r>
              <a:rPr lang="en-US" dirty="0" smtClean="0"/>
              <a:t>drawings </a:t>
            </a:r>
            <a:r>
              <a:rPr lang="en-US" dirty="0"/>
              <a:t>to specific scales</a:t>
            </a:r>
          </a:p>
        </p:txBody>
      </p:sp>
    </p:spTree>
    <p:extLst>
      <p:ext uri="{BB962C8B-B14F-4D97-AF65-F5344CB8AC3E}">
        <p14:creationId xmlns:p14="http://schemas.microsoft.com/office/powerpoint/2010/main" val="201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TT" dirty="0" smtClean="0"/>
              <a:t>Def.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6425" y="2141035"/>
            <a:ext cx="7358676" cy="3548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A </a:t>
            </a:r>
            <a:r>
              <a:rPr lang="en-US" b="1" dirty="0" smtClean="0"/>
              <a:t>scale</a:t>
            </a:r>
            <a:r>
              <a:rPr lang="en-US" dirty="0"/>
              <a:t> is used to represent the relationship between a measurement on a model and the corresponding measurement on the actual object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Without</a:t>
            </a:r>
            <a:r>
              <a:rPr lang="en-US" dirty="0"/>
              <a:t> </a:t>
            </a:r>
            <a:r>
              <a:rPr lang="en-US" b="1" dirty="0"/>
              <a:t>scales</a:t>
            </a:r>
            <a:r>
              <a:rPr lang="en-US" dirty="0"/>
              <a:t>, maps and blueprints would be pretty useless.</a:t>
            </a:r>
            <a:endParaRPr lang="en-US" sz="4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C5544-3DD4-D14B-BCF3-A2CDB9328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5701" y="465138"/>
            <a:ext cx="6908704" cy="7814571"/>
          </a:xfrm>
        </p:spPr>
        <p:txBody>
          <a:bodyPr>
            <a:normAutofit/>
          </a:bodyPr>
          <a:lstStyle/>
          <a:p>
            <a:r>
              <a:rPr lang="en-US" sz="2800" dirty="0"/>
              <a:t>Scale drawings are useful for planning and visualizing designs on paper. </a:t>
            </a:r>
            <a:endParaRPr lang="en-US" sz="2800" dirty="0" smtClean="0"/>
          </a:p>
          <a:p>
            <a:r>
              <a:rPr lang="en-US" sz="2800" dirty="0" smtClean="0"/>
              <a:t>Designs </a:t>
            </a:r>
            <a:r>
              <a:rPr lang="en-US" sz="2800" dirty="0"/>
              <a:t>may be too large (a building) or too small (a watch part) to be drawn full-size and must be represented at a larger or smaller scale to be easily understood. 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480CFD-6A46-2B49-A173-6377BB71C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4FFFF3-076C-4547-A954-46BCE2F8D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8857A-4FCF-A242-86DB-8BE7A2F92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CCE0A-3C18-EC48-8334-53037F3A7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9" name="Slide Title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10" name="AutoShape 2" descr="What is a Scale Drawing? | Virtual Ne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What is a Scale Drawing? | Virtual Ne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cale Drawing? | Virtual Ne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5" y="3299584"/>
            <a:ext cx="3886126" cy="27286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3544" y="6028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https://commons.wikimedia.org/wiki/Category:Images_with_AA_batteries_to_indicate_scale</a:t>
            </a:r>
          </a:p>
        </p:txBody>
      </p:sp>
    </p:spTree>
    <p:extLst>
      <p:ext uri="{BB962C8B-B14F-4D97-AF65-F5344CB8AC3E}">
        <p14:creationId xmlns:p14="http://schemas.microsoft.com/office/powerpoint/2010/main" val="18398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4909" y="638564"/>
            <a:ext cx="6717096" cy="3739471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A scale </a:t>
            </a:r>
            <a:r>
              <a:rPr lang="en-US" dirty="0" smtClean="0">
                <a:solidFill>
                  <a:srgbClr val="000000"/>
                </a:solidFill>
              </a:rPr>
              <a:t>is stated </a:t>
            </a:r>
            <a:r>
              <a:rPr lang="en-US" dirty="0">
                <a:solidFill>
                  <a:srgbClr val="000000"/>
                </a:solidFill>
              </a:rPr>
              <a:t>as a representative </a:t>
            </a:r>
            <a:r>
              <a:rPr lang="en-US" dirty="0" smtClean="0">
                <a:solidFill>
                  <a:srgbClr val="000000"/>
                </a:solidFill>
              </a:rPr>
              <a:t>fraction (RF) or </a:t>
            </a:r>
            <a:r>
              <a:rPr lang="en-US" dirty="0">
                <a:solidFill>
                  <a:srgbClr val="000000"/>
                </a:solidFill>
              </a:rPr>
              <a:t>more frequently a ratio. </a:t>
            </a: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example, a scale of 1:100 means that 1 unit of measurement on a drawing represents 100 units of the actual object being drawn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TT" dirty="0" smtClean="0"/>
              <a:t>How </a:t>
            </a:r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Note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5649" y="-2486137"/>
            <a:ext cx="6076949" cy="73425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TT" dirty="0" smtClean="0"/>
              <a:t>Exercise</a:t>
            </a:r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Calculate the scale</a:t>
            </a:r>
            <a:endParaRPr lang="en-US" dirty="0"/>
          </a:p>
        </p:txBody>
      </p:sp>
      <p:pic>
        <p:nvPicPr>
          <p:cNvPr id="2050" name="Picture 2" descr="NOTE MATH FORM 3 - 9 scale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67" y="305120"/>
            <a:ext cx="6062107" cy="45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03301" y="638564"/>
            <a:ext cx="6908704" cy="5362185"/>
          </a:xfrm>
        </p:spPr>
        <p:txBody>
          <a:bodyPr>
            <a:normAutofit lnSpcReduction="10000"/>
          </a:bodyPr>
          <a:lstStyle/>
          <a:p>
            <a:r>
              <a:rPr lang="en-TT" dirty="0" smtClean="0"/>
              <a:t>6 cm on the object is represented by 3 cm on the drawing</a:t>
            </a:r>
          </a:p>
          <a:p>
            <a:r>
              <a:rPr lang="en-TT" dirty="0" smtClean="0"/>
              <a:t>12 cm on the object is represented by 6 cm on the drawing </a:t>
            </a:r>
          </a:p>
          <a:p>
            <a:endParaRPr lang="en-TT" dirty="0" smtClean="0"/>
          </a:p>
          <a:p>
            <a:r>
              <a:rPr lang="en-TT" dirty="0" smtClean="0"/>
              <a:t>Answer:</a:t>
            </a:r>
            <a:endParaRPr lang="en-TT" dirty="0"/>
          </a:p>
          <a:p>
            <a:r>
              <a:rPr lang="en-TT" dirty="0" smtClean="0">
                <a:solidFill>
                  <a:srgbClr val="C00000"/>
                </a:solidFill>
              </a:rPr>
              <a:t>The answer is :  1 : 2        </a:t>
            </a:r>
          </a:p>
          <a:p>
            <a:endParaRPr lang="en-TT" dirty="0" smtClean="0"/>
          </a:p>
          <a:p>
            <a:r>
              <a:rPr lang="en-TT" dirty="0" smtClean="0"/>
              <a:t>Meaning 1 unit of measurement on the drawing represents 2 units on the object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TT" dirty="0" smtClean="0"/>
              <a:t>Answer</a:t>
            </a:r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03301" y="638565"/>
            <a:ext cx="6908704" cy="2812558"/>
          </a:xfrm>
        </p:spPr>
        <p:txBody>
          <a:bodyPr>
            <a:normAutofit/>
          </a:bodyPr>
          <a:lstStyle/>
          <a:p>
            <a:endParaRPr lang="en-TT" dirty="0" smtClean="0"/>
          </a:p>
          <a:p>
            <a:endParaRPr lang="en-TT" dirty="0"/>
          </a:p>
          <a:p>
            <a:r>
              <a:rPr lang="en-TT" dirty="0" smtClean="0"/>
              <a:t>Now get a sheet of paper and calculate the following missing values on slides 10 &amp; 11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TT" dirty="0" smtClean="0"/>
              <a:t>How</a:t>
            </a:r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TT" dirty="0" smtClean="0"/>
              <a:t>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Calculate the RF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A9771-E160-664B-86BE-6D5E6636DB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96493-C074-B545-BF20-3295B7476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6ECD8-03CA-B54A-A6A8-03F38348E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5637" y="2306553"/>
            <a:ext cx="1461927" cy="5520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  Calculate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CDCBB-A3D4-0A40-9C5A-71DDE66A7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481D75-CB2A-B042-82B2-6CEDB117D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F328A8-AD07-0341-9AF4-2B0B2D6AD2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EFF429-5B48-4995-9C66-AF628CBD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27680"/>
              </p:ext>
            </p:extLst>
          </p:nvPr>
        </p:nvGraphicFramePr>
        <p:xfrm>
          <a:off x="4236427" y="1401096"/>
          <a:ext cx="7459043" cy="4417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8714">
                  <a:extLst>
                    <a:ext uri="{9D8B030D-6E8A-4147-A177-3AD203B41FA5}">
                      <a16:colId xmlns:a16="http://schemas.microsoft.com/office/drawing/2014/main" val="4006428550"/>
                    </a:ext>
                  </a:extLst>
                </a:gridCol>
                <a:gridCol w="2557065">
                  <a:extLst>
                    <a:ext uri="{9D8B030D-6E8A-4147-A177-3AD203B41FA5}">
                      <a16:colId xmlns:a16="http://schemas.microsoft.com/office/drawing/2014/main" val="1762351527"/>
                    </a:ext>
                  </a:extLst>
                </a:gridCol>
                <a:gridCol w="2153264">
                  <a:extLst>
                    <a:ext uri="{9D8B030D-6E8A-4147-A177-3AD203B41FA5}">
                      <a16:colId xmlns:a16="http://schemas.microsoft.com/office/drawing/2014/main" val="3492282278"/>
                    </a:ext>
                  </a:extLst>
                </a:gridCol>
              </a:tblGrid>
              <a:tr h="988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Actual Distance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Scaled Distance</a:t>
                      </a:r>
                      <a:endParaRPr lang="en-US" sz="28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RF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469394"/>
                  </a:ext>
                </a:extLst>
              </a:tr>
              <a:tr h="685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40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TT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553078"/>
                  </a:ext>
                </a:extLst>
              </a:tr>
              <a:tr h="685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1500</a:t>
                      </a:r>
                      <a:endParaRPr lang="en-US" sz="28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80966"/>
                  </a:ext>
                </a:extLst>
              </a:tr>
              <a:tr h="685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1200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60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318280"/>
                  </a:ext>
                </a:extLst>
              </a:tr>
              <a:tr h="685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3600</a:t>
                      </a:r>
                      <a:endParaRPr lang="en-US" sz="280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72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431580"/>
                  </a:ext>
                </a:extLst>
              </a:tr>
              <a:tr h="685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1000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100</a:t>
                      </a:r>
                      <a:endParaRPr lang="en-US" sz="28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18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1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obalt">
      <a:dk1>
        <a:srgbClr val="000000"/>
      </a:dk1>
      <a:lt1>
        <a:srgbClr val="FFFFFF"/>
      </a:lt1>
      <a:dk2>
        <a:srgbClr val="333333"/>
      </a:dk2>
      <a:lt2>
        <a:srgbClr val="E7E6E6"/>
      </a:lt2>
      <a:accent1>
        <a:srgbClr val="009B00"/>
      </a:accent1>
      <a:accent2>
        <a:srgbClr val="FF002A"/>
      </a:accent2>
      <a:accent3>
        <a:srgbClr val="555555"/>
      </a:accent3>
      <a:accent4>
        <a:srgbClr val="FFC000"/>
      </a:accent4>
      <a:accent5>
        <a:srgbClr val="0072FF"/>
      </a:accent5>
      <a:accent6>
        <a:srgbClr val="7B0047"/>
      </a:accent6>
      <a:hlink>
        <a:srgbClr val="00B9FF"/>
      </a:hlink>
      <a:folHlink>
        <a:srgbClr val="7878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5808D13-F95A-4330-92FE-2EB8401A10BE}" vid="{8896D1D1-1A25-41C1-A69E-5EFA2C8B4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0A8ED-EFA6-4066-960F-6C1806ADCFA4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1af3243-3dd4-4a8d-8c0d-dd76da1f02a5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2AA961-28C3-466F-ACB4-B06FDA2CF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371F1-5381-4992-B268-3232B9CFAC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Widescreen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Californian FB</vt:lpstr>
      <vt:lpstr>Franklin Gothic Book</vt:lpstr>
      <vt:lpstr>Franklin Gothic Medium</vt:lpstr>
      <vt:lpstr>Times New Roman</vt:lpstr>
      <vt:lpstr>Wingdings</vt:lpstr>
      <vt:lpstr>Office Theme</vt:lpstr>
      <vt:lpstr>SCALES</vt:lpstr>
      <vt:lpstr>OBJECTIVE</vt:lpstr>
      <vt:lpstr>Definition</vt:lpstr>
      <vt:lpstr>Note</vt:lpstr>
      <vt:lpstr>Note </vt:lpstr>
      <vt:lpstr>Calculate the scale</vt:lpstr>
      <vt:lpstr>Answer</vt:lpstr>
      <vt:lpstr>Instructions</vt:lpstr>
      <vt:lpstr>Calculate the RF</vt:lpstr>
      <vt:lpstr>Calculate the scaled Distance</vt:lpstr>
      <vt:lpstr>Instructions</vt:lpstr>
      <vt:lpstr>APPLICATION</vt:lpstr>
      <vt:lpstr>Answers</vt:lpstr>
      <vt:lpstr>Answers</vt:lpstr>
      <vt:lpstr>Lesson Completed</vt:lpstr>
      <vt:lpstr>Lesson Completed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2020-03-28T21:37:15Z</dcterms:created>
  <dcterms:modified xsi:type="dcterms:W3CDTF">2020-05-04T20:48:39Z</dcterms:modified>
</cp:coreProperties>
</file>