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59" r:id="rId4"/>
    <p:sldId id="260" r:id="rId5"/>
    <p:sldId id="261" r:id="rId6"/>
    <p:sldId id="264" r:id="rId7"/>
    <p:sldId id="265" r:id="rId8"/>
    <p:sldId id="262" r:id="rId9"/>
    <p:sldId id="263" r:id="rId10"/>
    <p:sldId id="266" r:id="rId11"/>
    <p:sldId id="267" r:id="rId12"/>
    <p:sldId id="268" r:id="rId13"/>
    <p:sldId id="269" r:id="rId14"/>
    <p:sldId id="271" r:id="rId15"/>
    <p:sldId id="272" r:id="rId16"/>
    <p:sldId id="274" r:id="rId17"/>
    <p:sldId id="258" r:id="rId18"/>
    <p:sldId id="25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87BF927-8E83-4A53-9839-CF471C4C2698}" type="datetimeFigureOut">
              <a:rPr lang="en-US" smtClean="0"/>
              <a:pPr/>
              <a:t>4/19/2020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05F5ABE-BC3F-488C-88C1-B62EC97C5FC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7BF927-8E83-4A53-9839-CF471C4C2698}" type="datetimeFigureOut">
              <a:rPr lang="en-US" smtClean="0"/>
              <a:pPr/>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F5ABE-BC3F-488C-88C1-B62EC97C5FC9}" type="slidenum">
              <a:rPr lang="en-US" smtClean="0"/>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7BF927-8E83-4A53-9839-CF471C4C2698}" type="datetimeFigureOut">
              <a:rPr lang="en-US" smtClean="0"/>
              <a:pPr/>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F5ABE-BC3F-488C-88C1-B62EC97C5FC9}" type="slidenum">
              <a:rPr lang="en-US" smtClean="0"/>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7BF927-8E83-4A53-9839-CF471C4C2698}" type="datetimeFigureOut">
              <a:rPr lang="en-US" smtClean="0"/>
              <a:pPr/>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F5ABE-BC3F-488C-88C1-B62EC97C5FC9}" type="slidenum">
              <a:rPr lang="en-US" smtClean="0"/>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87BF927-8E83-4A53-9839-CF471C4C2698}" type="datetimeFigureOut">
              <a:rPr lang="en-US" smtClean="0"/>
              <a:pPr/>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F5ABE-BC3F-488C-88C1-B62EC97C5FC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87BF927-8E83-4A53-9839-CF471C4C2698}" type="datetimeFigureOut">
              <a:rPr lang="en-US" smtClean="0"/>
              <a:pPr/>
              <a:t>4/19/2020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F5ABE-BC3F-488C-88C1-B62EC97C5FC9}" type="slidenum">
              <a:rPr lang="en-US" smtClean="0"/>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87BF927-8E83-4A53-9839-CF471C4C2698}" type="datetimeFigureOut">
              <a:rPr lang="en-US" smtClean="0"/>
              <a:pPr/>
              <a:t>4/19/2020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F5ABE-BC3F-488C-88C1-B62EC97C5FC9}" type="slidenum">
              <a:rPr lang="en-US" smtClean="0"/>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87BF927-8E83-4A53-9839-CF471C4C2698}" type="datetimeFigureOut">
              <a:rPr lang="en-US" smtClean="0"/>
              <a:pPr/>
              <a:t>4/19/2020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F5ABE-BC3F-488C-88C1-B62EC97C5FC9}" type="slidenum">
              <a:rPr lang="en-US" smtClean="0"/>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7BF927-8E83-4A53-9839-CF471C4C2698}" type="datetimeFigureOut">
              <a:rPr lang="en-US" smtClean="0"/>
              <a:pPr/>
              <a:t>4/19/2020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F5ABE-BC3F-488C-88C1-B62EC97C5FC9}" type="slidenum">
              <a:rPr lang="en-US" smtClean="0"/>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87BF927-8E83-4A53-9839-CF471C4C2698}" type="datetimeFigureOut">
              <a:rPr lang="en-US" smtClean="0"/>
              <a:pPr/>
              <a:t>4/19/2020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F5ABE-BC3F-488C-88C1-B62EC97C5FC9}" type="slidenum">
              <a:rPr lang="en-US" smtClean="0"/>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87BF927-8E83-4A53-9839-CF471C4C2698}" type="datetimeFigureOut">
              <a:rPr lang="en-US" smtClean="0"/>
              <a:pPr/>
              <a:t>4/19/2020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05F5ABE-BC3F-488C-88C1-B62EC97C5FC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87BF927-8E83-4A53-9839-CF471C4C2698}" type="datetimeFigureOut">
              <a:rPr lang="en-US" smtClean="0"/>
              <a:pPr/>
              <a:t>4/19/2020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05F5ABE-BC3F-488C-88C1-B62EC97C5FC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dissolve/>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838200"/>
            <a:ext cx="7772400" cy="1470025"/>
          </a:xfrm>
        </p:spPr>
        <p:txBody>
          <a:bodyPr>
            <a:normAutofit/>
          </a:bodyPr>
          <a:lstStyle/>
          <a:p>
            <a:r>
              <a:rPr lang="en-US" dirty="0" smtClean="0"/>
              <a:t> </a:t>
            </a:r>
            <a:r>
              <a:rPr lang="en-US" b="1" dirty="0" smtClean="0">
                <a:solidFill>
                  <a:schemeClr val="accent1"/>
                </a:solidFill>
              </a:rPr>
              <a:t>THE PRODUCTION TEAM</a:t>
            </a:r>
            <a:endParaRPr lang="en-US" b="1" dirty="0">
              <a:solidFill>
                <a:schemeClr val="accent1"/>
              </a:solidFill>
            </a:endParaRPr>
          </a:p>
        </p:txBody>
      </p:sp>
      <p:sp>
        <p:nvSpPr>
          <p:cNvPr id="3" name="Subtitle 2"/>
          <p:cNvSpPr>
            <a:spLocks noGrp="1"/>
          </p:cNvSpPr>
          <p:nvPr>
            <p:ph type="subTitle" idx="1"/>
          </p:nvPr>
        </p:nvSpPr>
        <p:spPr>
          <a:xfrm>
            <a:off x="1371600" y="2743200"/>
            <a:ext cx="6400800" cy="2895600"/>
          </a:xfrm>
        </p:spPr>
        <p:txBody>
          <a:bodyPr>
            <a:normAutofit fontScale="92500" lnSpcReduction="10000"/>
          </a:bodyPr>
          <a:lstStyle/>
          <a:p>
            <a:pPr algn="ctr"/>
            <a:r>
              <a:rPr lang="en-US" sz="3900" b="1" dirty="0" smtClean="0">
                <a:solidFill>
                  <a:srgbClr val="FF0000"/>
                </a:solidFill>
                <a:latin typeface="Algerian" pitchFamily="82" charset="0"/>
              </a:rPr>
              <a:t>THE DIRECTOR </a:t>
            </a:r>
          </a:p>
          <a:p>
            <a:pPr algn="ctr"/>
            <a:endParaRPr lang="en-US" sz="3900" b="1" dirty="0" smtClean="0">
              <a:solidFill>
                <a:srgbClr val="FF0000"/>
              </a:solidFill>
              <a:latin typeface="Algerian" pitchFamily="82" charset="0"/>
            </a:endParaRPr>
          </a:p>
          <a:p>
            <a:pPr algn="ctr"/>
            <a:r>
              <a:rPr lang="en-US" b="1" dirty="0" smtClean="0">
                <a:solidFill>
                  <a:srgbClr val="FFFF00"/>
                </a:solidFill>
                <a:latin typeface="Algerian" pitchFamily="82" charset="0"/>
              </a:rPr>
              <a:t>Prepared by: Lavonne </a:t>
            </a:r>
            <a:r>
              <a:rPr lang="en-US" b="1" dirty="0" err="1" smtClean="0">
                <a:solidFill>
                  <a:srgbClr val="FFFF00"/>
                </a:solidFill>
                <a:latin typeface="Algerian" pitchFamily="82" charset="0"/>
              </a:rPr>
              <a:t>isaac-bhola</a:t>
            </a:r>
            <a:endParaRPr lang="en-US" b="1" dirty="0" smtClean="0">
              <a:solidFill>
                <a:srgbClr val="FFFF00"/>
              </a:solidFill>
              <a:latin typeface="Algerian" pitchFamily="82" charset="0"/>
            </a:endParaRPr>
          </a:p>
          <a:p>
            <a:pPr algn="ctr"/>
            <a:r>
              <a:rPr lang="en-US" b="1" dirty="0" smtClean="0">
                <a:solidFill>
                  <a:srgbClr val="FFFF00"/>
                </a:solidFill>
                <a:latin typeface="Algerian" pitchFamily="82" charset="0"/>
              </a:rPr>
              <a:t>Theatre arts teacher III</a:t>
            </a:r>
          </a:p>
          <a:p>
            <a:pPr algn="ctr"/>
            <a:r>
              <a:rPr lang="en-US" b="1" dirty="0" smtClean="0">
                <a:solidFill>
                  <a:srgbClr val="FFFF00"/>
                </a:solidFill>
                <a:latin typeface="Algerian" pitchFamily="82" charset="0"/>
              </a:rPr>
              <a:t>secondary</a:t>
            </a:r>
          </a:p>
          <a:p>
            <a:pPr algn="ctr"/>
            <a:r>
              <a:rPr lang="en-US" b="1" dirty="0" smtClean="0">
                <a:solidFill>
                  <a:schemeClr val="accent1">
                    <a:lumMod val="75000"/>
                  </a:schemeClr>
                </a:solidFill>
                <a:latin typeface="Algerian" pitchFamily="82" charset="0"/>
              </a:rPr>
              <a:t>Lesson for Form three students</a:t>
            </a: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76300"/>
            <a:ext cx="8229600" cy="1143000"/>
          </a:xfrm>
        </p:spPr>
        <p:txBody>
          <a:bodyPr>
            <a:noAutofit/>
          </a:bodyPr>
          <a:lstStyle/>
          <a:p>
            <a:r>
              <a:rPr lang="en-US" sz="3600" b="1" dirty="0" smtClean="0">
                <a:solidFill>
                  <a:schemeClr val="accent1"/>
                </a:solidFill>
              </a:rPr>
              <a:t>Debra must make sure that the actors and props are positioned in the right place.</a:t>
            </a:r>
            <a:endParaRPr lang="en-US" sz="3600" b="1" dirty="0">
              <a:solidFill>
                <a:schemeClr val="accent1"/>
              </a:solidFill>
            </a:endParaRPr>
          </a:p>
        </p:txBody>
      </p:sp>
      <p:sp>
        <p:nvSpPr>
          <p:cNvPr id="3" name="Content Placeholder 2"/>
          <p:cNvSpPr>
            <a:spLocks noGrp="1"/>
          </p:cNvSpPr>
          <p:nvPr>
            <p:ph idx="1"/>
          </p:nvPr>
        </p:nvSpPr>
        <p:spPr>
          <a:xfrm>
            <a:off x="469900" y="2438400"/>
            <a:ext cx="8229600" cy="4221163"/>
          </a:xfrm>
        </p:spPr>
        <p:txBody>
          <a:bodyPr>
            <a:normAutofit/>
          </a:bodyPr>
          <a:lstStyle/>
          <a:p>
            <a:pPr>
              <a:buNone/>
            </a:pPr>
            <a:r>
              <a:rPr lang="en-US" dirty="0" smtClean="0"/>
              <a:t>What does Debra have to do?</a:t>
            </a:r>
          </a:p>
          <a:p>
            <a:pPr>
              <a:buNone/>
            </a:pPr>
            <a:endParaRPr lang="en-US" dirty="0" smtClean="0"/>
          </a:p>
          <a:p>
            <a:r>
              <a:rPr lang="en-US" dirty="0" smtClean="0"/>
              <a:t>  The blocking for the show?</a:t>
            </a:r>
          </a:p>
          <a:p>
            <a:r>
              <a:rPr lang="en-US" dirty="0" smtClean="0"/>
              <a:t>  Read the script of the play?</a:t>
            </a:r>
          </a:p>
          <a:p>
            <a:r>
              <a:rPr lang="en-US" dirty="0" smtClean="0"/>
              <a:t>  Draw the stage?</a:t>
            </a:r>
          </a:p>
          <a:p>
            <a:r>
              <a:rPr lang="en-US" dirty="0" smtClean="0"/>
              <a:t>  Organize the stage?</a:t>
            </a:r>
          </a:p>
          <a:p>
            <a:pPr>
              <a:buNone/>
            </a:pPr>
            <a:endParaRPr lang="en-US" dirty="0" smtClean="0"/>
          </a:p>
          <a:p>
            <a:pPr>
              <a:buNone/>
            </a:pPr>
            <a:r>
              <a:rPr lang="en-US" dirty="0" smtClean="0"/>
              <a:t>What do you say?</a:t>
            </a:r>
          </a:p>
          <a:p>
            <a:pPr>
              <a:buNone/>
            </a:pPr>
            <a:endParaRPr lang="en-US" dirty="0"/>
          </a:p>
        </p:txBody>
      </p:sp>
      <p:pic>
        <p:nvPicPr>
          <p:cNvPr id="4" name="Picture 2" descr="C:\Users\Lavonne\AppData\Local\Microsoft\Windows\INetCache\IE\98MDJMNE\question-mark-1019820_1280-300x300[1].jpg"/>
          <p:cNvPicPr>
            <a:picLocks noChangeAspect="1" noChangeArrowheads="1"/>
          </p:cNvPicPr>
          <p:nvPr/>
        </p:nvPicPr>
        <p:blipFill>
          <a:blip r:embed="rId2" cstate="print"/>
          <a:srcRect/>
          <a:stretch>
            <a:fillRect/>
          </a:stretch>
        </p:blipFill>
        <p:spPr bwMode="auto">
          <a:xfrm>
            <a:off x="6781800" y="4495800"/>
            <a:ext cx="2362200" cy="2362200"/>
          </a:xfrm>
          <a:prstGeom prst="rect">
            <a:avLst/>
          </a:prstGeom>
          <a:noFill/>
        </p:spPr>
      </p:pic>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solidFill>
              </a:rPr>
              <a:t>Debra has to do:</a:t>
            </a:r>
            <a:endParaRPr lang="en-US" b="1" dirty="0">
              <a:solidFill>
                <a:schemeClr val="accent1"/>
              </a:solidFill>
            </a:endParaRPr>
          </a:p>
        </p:txBody>
      </p:sp>
      <p:sp>
        <p:nvSpPr>
          <p:cNvPr id="3" name="Content Placeholder 2"/>
          <p:cNvSpPr>
            <a:spLocks noGrp="1"/>
          </p:cNvSpPr>
          <p:nvPr>
            <p:ph idx="1"/>
          </p:nvPr>
        </p:nvSpPr>
        <p:spPr/>
        <p:txBody>
          <a:bodyPr/>
          <a:lstStyle/>
          <a:p>
            <a:pPr>
              <a:buNone/>
            </a:pPr>
            <a:r>
              <a:rPr lang="en-US" dirty="0" smtClean="0"/>
              <a:t>     </a:t>
            </a:r>
          </a:p>
          <a:p>
            <a:pPr>
              <a:buNone/>
            </a:pPr>
            <a:r>
              <a:rPr lang="en-US" dirty="0" smtClean="0"/>
              <a:t>    The Blocking for the Show:</a:t>
            </a:r>
          </a:p>
          <a:p>
            <a:pPr>
              <a:buNone/>
            </a:pPr>
            <a:endParaRPr lang="en-US" dirty="0" smtClean="0"/>
          </a:p>
          <a:p>
            <a:pPr algn="ctr">
              <a:buNone/>
            </a:pPr>
            <a:r>
              <a:rPr lang="en-US" dirty="0" smtClean="0"/>
              <a:t>    “Blocking is the organization of movement of props and actors on and off the stage”</a:t>
            </a:r>
            <a:endParaRPr lang="en-US" dirty="0"/>
          </a:p>
        </p:txBody>
      </p:sp>
      <p:pic>
        <p:nvPicPr>
          <p:cNvPr id="6146" name="Picture 2" descr="C:\Users\Lavonne\AppData\Local\Microsoft\Windows\INetCache\IE\LE09WYJJ\Emoji_u1f44f.svg[1].png"/>
          <p:cNvPicPr>
            <a:picLocks noChangeAspect="1" noChangeArrowheads="1"/>
          </p:cNvPicPr>
          <p:nvPr/>
        </p:nvPicPr>
        <p:blipFill>
          <a:blip r:embed="rId3" cstate="print"/>
          <a:srcRect/>
          <a:stretch>
            <a:fillRect/>
          </a:stretch>
        </p:blipFill>
        <p:spPr bwMode="auto">
          <a:xfrm>
            <a:off x="4953000" y="2362200"/>
            <a:ext cx="1244600" cy="685800"/>
          </a:xfrm>
          <a:prstGeom prst="rect">
            <a:avLst/>
          </a:prstGeom>
          <a:noFill/>
        </p:spPr>
      </p:pic>
    </p:spTree>
  </p:cSld>
  <p:clrMapOvr>
    <a:masterClrMapping/>
  </p:clrMapOvr>
  <p:transition>
    <p:dissolve/>
    <p:sndAc>
      <p:stSnd>
        <p:snd r:embed="rId2" name="applause.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43940"/>
            <a:ext cx="8229600" cy="1143000"/>
          </a:xfrm>
        </p:spPr>
        <p:txBody>
          <a:bodyPr>
            <a:noAutofit/>
          </a:bodyPr>
          <a:lstStyle/>
          <a:p>
            <a:pPr algn="ctr"/>
            <a:r>
              <a:rPr lang="en-US" sz="4000" b="1" dirty="0" smtClean="0">
                <a:solidFill>
                  <a:schemeClr val="accent1"/>
                </a:solidFill>
              </a:rPr>
              <a:t>Debra wants to add some Technical aspects to the play.</a:t>
            </a:r>
            <a:endParaRPr lang="en-US" sz="4000" b="1" dirty="0">
              <a:solidFill>
                <a:schemeClr val="accent1"/>
              </a:solidFill>
            </a:endParaRPr>
          </a:p>
        </p:txBody>
      </p:sp>
      <p:sp>
        <p:nvSpPr>
          <p:cNvPr id="3" name="Content Placeholder 2"/>
          <p:cNvSpPr>
            <a:spLocks noGrp="1"/>
          </p:cNvSpPr>
          <p:nvPr>
            <p:ph idx="1"/>
          </p:nvPr>
        </p:nvSpPr>
        <p:spPr/>
        <p:txBody>
          <a:bodyPr/>
          <a:lstStyle/>
          <a:p>
            <a:endParaRPr lang="en-US" dirty="0" smtClean="0"/>
          </a:p>
          <a:p>
            <a:r>
              <a:rPr lang="en-US" dirty="0" smtClean="0"/>
              <a:t>Should Debra do all the lighting, sound, costuming and set herself?</a:t>
            </a:r>
          </a:p>
          <a:p>
            <a:pPr>
              <a:buNone/>
            </a:pPr>
            <a:r>
              <a:rPr lang="en-US" dirty="0" smtClean="0"/>
              <a:t>      </a:t>
            </a:r>
          </a:p>
          <a:p>
            <a:pPr>
              <a:buNone/>
            </a:pPr>
            <a:r>
              <a:rPr lang="en-US" dirty="0" smtClean="0"/>
              <a:t>                           OR</a:t>
            </a:r>
          </a:p>
        </p:txBody>
      </p:sp>
      <p:pic>
        <p:nvPicPr>
          <p:cNvPr id="4" name="Picture 2" descr="C:\Users\Lavonne\AppData\Local\Microsoft\Windows\INetCache\IE\98MDJMNE\question-mark-1019820_1280-300x300[1].jpg"/>
          <p:cNvPicPr>
            <a:picLocks noChangeAspect="1" noChangeArrowheads="1"/>
          </p:cNvPicPr>
          <p:nvPr/>
        </p:nvPicPr>
        <p:blipFill>
          <a:blip r:embed="rId2" cstate="print"/>
          <a:srcRect/>
          <a:stretch>
            <a:fillRect/>
          </a:stretch>
        </p:blipFill>
        <p:spPr bwMode="auto">
          <a:xfrm>
            <a:off x="5257800" y="3581400"/>
            <a:ext cx="2362200" cy="2362200"/>
          </a:xfrm>
          <a:prstGeom prst="rect">
            <a:avLst/>
          </a:prstGeom>
          <a:noFill/>
        </p:spPr>
      </p:pic>
      <p:pic>
        <p:nvPicPr>
          <p:cNvPr id="8194" name="Picture 2" descr="C:\Users\Lavonne\AppData\Local\Microsoft\Windows\INetCache\IE\K2IQYY8I\yes-1713011_960_720[1].png"/>
          <p:cNvPicPr>
            <a:picLocks noChangeAspect="1" noChangeArrowheads="1"/>
          </p:cNvPicPr>
          <p:nvPr/>
        </p:nvPicPr>
        <p:blipFill>
          <a:blip r:embed="rId3" cstate="print"/>
          <a:srcRect/>
          <a:stretch>
            <a:fillRect/>
          </a:stretch>
        </p:blipFill>
        <p:spPr bwMode="auto">
          <a:xfrm>
            <a:off x="990600" y="3810000"/>
            <a:ext cx="3733800" cy="1585913"/>
          </a:xfrm>
          <a:prstGeom prst="rect">
            <a:avLst/>
          </a:prstGeom>
          <a:noFill/>
        </p:spPr>
      </p:pic>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solidFill>
              </a:rPr>
              <a:t>Debra should:</a:t>
            </a:r>
            <a:endParaRPr lang="en-US" b="1" dirty="0">
              <a:solidFill>
                <a:schemeClr val="accent1"/>
              </a:solidFill>
            </a:endParaRPr>
          </a:p>
        </p:txBody>
      </p:sp>
      <p:sp>
        <p:nvSpPr>
          <p:cNvPr id="3" name="Content Placeholder 2"/>
          <p:cNvSpPr>
            <a:spLocks noGrp="1"/>
          </p:cNvSpPr>
          <p:nvPr>
            <p:ph idx="1"/>
          </p:nvPr>
        </p:nvSpPr>
        <p:spPr/>
        <p:txBody>
          <a:bodyPr>
            <a:normAutofit/>
          </a:bodyPr>
          <a:lstStyle/>
          <a:p>
            <a:r>
              <a:rPr lang="en-US" dirty="0" smtClean="0"/>
              <a:t>Collaborate or work with a Technical team.  </a:t>
            </a:r>
          </a:p>
          <a:p>
            <a:pPr>
              <a:buNone/>
            </a:pPr>
            <a:endParaRPr lang="en-US" dirty="0" smtClean="0"/>
          </a:p>
          <a:p>
            <a:pPr>
              <a:buNone/>
            </a:pPr>
            <a:r>
              <a:rPr lang="en-US" dirty="0" smtClean="0"/>
              <a:t>The team includes:</a:t>
            </a:r>
          </a:p>
          <a:p>
            <a:endParaRPr lang="en-US" dirty="0" smtClean="0"/>
          </a:p>
          <a:p>
            <a:r>
              <a:rPr lang="en-US" dirty="0" smtClean="0"/>
              <a:t>Set Designer                  </a:t>
            </a:r>
          </a:p>
          <a:p>
            <a:r>
              <a:rPr lang="en-US" dirty="0" smtClean="0"/>
              <a:t>Props person</a:t>
            </a:r>
          </a:p>
          <a:p>
            <a:r>
              <a:rPr lang="en-US" dirty="0" smtClean="0"/>
              <a:t>Costume designer/make-up artist</a:t>
            </a:r>
          </a:p>
          <a:p>
            <a:r>
              <a:rPr lang="en-US" dirty="0" smtClean="0"/>
              <a:t>Sound Technician</a:t>
            </a:r>
          </a:p>
          <a:p>
            <a:r>
              <a:rPr lang="en-US" dirty="0" smtClean="0"/>
              <a:t>Lighting Technician</a:t>
            </a:r>
            <a:endParaRPr lang="en-US" dirty="0"/>
          </a:p>
        </p:txBody>
      </p:sp>
      <p:pic>
        <p:nvPicPr>
          <p:cNvPr id="7171" name="Picture 3" descr="C:\Users\Lavonne\AppData\Local\Microsoft\Windows\INetCache\IE\SC9DMGWE\DSC05911_edited-1[1].jpg"/>
          <p:cNvPicPr>
            <a:picLocks noChangeAspect="1" noChangeArrowheads="1"/>
          </p:cNvPicPr>
          <p:nvPr/>
        </p:nvPicPr>
        <p:blipFill>
          <a:blip r:embed="rId3" cstate="print"/>
          <a:srcRect/>
          <a:stretch>
            <a:fillRect/>
          </a:stretch>
        </p:blipFill>
        <p:spPr bwMode="auto">
          <a:xfrm>
            <a:off x="6324600" y="2667000"/>
            <a:ext cx="2316933" cy="2286000"/>
          </a:xfrm>
          <a:prstGeom prst="rect">
            <a:avLst/>
          </a:prstGeom>
          <a:noFill/>
        </p:spPr>
      </p:pic>
    </p:spTree>
  </p:cSld>
  <p:clrMapOvr>
    <a:masterClrMapping/>
  </p:clrMapOvr>
  <p:transition>
    <p:dissolve/>
    <p:sndAc>
      <p:stSnd>
        <p:snd r:embed="rId2" name="applause.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32180"/>
            <a:ext cx="8229600" cy="1143000"/>
          </a:xfrm>
        </p:spPr>
        <p:txBody>
          <a:bodyPr>
            <a:normAutofit fontScale="90000"/>
          </a:bodyPr>
          <a:lstStyle/>
          <a:p>
            <a:pPr algn="ctr"/>
            <a:r>
              <a:rPr lang="en-US" dirty="0" smtClean="0"/>
              <a:t> </a:t>
            </a:r>
            <a:r>
              <a:rPr lang="en-US" sz="4400" b="1" dirty="0" smtClean="0"/>
              <a:t>Debra wants to add some creativity to the play.</a:t>
            </a:r>
            <a:endParaRPr lang="en-US" sz="4400" b="1" dirty="0"/>
          </a:p>
        </p:txBody>
      </p:sp>
      <p:sp>
        <p:nvSpPr>
          <p:cNvPr id="3" name="Content Placeholder 2"/>
          <p:cNvSpPr>
            <a:spLocks noGrp="1"/>
          </p:cNvSpPr>
          <p:nvPr>
            <p:ph idx="1"/>
          </p:nvPr>
        </p:nvSpPr>
        <p:spPr>
          <a:xfrm>
            <a:off x="457200" y="2209800"/>
            <a:ext cx="8229600" cy="4389120"/>
          </a:xfrm>
        </p:spPr>
        <p:txBody>
          <a:bodyPr/>
          <a:lstStyle/>
          <a:p>
            <a:pPr>
              <a:buNone/>
            </a:pPr>
            <a:r>
              <a:rPr lang="en-US" dirty="0" smtClean="0"/>
              <a:t>Which of the following can Debra add to the play?</a:t>
            </a:r>
          </a:p>
          <a:p>
            <a:pPr>
              <a:buNone/>
            </a:pPr>
            <a:endParaRPr lang="en-US" dirty="0" smtClean="0"/>
          </a:p>
          <a:p>
            <a:pPr>
              <a:buFont typeface="Wingdings" pitchFamily="2" charset="2"/>
              <a:buChar char="Ø"/>
            </a:pPr>
            <a:r>
              <a:rPr lang="en-US" dirty="0" smtClean="0"/>
              <a:t>Dance</a:t>
            </a:r>
          </a:p>
          <a:p>
            <a:pPr>
              <a:buFont typeface="Wingdings" pitchFamily="2" charset="2"/>
              <a:buChar char="Ø"/>
            </a:pPr>
            <a:r>
              <a:rPr lang="en-US" dirty="0" smtClean="0"/>
              <a:t> Sound effects</a:t>
            </a:r>
          </a:p>
          <a:p>
            <a:pPr>
              <a:buFont typeface="Wingdings" pitchFamily="2" charset="2"/>
              <a:buChar char="Ø"/>
            </a:pPr>
            <a:r>
              <a:rPr lang="en-US" dirty="0" smtClean="0"/>
              <a:t>Flashback or </a:t>
            </a:r>
            <a:r>
              <a:rPr lang="en-US" dirty="0" err="1" smtClean="0"/>
              <a:t>flashforward</a:t>
            </a:r>
            <a:endParaRPr lang="en-US" dirty="0" smtClean="0"/>
          </a:p>
          <a:p>
            <a:pPr>
              <a:buFont typeface="Wingdings" pitchFamily="2" charset="2"/>
              <a:buChar char="Ø"/>
            </a:pPr>
            <a:r>
              <a:rPr lang="en-US" dirty="0" smtClean="0"/>
              <a:t>Tableau</a:t>
            </a:r>
          </a:p>
          <a:p>
            <a:pPr>
              <a:buFont typeface="Wingdings" pitchFamily="2" charset="2"/>
              <a:buChar char="Ø"/>
            </a:pPr>
            <a:r>
              <a:rPr lang="en-US" dirty="0" smtClean="0"/>
              <a:t>Lighting effects</a:t>
            </a:r>
          </a:p>
          <a:p>
            <a:pPr>
              <a:buNone/>
            </a:pPr>
            <a:endParaRPr lang="en-US" dirty="0" smtClean="0"/>
          </a:p>
          <a:p>
            <a:pPr>
              <a:buNone/>
            </a:pPr>
            <a:r>
              <a:rPr lang="en-US" dirty="0" smtClean="0"/>
              <a:t> </a:t>
            </a:r>
          </a:p>
          <a:p>
            <a:pPr>
              <a:buNone/>
            </a:pPr>
            <a:endParaRPr lang="en-US" dirty="0" smtClean="0"/>
          </a:p>
          <a:p>
            <a:pPr>
              <a:buNone/>
            </a:pPr>
            <a:endParaRPr lang="en-US" dirty="0" smtClean="0"/>
          </a:p>
          <a:p>
            <a:pPr>
              <a:buNone/>
            </a:pPr>
            <a:endParaRPr lang="en-US" dirty="0"/>
          </a:p>
        </p:txBody>
      </p:sp>
      <p:pic>
        <p:nvPicPr>
          <p:cNvPr id="10242" name="Picture 2" descr="C:\Users\Lavonne\AppData\Local\Microsoft\Windows\INetCache\IE\98MDJMNE\d4z0693-6cd0ad4a-6b33-44aa-b83a-9288f98ef3ff[1].jpg"/>
          <p:cNvPicPr>
            <a:picLocks noChangeAspect="1" noChangeArrowheads="1"/>
          </p:cNvPicPr>
          <p:nvPr/>
        </p:nvPicPr>
        <p:blipFill>
          <a:blip r:embed="rId2" cstate="print"/>
          <a:srcRect/>
          <a:stretch>
            <a:fillRect/>
          </a:stretch>
        </p:blipFill>
        <p:spPr bwMode="auto">
          <a:xfrm>
            <a:off x="4749799" y="3048000"/>
            <a:ext cx="1371600" cy="1175004"/>
          </a:xfrm>
          <a:prstGeom prst="rect">
            <a:avLst/>
          </a:prstGeom>
          <a:noFill/>
        </p:spPr>
      </p:pic>
      <p:pic>
        <p:nvPicPr>
          <p:cNvPr id="10243" name="Picture 3" descr="C:\Users\Lavonne\AppData\Local\Microsoft\Windows\INetCache\IE\98MDJMNE\live-music-vector_preview[1].jpg"/>
          <p:cNvPicPr>
            <a:picLocks noChangeAspect="1" noChangeArrowheads="1"/>
          </p:cNvPicPr>
          <p:nvPr/>
        </p:nvPicPr>
        <p:blipFill>
          <a:blip r:embed="rId3" cstate="print"/>
          <a:srcRect/>
          <a:stretch>
            <a:fillRect/>
          </a:stretch>
        </p:blipFill>
        <p:spPr bwMode="auto">
          <a:xfrm>
            <a:off x="4800600" y="4849622"/>
            <a:ext cx="1371601" cy="1066800"/>
          </a:xfrm>
          <a:prstGeom prst="rect">
            <a:avLst/>
          </a:prstGeom>
          <a:noFill/>
        </p:spPr>
      </p:pic>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t>
            </a:r>
            <a:r>
              <a:rPr lang="en-US" b="1" dirty="0" smtClean="0"/>
              <a:t>Debra can add:</a:t>
            </a:r>
            <a:endParaRPr lang="en-US" b="1" dirty="0"/>
          </a:p>
        </p:txBody>
      </p:sp>
      <p:sp>
        <p:nvSpPr>
          <p:cNvPr id="3" name="Content Placeholder 2"/>
          <p:cNvSpPr>
            <a:spLocks noGrp="1"/>
          </p:cNvSpPr>
          <p:nvPr>
            <p:ph idx="1"/>
          </p:nvPr>
        </p:nvSpPr>
        <p:spPr/>
        <p:txBody>
          <a:bodyPr/>
          <a:lstStyle/>
          <a:p>
            <a:pPr algn="ctr">
              <a:buNone/>
            </a:pPr>
            <a:r>
              <a:rPr lang="en-US" dirty="0" smtClean="0"/>
              <a:t>Answer:  All of the Above</a:t>
            </a:r>
          </a:p>
          <a:p>
            <a:pPr algn="ctr">
              <a:buNone/>
            </a:pPr>
            <a:endParaRPr lang="en-US" dirty="0" smtClean="0"/>
          </a:p>
          <a:p>
            <a:pPr algn="ctr"/>
            <a:r>
              <a:rPr lang="en-US" dirty="0" smtClean="0"/>
              <a:t>Debra can add Creativity to her play to make the play more interesting by including all of the above and more so that  the play will be more realistic and the audience can better enjoy the show</a:t>
            </a:r>
            <a:endParaRPr lang="en-US" dirty="0"/>
          </a:p>
        </p:txBody>
      </p:sp>
      <p:pic>
        <p:nvPicPr>
          <p:cNvPr id="11268" name="Picture 4" descr="C:\Users\Lavonne\AppData\Local\Microsoft\Windows\INetCache\IE\SC9DMGWE\boys-laughing[1].jpg"/>
          <p:cNvPicPr>
            <a:picLocks noChangeAspect="1" noChangeArrowheads="1"/>
          </p:cNvPicPr>
          <p:nvPr/>
        </p:nvPicPr>
        <p:blipFill>
          <a:blip r:embed="rId2" cstate="print"/>
          <a:srcRect/>
          <a:stretch>
            <a:fillRect/>
          </a:stretch>
        </p:blipFill>
        <p:spPr bwMode="auto">
          <a:xfrm>
            <a:off x="2819400" y="4876800"/>
            <a:ext cx="2819400" cy="1228725"/>
          </a:xfrm>
          <a:prstGeom prst="rect">
            <a:avLst/>
          </a:prstGeom>
          <a:noFill/>
        </p:spPr>
      </p:pic>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Autofit/>
          </a:bodyPr>
          <a:lstStyle/>
          <a:p>
            <a:pPr algn="ctr"/>
            <a:r>
              <a:rPr lang="en-US" sz="4000" b="1" dirty="0" smtClean="0"/>
              <a:t>Let’s Recap.</a:t>
            </a:r>
            <a:br>
              <a:rPr lang="en-US" sz="4000" b="1" dirty="0" smtClean="0"/>
            </a:br>
            <a:r>
              <a:rPr lang="en-US" sz="4000" b="1" dirty="0" smtClean="0"/>
              <a:t>Some Roles of the Director include:</a:t>
            </a:r>
            <a:endParaRPr lang="en-US" sz="4000" b="1" dirty="0"/>
          </a:p>
        </p:txBody>
      </p:sp>
      <p:sp>
        <p:nvSpPr>
          <p:cNvPr id="3" name="Content Placeholder 2"/>
          <p:cNvSpPr>
            <a:spLocks noGrp="1"/>
          </p:cNvSpPr>
          <p:nvPr>
            <p:ph idx="1"/>
          </p:nvPr>
        </p:nvSpPr>
        <p:spPr/>
        <p:txBody>
          <a:bodyPr/>
          <a:lstStyle/>
          <a:p>
            <a:pPr>
              <a:buNone/>
            </a:pPr>
            <a:endParaRPr lang="en-US" dirty="0" smtClean="0"/>
          </a:p>
          <a:p>
            <a:r>
              <a:rPr lang="en-US" dirty="0" smtClean="0"/>
              <a:t>Conducts auditions</a:t>
            </a:r>
          </a:p>
          <a:p>
            <a:r>
              <a:rPr lang="en-US" dirty="0" smtClean="0"/>
              <a:t>Conducts rehearsals</a:t>
            </a:r>
          </a:p>
          <a:p>
            <a:r>
              <a:rPr lang="en-US" dirty="0" smtClean="0"/>
              <a:t>Helps the actors with characterization</a:t>
            </a:r>
          </a:p>
          <a:p>
            <a:r>
              <a:rPr lang="en-US" dirty="0"/>
              <a:t>B</a:t>
            </a:r>
            <a:r>
              <a:rPr lang="en-US" dirty="0" smtClean="0"/>
              <a:t>locking of the play’s moments</a:t>
            </a:r>
          </a:p>
          <a:p>
            <a:r>
              <a:rPr lang="en-US" dirty="0" smtClean="0"/>
              <a:t>Collaborates with the technical team</a:t>
            </a:r>
          </a:p>
          <a:p>
            <a:r>
              <a:rPr lang="en-US" dirty="0" smtClean="0"/>
              <a:t>Adds creativity to the play</a:t>
            </a:r>
          </a:p>
          <a:p>
            <a:endParaRPr lang="en-US" dirty="0"/>
          </a:p>
        </p:txBody>
      </p:sp>
      <p:pic>
        <p:nvPicPr>
          <p:cNvPr id="9218" name="Picture 2" descr="C:\Users\Lavonne\AppData\Local\Microsoft\Windows\INetCache\IE\LE09WYJJ\120px-Yes_Check_Circle.svg[1].png"/>
          <p:cNvPicPr>
            <a:picLocks noChangeAspect="1" noChangeArrowheads="1"/>
          </p:cNvPicPr>
          <p:nvPr/>
        </p:nvPicPr>
        <p:blipFill>
          <a:blip r:embed="rId2" cstate="print"/>
          <a:srcRect/>
          <a:stretch>
            <a:fillRect/>
          </a:stretch>
        </p:blipFill>
        <p:spPr bwMode="auto">
          <a:xfrm>
            <a:off x="6400800" y="3962400"/>
            <a:ext cx="1905000" cy="1676400"/>
          </a:xfrm>
          <a:prstGeom prst="rect">
            <a:avLst/>
          </a:prstGeom>
          <a:noFill/>
        </p:spPr>
      </p:pic>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b="1" dirty="0" smtClean="0"/>
              <a:t>Debra was able to direct her show entitled: “Popeye”</a:t>
            </a:r>
            <a:endParaRPr lang="en-US" sz="4000" b="1" dirty="0"/>
          </a:p>
        </p:txBody>
      </p:sp>
      <p:pic>
        <p:nvPicPr>
          <p:cNvPr id="2051" name="Picture 3" descr="C:\Users\Lavonne\AppData\Local\Microsoft\Windows\INetCache\IE\K2IQYY8I\contentcabt6owg[1].gif"/>
          <p:cNvPicPr>
            <a:picLocks noChangeAspect="1" noChangeArrowheads="1"/>
          </p:cNvPicPr>
          <p:nvPr/>
        </p:nvPicPr>
        <p:blipFill>
          <a:blip r:embed="rId3" cstate="print"/>
          <a:srcRect/>
          <a:stretch>
            <a:fillRect/>
          </a:stretch>
        </p:blipFill>
        <p:spPr bwMode="auto">
          <a:xfrm>
            <a:off x="1524000" y="2057400"/>
            <a:ext cx="6096000" cy="4219575"/>
          </a:xfrm>
          <a:prstGeom prst="rect">
            <a:avLst/>
          </a:prstGeom>
          <a:noFill/>
        </p:spPr>
      </p:pic>
    </p:spTree>
  </p:cSld>
  <p:clrMapOvr>
    <a:masterClrMapping/>
  </p:clrMapOvr>
  <p:transition>
    <p:dissolve/>
    <p:sndAc>
      <p:stSnd>
        <p:snd r:embed="rId2" name="applause.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RESEARCH ASSIGNMENT</a:t>
            </a:r>
            <a:endParaRPr lang="en-US" b="1" dirty="0"/>
          </a:p>
        </p:txBody>
      </p:sp>
      <p:sp>
        <p:nvSpPr>
          <p:cNvPr id="3" name="Content Placeholder 2"/>
          <p:cNvSpPr>
            <a:spLocks noGrp="1"/>
          </p:cNvSpPr>
          <p:nvPr>
            <p:ph idx="1"/>
          </p:nvPr>
        </p:nvSpPr>
        <p:spPr/>
        <p:txBody>
          <a:bodyPr>
            <a:normAutofit/>
          </a:bodyPr>
          <a:lstStyle/>
          <a:p>
            <a:pPr>
              <a:buNone/>
            </a:pPr>
            <a:endParaRPr lang="en-US" dirty="0" smtClean="0"/>
          </a:p>
          <a:p>
            <a:r>
              <a:rPr lang="en-US" dirty="0"/>
              <a:t> </a:t>
            </a:r>
            <a:r>
              <a:rPr lang="en-US" dirty="0" smtClean="0"/>
              <a:t>Please research the three Directors listed below from Trinidad and Tobago. Write two paragraphs about the practitioner and some of the plays that they have directed and place in a folder.</a:t>
            </a:r>
          </a:p>
          <a:p>
            <a:pPr>
              <a:buNone/>
            </a:pPr>
            <a:endParaRPr lang="en-US" dirty="0" smtClean="0"/>
          </a:p>
          <a:p>
            <a:pPr>
              <a:buNone/>
            </a:pPr>
            <a:r>
              <a:rPr lang="en-US" dirty="0" smtClean="0"/>
              <a:t>1.   Louis McWilliams</a:t>
            </a:r>
          </a:p>
          <a:p>
            <a:pPr>
              <a:buNone/>
            </a:pPr>
            <a:r>
              <a:rPr lang="en-US" dirty="0" smtClean="0"/>
              <a:t>2.  </a:t>
            </a:r>
            <a:r>
              <a:rPr lang="en-US" dirty="0" err="1" smtClean="0"/>
              <a:t>Rawle</a:t>
            </a:r>
            <a:r>
              <a:rPr lang="en-US" dirty="0" smtClean="0"/>
              <a:t> Gibbons</a:t>
            </a:r>
          </a:p>
          <a:p>
            <a:pPr>
              <a:buNone/>
            </a:pPr>
            <a:r>
              <a:rPr lang="en-US" dirty="0" smtClean="0"/>
              <a:t>3.  Zeno Obi Constance</a:t>
            </a:r>
            <a:endParaRPr lang="en-US"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WHO IS A DIRECTOR?</a:t>
            </a:r>
            <a:endParaRPr lang="en-US" b="1" dirty="0"/>
          </a:p>
        </p:txBody>
      </p:sp>
      <p:sp>
        <p:nvSpPr>
          <p:cNvPr id="3" name="Content Placeholder 2"/>
          <p:cNvSpPr>
            <a:spLocks noGrp="1"/>
          </p:cNvSpPr>
          <p:nvPr>
            <p:ph idx="1"/>
          </p:nvPr>
        </p:nvSpPr>
        <p:spPr/>
        <p:txBody>
          <a:bodyPr/>
          <a:lstStyle/>
          <a:p>
            <a:pPr algn="ctr"/>
            <a:r>
              <a:rPr lang="en-US" dirty="0" smtClean="0"/>
              <a:t>A Director is the person in charge; the one who gives directions to the actors and assumes  the ultimate responsibility for  the production. </a:t>
            </a:r>
          </a:p>
          <a:p>
            <a:pPr algn="ctr"/>
            <a:endParaRPr lang="en-US" dirty="0"/>
          </a:p>
        </p:txBody>
      </p:sp>
      <p:pic>
        <p:nvPicPr>
          <p:cNvPr id="12290" name="Picture 2" descr="C:\Users\Lavonne\AppData\Local\Microsoft\Windows\INetCache\IE\K2IQYY8I\director-156525_960_720[1].png"/>
          <p:cNvPicPr>
            <a:picLocks noChangeAspect="1" noChangeArrowheads="1"/>
          </p:cNvPicPr>
          <p:nvPr/>
        </p:nvPicPr>
        <p:blipFill>
          <a:blip r:embed="rId2" cstate="print"/>
          <a:srcRect/>
          <a:stretch>
            <a:fillRect/>
          </a:stretch>
        </p:blipFill>
        <p:spPr bwMode="auto">
          <a:xfrm>
            <a:off x="2819400" y="4038600"/>
            <a:ext cx="3352800" cy="1290637"/>
          </a:xfrm>
          <a:prstGeom prst="rect">
            <a:avLst/>
          </a:prstGeom>
          <a:noFill/>
        </p:spPr>
      </p:pic>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1066800"/>
            <a:ext cx="8229600" cy="1143000"/>
          </a:xfrm>
        </p:spPr>
        <p:txBody>
          <a:bodyPr>
            <a:noAutofit/>
          </a:bodyPr>
          <a:lstStyle/>
          <a:p>
            <a:pPr algn="ctr"/>
            <a:r>
              <a:rPr lang="en-US" sz="4000" b="1" dirty="0" smtClean="0">
                <a:solidFill>
                  <a:schemeClr val="accent1"/>
                </a:solidFill>
              </a:rPr>
              <a:t>Debra was asked to Direct a play for her community program.</a:t>
            </a:r>
            <a:endParaRPr lang="en-US" sz="4000" b="1" dirty="0">
              <a:solidFill>
                <a:schemeClr val="accent1"/>
              </a:solidFill>
            </a:endParaRPr>
          </a:p>
        </p:txBody>
      </p:sp>
      <p:sp>
        <p:nvSpPr>
          <p:cNvPr id="3" name="Content Placeholder 2"/>
          <p:cNvSpPr>
            <a:spLocks noGrp="1"/>
          </p:cNvSpPr>
          <p:nvPr>
            <p:ph idx="1"/>
          </p:nvPr>
        </p:nvSpPr>
        <p:spPr>
          <a:xfrm>
            <a:off x="457200" y="2209800"/>
            <a:ext cx="8229600" cy="4389120"/>
          </a:xfrm>
        </p:spPr>
        <p:txBody>
          <a:bodyPr/>
          <a:lstStyle/>
          <a:p>
            <a:pPr>
              <a:buNone/>
            </a:pPr>
            <a:r>
              <a:rPr lang="en-US" dirty="0" smtClean="0"/>
              <a:t>Debra was wondering how she will get actors for her play.  What does Debra have to do?</a:t>
            </a:r>
            <a:endParaRPr lang="en-US" dirty="0"/>
          </a:p>
        </p:txBody>
      </p:sp>
      <p:pic>
        <p:nvPicPr>
          <p:cNvPr id="1026" name="Picture 2" descr="C:\Users\Lavonne\AppData\Local\Microsoft\Windows\INetCache\IE\K2IQYY8I\647px-Black_Cartoon_Woman_Thinking_Of_A_Career_Change.svg[1].png"/>
          <p:cNvPicPr>
            <a:picLocks noChangeAspect="1" noChangeArrowheads="1"/>
          </p:cNvPicPr>
          <p:nvPr/>
        </p:nvPicPr>
        <p:blipFill>
          <a:blip r:embed="rId2" cstate="print"/>
          <a:srcRect/>
          <a:stretch>
            <a:fillRect/>
          </a:stretch>
        </p:blipFill>
        <p:spPr bwMode="auto">
          <a:xfrm>
            <a:off x="1371600" y="2971800"/>
            <a:ext cx="5785040" cy="3352800"/>
          </a:xfrm>
          <a:prstGeom prst="rect">
            <a:avLst/>
          </a:prstGeom>
          <a:noFill/>
        </p:spPr>
      </p:pic>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solidFill>
              </a:rPr>
              <a:t>Should she:</a:t>
            </a:r>
            <a:endParaRPr lang="en-US" b="1" dirty="0">
              <a:solidFill>
                <a:schemeClr val="accent1"/>
              </a:solidFill>
            </a:endParaRPr>
          </a:p>
        </p:txBody>
      </p:sp>
      <p:sp>
        <p:nvSpPr>
          <p:cNvPr id="3" name="Content Placeholder 2"/>
          <p:cNvSpPr>
            <a:spLocks noGrp="1"/>
          </p:cNvSpPr>
          <p:nvPr>
            <p:ph idx="1"/>
          </p:nvPr>
        </p:nvSpPr>
        <p:spPr/>
        <p:txBody>
          <a:bodyPr>
            <a:normAutofit/>
          </a:bodyPr>
          <a:lstStyle/>
          <a:p>
            <a:r>
              <a:rPr lang="en-US" dirty="0" smtClean="0"/>
              <a:t>Sit and hope that people from the community will volunteer?</a:t>
            </a:r>
          </a:p>
          <a:p>
            <a:r>
              <a:rPr lang="en-US" dirty="0" smtClean="0"/>
              <a:t>Ask her family members to help her?</a:t>
            </a:r>
          </a:p>
          <a:p>
            <a:r>
              <a:rPr lang="en-US" dirty="0" smtClean="0"/>
              <a:t>Take anyone who volunteers?</a:t>
            </a:r>
          </a:p>
          <a:p>
            <a:r>
              <a:rPr lang="en-US" dirty="0" smtClean="0"/>
              <a:t>Conduct an audition?</a:t>
            </a:r>
          </a:p>
          <a:p>
            <a:r>
              <a:rPr lang="en-US" dirty="0" smtClean="0"/>
              <a:t>Take people who love drama?</a:t>
            </a:r>
          </a:p>
          <a:p>
            <a:endParaRPr lang="en-US" dirty="0" smtClean="0"/>
          </a:p>
          <a:p>
            <a:pPr>
              <a:buNone/>
            </a:pPr>
            <a:r>
              <a:rPr lang="en-US" sz="4400" dirty="0" smtClean="0"/>
              <a:t>Can you guess?</a:t>
            </a:r>
          </a:p>
          <a:p>
            <a:endParaRPr lang="en-US" dirty="0"/>
          </a:p>
        </p:txBody>
      </p:sp>
      <p:pic>
        <p:nvPicPr>
          <p:cNvPr id="4" name="Picture 2" descr="C:\Users\Lavonne\AppData\Local\Microsoft\Windows\INetCache\IE\K2IQYY8I\647px-Black_Cartoon_Woman_Thinking_Of_A_Career_Change.svg[1].png"/>
          <p:cNvPicPr>
            <a:picLocks noChangeAspect="1" noChangeArrowheads="1"/>
          </p:cNvPicPr>
          <p:nvPr/>
        </p:nvPicPr>
        <p:blipFill>
          <a:blip r:embed="rId2" cstate="print"/>
          <a:srcRect/>
          <a:stretch>
            <a:fillRect/>
          </a:stretch>
        </p:blipFill>
        <p:spPr bwMode="auto">
          <a:xfrm>
            <a:off x="5867400" y="4114800"/>
            <a:ext cx="2514600" cy="1752600"/>
          </a:xfrm>
          <a:prstGeom prst="rect">
            <a:avLst/>
          </a:prstGeom>
          <a:noFill/>
        </p:spPr>
      </p:pic>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solidFill>
              </a:rPr>
              <a:t>Debra should:</a:t>
            </a:r>
            <a:endParaRPr lang="en-US" b="1" dirty="0">
              <a:solidFill>
                <a:schemeClr val="accent1"/>
              </a:solidFill>
            </a:endParaRPr>
          </a:p>
        </p:txBody>
      </p:sp>
      <p:sp>
        <p:nvSpPr>
          <p:cNvPr id="3" name="Content Placeholder 2"/>
          <p:cNvSpPr>
            <a:spLocks noGrp="1"/>
          </p:cNvSpPr>
          <p:nvPr>
            <p:ph idx="1"/>
          </p:nvPr>
        </p:nvSpPr>
        <p:spPr/>
        <p:txBody>
          <a:bodyPr>
            <a:normAutofit/>
          </a:bodyPr>
          <a:lstStyle/>
          <a:p>
            <a:r>
              <a:rPr lang="en-US" dirty="0" smtClean="0"/>
              <a:t>Conduct an Audition, that’s correct!</a:t>
            </a:r>
          </a:p>
          <a:p>
            <a:endParaRPr lang="en-US" dirty="0" smtClean="0"/>
          </a:p>
          <a:p>
            <a:endParaRPr lang="en-US" dirty="0" smtClean="0"/>
          </a:p>
          <a:p>
            <a:endParaRPr lang="en-US" dirty="0" smtClean="0"/>
          </a:p>
          <a:p>
            <a:endParaRPr lang="en-US" dirty="0" smtClean="0"/>
          </a:p>
          <a:p>
            <a:endParaRPr lang="en-US" dirty="0" smtClean="0"/>
          </a:p>
          <a:p>
            <a:pPr>
              <a:buNone/>
            </a:pPr>
            <a:endParaRPr lang="en-US" dirty="0" smtClean="0"/>
          </a:p>
          <a:p>
            <a:r>
              <a:rPr lang="en-US" dirty="0" smtClean="0"/>
              <a:t>One of the Director’s role is to conduct an Audition</a:t>
            </a:r>
            <a:endParaRPr lang="en-US" dirty="0"/>
          </a:p>
        </p:txBody>
      </p:sp>
      <p:pic>
        <p:nvPicPr>
          <p:cNvPr id="2052" name="Picture 4" descr="C:\Users\Lavonne\AppData\Local\Microsoft\Windows\INetCache\IE\K2IQYY8I\theater-158168_960_720[1].png"/>
          <p:cNvPicPr>
            <a:picLocks noChangeAspect="1" noChangeArrowheads="1"/>
          </p:cNvPicPr>
          <p:nvPr/>
        </p:nvPicPr>
        <p:blipFill>
          <a:blip r:embed="rId3" cstate="print"/>
          <a:srcRect/>
          <a:stretch>
            <a:fillRect/>
          </a:stretch>
        </p:blipFill>
        <p:spPr bwMode="auto">
          <a:xfrm>
            <a:off x="1828800" y="2438400"/>
            <a:ext cx="5791200" cy="2438400"/>
          </a:xfrm>
          <a:prstGeom prst="rect">
            <a:avLst/>
          </a:prstGeom>
          <a:noFill/>
        </p:spPr>
      </p:pic>
    </p:spTree>
  </p:cSld>
  <p:clrMapOvr>
    <a:masterClrMapping/>
  </p:clrMapOvr>
  <p:transition>
    <p:dissolve/>
    <p:sndAc>
      <p:stSnd>
        <p:snd r:embed="rId2" name="applause.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Autofit/>
          </a:bodyPr>
          <a:lstStyle/>
          <a:p>
            <a:pPr algn="ctr"/>
            <a:r>
              <a:rPr lang="en-US" sz="4000" b="1" dirty="0" smtClean="0">
                <a:solidFill>
                  <a:schemeClr val="accent1"/>
                </a:solidFill>
              </a:rPr>
              <a:t>Debra needs to practice for the play. She must:</a:t>
            </a:r>
            <a:endParaRPr lang="en-US" sz="4000" b="1" dirty="0">
              <a:solidFill>
                <a:schemeClr val="accent1"/>
              </a:solidFill>
            </a:endParaRPr>
          </a:p>
        </p:txBody>
      </p:sp>
      <p:sp>
        <p:nvSpPr>
          <p:cNvPr id="3" name="Content Placeholder 2"/>
          <p:cNvSpPr>
            <a:spLocks noGrp="1"/>
          </p:cNvSpPr>
          <p:nvPr>
            <p:ph idx="1"/>
          </p:nvPr>
        </p:nvSpPr>
        <p:spPr>
          <a:xfrm>
            <a:off x="457200" y="2286000"/>
            <a:ext cx="8229600" cy="4038600"/>
          </a:xfrm>
        </p:spPr>
        <p:txBody>
          <a:bodyPr/>
          <a:lstStyle/>
          <a:p>
            <a:r>
              <a:rPr lang="en-US" dirty="0" smtClean="0"/>
              <a:t>Ask everyone to study their lines at home?</a:t>
            </a:r>
          </a:p>
          <a:p>
            <a:r>
              <a:rPr lang="en-US" dirty="0" smtClean="0"/>
              <a:t>Have a meeting with their parents?</a:t>
            </a:r>
          </a:p>
          <a:p>
            <a:r>
              <a:rPr lang="en-US" dirty="0" smtClean="0"/>
              <a:t>Conduct rehearsals?</a:t>
            </a:r>
          </a:p>
          <a:p>
            <a:r>
              <a:rPr lang="en-US" dirty="0" smtClean="0"/>
              <a:t>Have the actors come one by one to meet with her?</a:t>
            </a:r>
          </a:p>
          <a:p>
            <a:pPr>
              <a:buNone/>
            </a:pPr>
            <a:endParaRPr lang="en-US" dirty="0" smtClean="0"/>
          </a:p>
          <a:p>
            <a:pPr>
              <a:buNone/>
            </a:pPr>
            <a:r>
              <a:rPr lang="en-US" dirty="0" smtClean="0"/>
              <a:t>What do you think?</a:t>
            </a:r>
          </a:p>
          <a:p>
            <a:endParaRPr lang="en-US" dirty="0"/>
          </a:p>
        </p:txBody>
      </p:sp>
      <p:pic>
        <p:nvPicPr>
          <p:cNvPr id="4" name="Picture 2" descr="C:\Users\Lavonne\AppData\Local\Microsoft\Windows\INetCache\IE\98MDJMNE\question-mark-1019820_1280-300x300[1].jpg"/>
          <p:cNvPicPr>
            <a:picLocks noChangeAspect="1" noChangeArrowheads="1"/>
          </p:cNvPicPr>
          <p:nvPr/>
        </p:nvPicPr>
        <p:blipFill>
          <a:blip r:embed="rId2" cstate="print"/>
          <a:srcRect/>
          <a:stretch>
            <a:fillRect/>
          </a:stretch>
        </p:blipFill>
        <p:spPr bwMode="auto">
          <a:xfrm>
            <a:off x="6769100" y="4724400"/>
            <a:ext cx="2362200" cy="2133600"/>
          </a:xfrm>
          <a:prstGeom prst="rect">
            <a:avLst/>
          </a:prstGeom>
          <a:noFill/>
        </p:spPr>
      </p:pic>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solidFill>
              </a:rPr>
              <a:t>Debra should:</a:t>
            </a:r>
            <a:endParaRPr lang="en-US" b="1" dirty="0">
              <a:solidFill>
                <a:schemeClr val="accent1"/>
              </a:solidFill>
            </a:endParaRPr>
          </a:p>
        </p:txBody>
      </p:sp>
      <p:sp>
        <p:nvSpPr>
          <p:cNvPr id="3" name="Content Placeholder 2"/>
          <p:cNvSpPr>
            <a:spLocks noGrp="1"/>
          </p:cNvSpPr>
          <p:nvPr>
            <p:ph idx="1"/>
          </p:nvPr>
        </p:nvSpPr>
        <p:spPr/>
        <p:txBody>
          <a:bodyPr/>
          <a:lstStyle/>
          <a:p>
            <a:endParaRPr lang="en-US" dirty="0" smtClean="0"/>
          </a:p>
          <a:p>
            <a:r>
              <a:rPr lang="en-US" dirty="0" smtClean="0"/>
              <a:t>Conduct Rehearsals.  Excellent!</a:t>
            </a:r>
          </a:p>
          <a:p>
            <a:endParaRPr lang="en-US" dirty="0" smtClean="0"/>
          </a:p>
          <a:p>
            <a:pPr>
              <a:buNone/>
            </a:pPr>
            <a:endParaRPr lang="en-US" dirty="0" smtClean="0"/>
          </a:p>
          <a:p>
            <a:pPr algn="ctr">
              <a:buNone/>
            </a:pPr>
            <a:r>
              <a:rPr lang="en-US" dirty="0" smtClean="0"/>
              <a:t>Another role of the Director is to </a:t>
            </a:r>
          </a:p>
          <a:p>
            <a:pPr algn="ctr">
              <a:buNone/>
            </a:pPr>
            <a:r>
              <a:rPr lang="en-US" dirty="0" smtClean="0"/>
              <a:t>Conduct Rehearsals.</a:t>
            </a:r>
            <a:endParaRPr lang="en-US" dirty="0"/>
          </a:p>
        </p:txBody>
      </p:sp>
      <p:pic>
        <p:nvPicPr>
          <p:cNvPr id="5122" name="Picture 2" descr="C:\Users\Lavonne\AppData\Local\Microsoft\Windows\INetCache\IE\SC9DMGWE\image-150nw-99603305[1].jpg"/>
          <p:cNvPicPr>
            <a:picLocks noChangeAspect="1" noChangeArrowheads="1"/>
          </p:cNvPicPr>
          <p:nvPr/>
        </p:nvPicPr>
        <p:blipFill>
          <a:blip r:embed="rId3" cstate="print"/>
          <a:srcRect/>
          <a:stretch>
            <a:fillRect/>
          </a:stretch>
        </p:blipFill>
        <p:spPr bwMode="auto">
          <a:xfrm>
            <a:off x="6324600" y="2286000"/>
            <a:ext cx="1219414" cy="949627"/>
          </a:xfrm>
          <a:prstGeom prst="rect">
            <a:avLst/>
          </a:prstGeom>
          <a:noFill/>
        </p:spPr>
      </p:pic>
    </p:spTree>
  </p:cSld>
  <p:clrMapOvr>
    <a:masterClrMapping/>
  </p:clrMapOvr>
  <p:transition>
    <p:dissolve/>
    <p:sndAc>
      <p:stSnd>
        <p:snd r:embed="rId2" name="applause.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556420"/>
            <a:ext cx="8153400" cy="1477962"/>
          </a:xfrm>
        </p:spPr>
        <p:txBody>
          <a:bodyPr>
            <a:normAutofit fontScale="90000"/>
          </a:bodyPr>
          <a:lstStyle/>
          <a:p>
            <a:pPr algn="ctr"/>
            <a:r>
              <a:rPr lang="en-US" sz="3600" b="1" dirty="0" smtClean="0">
                <a:solidFill>
                  <a:schemeClr val="accent1"/>
                </a:solidFill>
              </a:rPr>
              <a:t>Debra wants to make sure her actors’ performance is believable.  What must she do?</a:t>
            </a:r>
            <a:endParaRPr lang="en-US" sz="3600" b="1" dirty="0">
              <a:solidFill>
                <a:schemeClr val="accent1"/>
              </a:solidFill>
            </a:endParaRPr>
          </a:p>
        </p:txBody>
      </p:sp>
      <p:sp>
        <p:nvSpPr>
          <p:cNvPr id="3" name="Content Placeholder 2"/>
          <p:cNvSpPr>
            <a:spLocks noGrp="1"/>
          </p:cNvSpPr>
          <p:nvPr>
            <p:ph idx="1"/>
          </p:nvPr>
        </p:nvSpPr>
        <p:spPr>
          <a:xfrm>
            <a:off x="444500" y="2209800"/>
            <a:ext cx="8229600" cy="4373563"/>
          </a:xfrm>
        </p:spPr>
        <p:txBody>
          <a:bodyPr/>
          <a:lstStyle/>
          <a:p>
            <a:r>
              <a:rPr lang="en-US" dirty="0" smtClean="0"/>
              <a:t>Let them act with the script?</a:t>
            </a:r>
          </a:p>
          <a:p>
            <a:r>
              <a:rPr lang="en-US" dirty="0" smtClean="0"/>
              <a:t>Help them with characterization?</a:t>
            </a:r>
          </a:p>
          <a:p>
            <a:r>
              <a:rPr lang="en-US" dirty="0" smtClean="0"/>
              <a:t>Let them do what they think is best?</a:t>
            </a:r>
          </a:p>
          <a:p>
            <a:r>
              <a:rPr lang="en-US" dirty="0" smtClean="0"/>
              <a:t>Debra should act the parts and let them follow what she does?</a:t>
            </a:r>
          </a:p>
          <a:p>
            <a:endParaRPr lang="en-US" dirty="0" smtClean="0"/>
          </a:p>
          <a:p>
            <a:pPr>
              <a:buNone/>
            </a:pPr>
            <a:r>
              <a:rPr lang="en-US" dirty="0" smtClean="0"/>
              <a:t>Which one would you choose?</a:t>
            </a:r>
          </a:p>
          <a:p>
            <a:endParaRPr lang="en-US" dirty="0"/>
          </a:p>
        </p:txBody>
      </p:sp>
      <p:pic>
        <p:nvPicPr>
          <p:cNvPr id="3074" name="Picture 2" descr="C:\Users\Lavonne\AppData\Local\Microsoft\Windows\INetCache\IE\98MDJMNE\question-mark-1019820_1280-300x300[1].jpg"/>
          <p:cNvPicPr>
            <a:picLocks noChangeAspect="1" noChangeArrowheads="1"/>
          </p:cNvPicPr>
          <p:nvPr/>
        </p:nvPicPr>
        <p:blipFill>
          <a:blip r:embed="rId2" cstate="print"/>
          <a:srcRect/>
          <a:stretch>
            <a:fillRect/>
          </a:stretch>
        </p:blipFill>
        <p:spPr bwMode="auto">
          <a:xfrm>
            <a:off x="6743700" y="4396581"/>
            <a:ext cx="2362200" cy="2362200"/>
          </a:xfrm>
          <a:prstGeom prst="rect">
            <a:avLst/>
          </a:prstGeom>
          <a:noFill/>
        </p:spPr>
      </p:pic>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solidFill>
              </a:rPr>
              <a:t>Debra should:</a:t>
            </a:r>
            <a:endParaRPr lang="en-US" b="1" dirty="0">
              <a:solidFill>
                <a:schemeClr val="accent1"/>
              </a:solidFill>
            </a:endParaRPr>
          </a:p>
        </p:txBody>
      </p:sp>
      <p:sp>
        <p:nvSpPr>
          <p:cNvPr id="3" name="Content Placeholder 2"/>
          <p:cNvSpPr>
            <a:spLocks noGrp="1"/>
          </p:cNvSpPr>
          <p:nvPr>
            <p:ph idx="1"/>
          </p:nvPr>
        </p:nvSpPr>
        <p:spPr/>
        <p:txBody>
          <a:bodyPr/>
          <a:lstStyle/>
          <a:p>
            <a:r>
              <a:rPr lang="en-US" dirty="0" smtClean="0"/>
              <a:t>Help them with characterization.  </a:t>
            </a:r>
          </a:p>
          <a:p>
            <a:r>
              <a:rPr lang="en-US" dirty="0" smtClean="0"/>
              <a:t>That’s correct</a:t>
            </a:r>
            <a:endParaRPr lang="en-US" dirty="0"/>
          </a:p>
        </p:txBody>
      </p:sp>
      <p:pic>
        <p:nvPicPr>
          <p:cNvPr id="4098" name="Picture 2" descr="C:\Users\Lavonne\AppData\Local\Microsoft\Windows\INetCache\IE\K2IQYY8I\image-150nw-162386339[1].jpg"/>
          <p:cNvPicPr>
            <a:picLocks noChangeAspect="1" noChangeArrowheads="1"/>
          </p:cNvPicPr>
          <p:nvPr/>
        </p:nvPicPr>
        <p:blipFill>
          <a:blip r:embed="rId3" cstate="print"/>
          <a:srcRect/>
          <a:stretch>
            <a:fillRect/>
          </a:stretch>
        </p:blipFill>
        <p:spPr bwMode="auto">
          <a:xfrm>
            <a:off x="3505200" y="3221542"/>
            <a:ext cx="2895600" cy="2798258"/>
          </a:xfrm>
          <a:prstGeom prst="rect">
            <a:avLst/>
          </a:prstGeom>
          <a:noFill/>
        </p:spPr>
      </p:pic>
      <p:pic>
        <p:nvPicPr>
          <p:cNvPr id="4100" name="Picture 4" descr="C:\Users\Lavonne\AppData\Local\Microsoft\Windows\INetCache\IE\K2IQYY8I\tick-34977_960_720[1].png"/>
          <p:cNvPicPr>
            <a:picLocks noChangeAspect="1" noChangeArrowheads="1"/>
          </p:cNvPicPr>
          <p:nvPr/>
        </p:nvPicPr>
        <p:blipFill>
          <a:blip r:embed="rId4" cstate="print"/>
          <a:srcRect/>
          <a:stretch>
            <a:fillRect/>
          </a:stretch>
        </p:blipFill>
        <p:spPr bwMode="auto">
          <a:xfrm>
            <a:off x="3352800" y="2514600"/>
            <a:ext cx="1447800" cy="838200"/>
          </a:xfrm>
          <a:prstGeom prst="rect">
            <a:avLst/>
          </a:prstGeom>
          <a:noFill/>
        </p:spPr>
      </p:pic>
    </p:spTree>
  </p:cSld>
  <p:clrMapOvr>
    <a:masterClrMapping/>
  </p:clrMapOvr>
  <p:transition>
    <p:dissolve/>
    <p:sndAc>
      <p:stSnd>
        <p:snd r:embed="rId2" name="applause.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1454</TotalTime>
  <Words>590</Words>
  <Application>Microsoft Office PowerPoint</Application>
  <PresentationFormat>On-screen Show (4:3)</PresentationFormat>
  <Paragraphs>112</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Algerian</vt:lpstr>
      <vt:lpstr>Calibri</vt:lpstr>
      <vt:lpstr>Constantia</vt:lpstr>
      <vt:lpstr>Wingdings</vt:lpstr>
      <vt:lpstr>Wingdings 2</vt:lpstr>
      <vt:lpstr>Flow</vt:lpstr>
      <vt:lpstr> THE PRODUCTION TEAM</vt:lpstr>
      <vt:lpstr>WHO IS A DIRECTOR?</vt:lpstr>
      <vt:lpstr>Debra was asked to Direct a play for her community program.</vt:lpstr>
      <vt:lpstr>Should she:</vt:lpstr>
      <vt:lpstr>Debra should:</vt:lpstr>
      <vt:lpstr>Debra needs to practice for the play. She must:</vt:lpstr>
      <vt:lpstr>Debra should:</vt:lpstr>
      <vt:lpstr>Debra wants to make sure her actors’ performance is believable.  What must she do?</vt:lpstr>
      <vt:lpstr>Debra should:</vt:lpstr>
      <vt:lpstr>Debra must make sure that the actors and props are positioned in the right place.</vt:lpstr>
      <vt:lpstr>Debra has to do:</vt:lpstr>
      <vt:lpstr>Debra wants to add some Technical aspects to the play.</vt:lpstr>
      <vt:lpstr>Debra should:</vt:lpstr>
      <vt:lpstr> Debra wants to add some creativity to the play.</vt:lpstr>
      <vt:lpstr> Debra can add:</vt:lpstr>
      <vt:lpstr>Let’s Recap. Some Roles of the Director include:</vt:lpstr>
      <vt:lpstr>Debra was able to direct her show entitled: “Popeye”</vt:lpstr>
      <vt:lpstr>RESEARCH ASSIGNMENT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PRODUCTION TEAM</dc:title>
  <dc:creator>Lavonne</dc:creator>
  <cp:lastModifiedBy>Evette Graham</cp:lastModifiedBy>
  <cp:revision>24</cp:revision>
  <dcterms:created xsi:type="dcterms:W3CDTF">2020-04-12T21:58:27Z</dcterms:created>
  <dcterms:modified xsi:type="dcterms:W3CDTF">2020-04-20T01:09:00Z</dcterms:modified>
</cp:coreProperties>
</file>