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9" r:id="rId14"/>
    <p:sldId id="268" r:id="rId15"/>
    <p:sldId id="270" r:id="rId16"/>
    <p:sldId id="272" r:id="rId17"/>
    <p:sldId id="273" r:id="rId18"/>
    <p:sldId id="271" r:id="rId19"/>
    <p:sldId id="274" r:id="rId20"/>
    <p:sldId id="276" r:id="rId21"/>
    <p:sldId id="277" r:id="rId22"/>
    <p:sldId id="278" r:id="rId23"/>
    <p:sldId id="279" r:id="rId24"/>
    <p:sldId id="280" r:id="rId25"/>
    <p:sldId id="281" r:id="rId26"/>
    <p:sldId id="282" r:id="rId27"/>
    <p:sldId id="285"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09DF0-6899-4286-8367-FDB963A0F21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E366341-A5D3-47EB-8EAC-2DF200E761E7}">
      <dgm:prSet phldrT="[Text]"/>
      <dgm:spPr/>
      <dgm:t>
        <a:bodyPr/>
        <a:lstStyle/>
        <a:p>
          <a:r>
            <a:rPr lang="en-US" dirty="0"/>
            <a:t>Marketing Manager</a:t>
          </a:r>
        </a:p>
      </dgm:t>
    </dgm:pt>
    <dgm:pt modelId="{585D49AA-E1EA-4C1B-AFCF-50CE6CD0486A}" type="parTrans" cxnId="{E6054817-F62E-4E25-8C67-3F7D6B5B0BE0}">
      <dgm:prSet/>
      <dgm:spPr/>
      <dgm:t>
        <a:bodyPr/>
        <a:lstStyle/>
        <a:p>
          <a:endParaRPr lang="en-US"/>
        </a:p>
      </dgm:t>
    </dgm:pt>
    <dgm:pt modelId="{B768E007-D0D9-4104-AFF4-EB37B2052993}" type="sibTrans" cxnId="{E6054817-F62E-4E25-8C67-3F7D6B5B0BE0}">
      <dgm:prSet/>
      <dgm:spPr/>
      <dgm:t>
        <a:bodyPr/>
        <a:lstStyle/>
        <a:p>
          <a:endParaRPr lang="en-US"/>
        </a:p>
      </dgm:t>
    </dgm:pt>
    <dgm:pt modelId="{1456C2C7-9ED7-4F0D-A7A3-83BAC91EEBEC}">
      <dgm:prSet phldrT="[Text]"/>
      <dgm:spPr/>
      <dgm:t>
        <a:bodyPr/>
        <a:lstStyle/>
        <a:p>
          <a:r>
            <a:rPr lang="en-US" dirty="0"/>
            <a:t>Promotions/Events Coordinator</a:t>
          </a:r>
        </a:p>
      </dgm:t>
    </dgm:pt>
    <dgm:pt modelId="{8ECB9430-2DA2-49D4-8679-AA4AD7D4AB61}" type="parTrans" cxnId="{B51B7BAF-1A19-4907-93A6-A6EBAD9EC988}">
      <dgm:prSet/>
      <dgm:spPr/>
      <dgm:t>
        <a:bodyPr/>
        <a:lstStyle/>
        <a:p>
          <a:endParaRPr lang="en-US"/>
        </a:p>
      </dgm:t>
    </dgm:pt>
    <dgm:pt modelId="{B29114BF-6332-41FD-A3F3-2FF108B909D1}" type="sibTrans" cxnId="{B51B7BAF-1A19-4907-93A6-A6EBAD9EC988}">
      <dgm:prSet/>
      <dgm:spPr/>
      <dgm:t>
        <a:bodyPr/>
        <a:lstStyle/>
        <a:p>
          <a:endParaRPr lang="en-US"/>
        </a:p>
      </dgm:t>
    </dgm:pt>
    <dgm:pt modelId="{3CF1D7A2-9669-4B85-A0E3-47AD8C4634C4}">
      <dgm:prSet phldrT="[Text]"/>
      <dgm:spPr/>
      <dgm:t>
        <a:bodyPr/>
        <a:lstStyle/>
        <a:p>
          <a:r>
            <a:rPr lang="en-US" dirty="0"/>
            <a:t>Corporate Communications Clerk</a:t>
          </a:r>
        </a:p>
      </dgm:t>
    </dgm:pt>
    <dgm:pt modelId="{99923E8C-E841-4F7B-9C37-AE7EE978C638}" type="parTrans" cxnId="{3B6CA1AC-7648-4A79-88FE-8FF594F067E4}">
      <dgm:prSet/>
      <dgm:spPr/>
      <dgm:t>
        <a:bodyPr/>
        <a:lstStyle/>
        <a:p>
          <a:endParaRPr lang="en-US"/>
        </a:p>
      </dgm:t>
    </dgm:pt>
    <dgm:pt modelId="{D3ED8F6B-2EE1-4259-85FF-100E44BD2D27}" type="sibTrans" cxnId="{3B6CA1AC-7648-4A79-88FE-8FF594F067E4}">
      <dgm:prSet/>
      <dgm:spPr/>
      <dgm:t>
        <a:bodyPr/>
        <a:lstStyle/>
        <a:p>
          <a:endParaRPr lang="en-US"/>
        </a:p>
      </dgm:t>
    </dgm:pt>
    <dgm:pt modelId="{3489C047-0FE7-4530-97A3-D1AE146EC286}">
      <dgm:prSet/>
      <dgm:spPr/>
      <dgm:t>
        <a:bodyPr/>
        <a:lstStyle/>
        <a:p>
          <a:r>
            <a:rPr lang="en-US" dirty="0"/>
            <a:t>Graphic Artist</a:t>
          </a:r>
        </a:p>
      </dgm:t>
    </dgm:pt>
    <dgm:pt modelId="{68CAE2D3-28A6-4637-A7F1-F65044B9BC1F}" type="parTrans" cxnId="{E5EBC221-793C-4BD2-946A-ADBB62867106}">
      <dgm:prSet/>
      <dgm:spPr/>
      <dgm:t>
        <a:bodyPr/>
        <a:lstStyle/>
        <a:p>
          <a:endParaRPr lang="en-US"/>
        </a:p>
      </dgm:t>
    </dgm:pt>
    <dgm:pt modelId="{1D41730D-89B7-4996-9241-68E5AC6615D1}" type="sibTrans" cxnId="{E5EBC221-793C-4BD2-946A-ADBB62867106}">
      <dgm:prSet/>
      <dgm:spPr/>
      <dgm:t>
        <a:bodyPr/>
        <a:lstStyle/>
        <a:p>
          <a:endParaRPr lang="en-US"/>
        </a:p>
      </dgm:t>
    </dgm:pt>
    <dgm:pt modelId="{62822857-B907-4FA5-AAFD-87A97721959D}" type="pres">
      <dgm:prSet presAssocID="{7ED09DF0-6899-4286-8367-FDB963A0F210}" presName="hierChild1" presStyleCnt="0">
        <dgm:presLayoutVars>
          <dgm:chPref val="1"/>
          <dgm:dir/>
          <dgm:animOne val="branch"/>
          <dgm:animLvl val="lvl"/>
          <dgm:resizeHandles/>
        </dgm:presLayoutVars>
      </dgm:prSet>
      <dgm:spPr/>
    </dgm:pt>
    <dgm:pt modelId="{D19B029F-87AF-41BC-9525-5978C659A30E}" type="pres">
      <dgm:prSet presAssocID="{7E366341-A5D3-47EB-8EAC-2DF200E761E7}" presName="hierRoot1" presStyleCnt="0"/>
      <dgm:spPr/>
    </dgm:pt>
    <dgm:pt modelId="{A79EA6E8-6514-4CF4-8AE9-FE77F6EFE6C8}" type="pres">
      <dgm:prSet presAssocID="{7E366341-A5D3-47EB-8EAC-2DF200E761E7}" presName="composite" presStyleCnt="0"/>
      <dgm:spPr/>
    </dgm:pt>
    <dgm:pt modelId="{D32EAF99-8EED-46B3-A99E-74D9AE7D1D7A}" type="pres">
      <dgm:prSet presAssocID="{7E366341-A5D3-47EB-8EAC-2DF200E761E7}" presName="background" presStyleLbl="node0" presStyleIdx="0" presStyleCnt="1"/>
      <dgm:spPr/>
    </dgm:pt>
    <dgm:pt modelId="{68071DEC-2343-4EEC-929B-45F0A7D34E7F}" type="pres">
      <dgm:prSet presAssocID="{7E366341-A5D3-47EB-8EAC-2DF200E761E7}" presName="text" presStyleLbl="fgAcc0" presStyleIdx="0" presStyleCnt="1">
        <dgm:presLayoutVars>
          <dgm:chPref val="3"/>
        </dgm:presLayoutVars>
      </dgm:prSet>
      <dgm:spPr/>
    </dgm:pt>
    <dgm:pt modelId="{A4CB3A44-758F-4A87-B65A-4307ECCBB615}" type="pres">
      <dgm:prSet presAssocID="{7E366341-A5D3-47EB-8EAC-2DF200E761E7}" presName="hierChild2" presStyleCnt="0"/>
      <dgm:spPr/>
    </dgm:pt>
    <dgm:pt modelId="{149B0B65-B50C-4BD9-B39D-21FEE1478C74}" type="pres">
      <dgm:prSet presAssocID="{8ECB9430-2DA2-49D4-8679-AA4AD7D4AB61}" presName="Name10" presStyleLbl="parChTrans1D2" presStyleIdx="0" presStyleCnt="3"/>
      <dgm:spPr/>
    </dgm:pt>
    <dgm:pt modelId="{E99C13E1-CF8D-4F7B-BDA9-171A7DD20835}" type="pres">
      <dgm:prSet presAssocID="{1456C2C7-9ED7-4F0D-A7A3-83BAC91EEBEC}" presName="hierRoot2" presStyleCnt="0"/>
      <dgm:spPr/>
    </dgm:pt>
    <dgm:pt modelId="{CF401C78-B049-4B74-A2F3-923A46F213B5}" type="pres">
      <dgm:prSet presAssocID="{1456C2C7-9ED7-4F0D-A7A3-83BAC91EEBEC}" presName="composite2" presStyleCnt="0"/>
      <dgm:spPr/>
    </dgm:pt>
    <dgm:pt modelId="{21D2E7E1-CD80-43C8-B7CD-6E2BCAC1E0A8}" type="pres">
      <dgm:prSet presAssocID="{1456C2C7-9ED7-4F0D-A7A3-83BAC91EEBEC}" presName="background2" presStyleLbl="node2" presStyleIdx="0" presStyleCnt="3"/>
      <dgm:spPr/>
    </dgm:pt>
    <dgm:pt modelId="{EB50EF55-1F19-4B80-8FF2-BEC0819943D9}" type="pres">
      <dgm:prSet presAssocID="{1456C2C7-9ED7-4F0D-A7A3-83BAC91EEBEC}" presName="text2" presStyleLbl="fgAcc2" presStyleIdx="0" presStyleCnt="3">
        <dgm:presLayoutVars>
          <dgm:chPref val="3"/>
        </dgm:presLayoutVars>
      </dgm:prSet>
      <dgm:spPr/>
    </dgm:pt>
    <dgm:pt modelId="{BBC6565C-CF52-4611-BCE0-BC3D5ACFADAB}" type="pres">
      <dgm:prSet presAssocID="{1456C2C7-9ED7-4F0D-A7A3-83BAC91EEBEC}" presName="hierChild3" presStyleCnt="0"/>
      <dgm:spPr/>
    </dgm:pt>
    <dgm:pt modelId="{1EE64AC5-97D0-417E-B56B-7580953F3EAB}" type="pres">
      <dgm:prSet presAssocID="{99923E8C-E841-4F7B-9C37-AE7EE978C638}" presName="Name10" presStyleLbl="parChTrans1D2" presStyleIdx="1" presStyleCnt="3"/>
      <dgm:spPr/>
    </dgm:pt>
    <dgm:pt modelId="{80A72745-6B42-4D2F-952A-D01E16DD39FD}" type="pres">
      <dgm:prSet presAssocID="{3CF1D7A2-9669-4B85-A0E3-47AD8C4634C4}" presName="hierRoot2" presStyleCnt="0"/>
      <dgm:spPr/>
    </dgm:pt>
    <dgm:pt modelId="{1C24B241-39C1-4CC9-BC12-92556631DF33}" type="pres">
      <dgm:prSet presAssocID="{3CF1D7A2-9669-4B85-A0E3-47AD8C4634C4}" presName="composite2" presStyleCnt="0"/>
      <dgm:spPr/>
    </dgm:pt>
    <dgm:pt modelId="{41726CBA-C1A9-4C26-8979-81E6141701BC}" type="pres">
      <dgm:prSet presAssocID="{3CF1D7A2-9669-4B85-A0E3-47AD8C4634C4}" presName="background2" presStyleLbl="node2" presStyleIdx="1" presStyleCnt="3"/>
      <dgm:spPr/>
    </dgm:pt>
    <dgm:pt modelId="{F8108D19-4A84-4876-8AC8-B884879D7834}" type="pres">
      <dgm:prSet presAssocID="{3CF1D7A2-9669-4B85-A0E3-47AD8C4634C4}" presName="text2" presStyleLbl="fgAcc2" presStyleIdx="1" presStyleCnt="3">
        <dgm:presLayoutVars>
          <dgm:chPref val="3"/>
        </dgm:presLayoutVars>
      </dgm:prSet>
      <dgm:spPr/>
    </dgm:pt>
    <dgm:pt modelId="{2CCCC7DD-92AD-419B-A474-D77B0448A0E0}" type="pres">
      <dgm:prSet presAssocID="{3CF1D7A2-9669-4B85-A0E3-47AD8C4634C4}" presName="hierChild3" presStyleCnt="0"/>
      <dgm:spPr/>
    </dgm:pt>
    <dgm:pt modelId="{A8B2950A-5A14-4E11-B8F4-9CF9D9DEA16A}" type="pres">
      <dgm:prSet presAssocID="{68CAE2D3-28A6-4637-A7F1-F65044B9BC1F}" presName="Name10" presStyleLbl="parChTrans1D2" presStyleIdx="2" presStyleCnt="3"/>
      <dgm:spPr/>
    </dgm:pt>
    <dgm:pt modelId="{29BF9D8A-4DEF-4E0D-BBCF-9B4E5F68F975}" type="pres">
      <dgm:prSet presAssocID="{3489C047-0FE7-4530-97A3-D1AE146EC286}" presName="hierRoot2" presStyleCnt="0"/>
      <dgm:spPr/>
    </dgm:pt>
    <dgm:pt modelId="{9BCB0AA4-07F6-44C0-830F-D967177BABB3}" type="pres">
      <dgm:prSet presAssocID="{3489C047-0FE7-4530-97A3-D1AE146EC286}" presName="composite2" presStyleCnt="0"/>
      <dgm:spPr/>
    </dgm:pt>
    <dgm:pt modelId="{0E174827-2577-4139-93D9-4C98FC2DC1E5}" type="pres">
      <dgm:prSet presAssocID="{3489C047-0FE7-4530-97A3-D1AE146EC286}" presName="background2" presStyleLbl="node2" presStyleIdx="2" presStyleCnt="3"/>
      <dgm:spPr/>
    </dgm:pt>
    <dgm:pt modelId="{B6718EE2-5BB7-4AEB-91BD-BFAA2040B48F}" type="pres">
      <dgm:prSet presAssocID="{3489C047-0FE7-4530-97A3-D1AE146EC286}" presName="text2" presStyleLbl="fgAcc2" presStyleIdx="2" presStyleCnt="3">
        <dgm:presLayoutVars>
          <dgm:chPref val="3"/>
        </dgm:presLayoutVars>
      </dgm:prSet>
      <dgm:spPr/>
    </dgm:pt>
    <dgm:pt modelId="{FC30F206-2D11-4472-B4DC-FC03736517E2}" type="pres">
      <dgm:prSet presAssocID="{3489C047-0FE7-4530-97A3-D1AE146EC286}" presName="hierChild3" presStyleCnt="0"/>
      <dgm:spPr/>
    </dgm:pt>
  </dgm:ptLst>
  <dgm:cxnLst>
    <dgm:cxn modelId="{E6054817-F62E-4E25-8C67-3F7D6B5B0BE0}" srcId="{7ED09DF0-6899-4286-8367-FDB963A0F210}" destId="{7E366341-A5D3-47EB-8EAC-2DF200E761E7}" srcOrd="0" destOrd="0" parTransId="{585D49AA-E1EA-4C1B-AFCF-50CE6CD0486A}" sibTransId="{B768E007-D0D9-4104-AFF4-EB37B2052993}"/>
    <dgm:cxn modelId="{E5EBC221-793C-4BD2-946A-ADBB62867106}" srcId="{7E366341-A5D3-47EB-8EAC-2DF200E761E7}" destId="{3489C047-0FE7-4530-97A3-D1AE146EC286}" srcOrd="2" destOrd="0" parTransId="{68CAE2D3-28A6-4637-A7F1-F65044B9BC1F}" sibTransId="{1D41730D-89B7-4996-9241-68E5AC6615D1}"/>
    <dgm:cxn modelId="{9F6E4223-15EF-415C-B74C-9532AB83E308}" type="presOf" srcId="{7ED09DF0-6899-4286-8367-FDB963A0F210}" destId="{62822857-B907-4FA5-AAFD-87A97721959D}" srcOrd="0" destOrd="0" presId="urn:microsoft.com/office/officeart/2005/8/layout/hierarchy1"/>
    <dgm:cxn modelId="{D3AE1538-176B-4128-8D43-7F7FA1D386C9}" type="presOf" srcId="{8ECB9430-2DA2-49D4-8679-AA4AD7D4AB61}" destId="{149B0B65-B50C-4BD9-B39D-21FEE1478C74}" srcOrd="0" destOrd="0" presId="urn:microsoft.com/office/officeart/2005/8/layout/hierarchy1"/>
    <dgm:cxn modelId="{E864D542-9490-43A2-9FE1-988044F1BEC1}" type="presOf" srcId="{3489C047-0FE7-4530-97A3-D1AE146EC286}" destId="{B6718EE2-5BB7-4AEB-91BD-BFAA2040B48F}" srcOrd="0" destOrd="0" presId="urn:microsoft.com/office/officeart/2005/8/layout/hierarchy1"/>
    <dgm:cxn modelId="{1D788966-18A2-4FF3-9688-CB9FC8D6555B}" type="presOf" srcId="{68CAE2D3-28A6-4637-A7F1-F65044B9BC1F}" destId="{A8B2950A-5A14-4E11-B8F4-9CF9D9DEA16A}" srcOrd="0" destOrd="0" presId="urn:microsoft.com/office/officeart/2005/8/layout/hierarchy1"/>
    <dgm:cxn modelId="{9C0CBE4A-C5ED-4A1F-912C-B53F8E18A674}" type="presOf" srcId="{1456C2C7-9ED7-4F0D-A7A3-83BAC91EEBEC}" destId="{EB50EF55-1F19-4B80-8FF2-BEC0819943D9}" srcOrd="0" destOrd="0" presId="urn:microsoft.com/office/officeart/2005/8/layout/hierarchy1"/>
    <dgm:cxn modelId="{A635BCA1-900E-4EE7-8B19-7ABDDFBDA890}" type="presOf" srcId="{99923E8C-E841-4F7B-9C37-AE7EE978C638}" destId="{1EE64AC5-97D0-417E-B56B-7580953F3EAB}" srcOrd="0" destOrd="0" presId="urn:microsoft.com/office/officeart/2005/8/layout/hierarchy1"/>
    <dgm:cxn modelId="{75BB02A7-3AF7-4251-8353-6271F194C487}" type="presOf" srcId="{7E366341-A5D3-47EB-8EAC-2DF200E761E7}" destId="{68071DEC-2343-4EEC-929B-45F0A7D34E7F}" srcOrd="0" destOrd="0" presId="urn:microsoft.com/office/officeart/2005/8/layout/hierarchy1"/>
    <dgm:cxn modelId="{3B6CA1AC-7648-4A79-88FE-8FF594F067E4}" srcId="{7E366341-A5D3-47EB-8EAC-2DF200E761E7}" destId="{3CF1D7A2-9669-4B85-A0E3-47AD8C4634C4}" srcOrd="1" destOrd="0" parTransId="{99923E8C-E841-4F7B-9C37-AE7EE978C638}" sibTransId="{D3ED8F6B-2EE1-4259-85FF-100E44BD2D27}"/>
    <dgm:cxn modelId="{B51B7BAF-1A19-4907-93A6-A6EBAD9EC988}" srcId="{7E366341-A5D3-47EB-8EAC-2DF200E761E7}" destId="{1456C2C7-9ED7-4F0D-A7A3-83BAC91EEBEC}" srcOrd="0" destOrd="0" parTransId="{8ECB9430-2DA2-49D4-8679-AA4AD7D4AB61}" sibTransId="{B29114BF-6332-41FD-A3F3-2FF108B909D1}"/>
    <dgm:cxn modelId="{0B6C70D3-873E-4D36-86FC-88241366CFAD}" type="presOf" srcId="{3CF1D7A2-9669-4B85-A0E3-47AD8C4634C4}" destId="{F8108D19-4A84-4876-8AC8-B884879D7834}" srcOrd="0" destOrd="0" presId="urn:microsoft.com/office/officeart/2005/8/layout/hierarchy1"/>
    <dgm:cxn modelId="{00D221EB-D1CF-492C-AE37-E2685F5066E3}" type="presParOf" srcId="{62822857-B907-4FA5-AAFD-87A97721959D}" destId="{D19B029F-87AF-41BC-9525-5978C659A30E}" srcOrd="0" destOrd="0" presId="urn:microsoft.com/office/officeart/2005/8/layout/hierarchy1"/>
    <dgm:cxn modelId="{3CE428BE-6F8F-450E-B1D5-91D68A4EE8AE}" type="presParOf" srcId="{D19B029F-87AF-41BC-9525-5978C659A30E}" destId="{A79EA6E8-6514-4CF4-8AE9-FE77F6EFE6C8}" srcOrd="0" destOrd="0" presId="urn:microsoft.com/office/officeart/2005/8/layout/hierarchy1"/>
    <dgm:cxn modelId="{CB0F21DA-6795-4FE7-98EE-D1DB1B1571E8}" type="presParOf" srcId="{A79EA6E8-6514-4CF4-8AE9-FE77F6EFE6C8}" destId="{D32EAF99-8EED-46B3-A99E-74D9AE7D1D7A}" srcOrd="0" destOrd="0" presId="urn:microsoft.com/office/officeart/2005/8/layout/hierarchy1"/>
    <dgm:cxn modelId="{212ACABA-9BA3-42D5-8502-BAA26E2D442B}" type="presParOf" srcId="{A79EA6E8-6514-4CF4-8AE9-FE77F6EFE6C8}" destId="{68071DEC-2343-4EEC-929B-45F0A7D34E7F}" srcOrd="1" destOrd="0" presId="urn:microsoft.com/office/officeart/2005/8/layout/hierarchy1"/>
    <dgm:cxn modelId="{B82327B6-3E44-4472-9D65-BCC665EF5793}" type="presParOf" srcId="{D19B029F-87AF-41BC-9525-5978C659A30E}" destId="{A4CB3A44-758F-4A87-B65A-4307ECCBB615}" srcOrd="1" destOrd="0" presId="urn:microsoft.com/office/officeart/2005/8/layout/hierarchy1"/>
    <dgm:cxn modelId="{D7ABBEA9-3200-40E8-A8B4-074B06576E5D}" type="presParOf" srcId="{A4CB3A44-758F-4A87-B65A-4307ECCBB615}" destId="{149B0B65-B50C-4BD9-B39D-21FEE1478C74}" srcOrd="0" destOrd="0" presId="urn:microsoft.com/office/officeart/2005/8/layout/hierarchy1"/>
    <dgm:cxn modelId="{33C9C1B1-254F-41CB-A784-8FD5688E5C80}" type="presParOf" srcId="{A4CB3A44-758F-4A87-B65A-4307ECCBB615}" destId="{E99C13E1-CF8D-4F7B-BDA9-171A7DD20835}" srcOrd="1" destOrd="0" presId="urn:microsoft.com/office/officeart/2005/8/layout/hierarchy1"/>
    <dgm:cxn modelId="{4262E1C7-6530-45F4-93B5-E69D5576AA36}" type="presParOf" srcId="{E99C13E1-CF8D-4F7B-BDA9-171A7DD20835}" destId="{CF401C78-B049-4B74-A2F3-923A46F213B5}" srcOrd="0" destOrd="0" presId="urn:microsoft.com/office/officeart/2005/8/layout/hierarchy1"/>
    <dgm:cxn modelId="{73F02D15-F19A-46EE-8E00-687566A9633F}" type="presParOf" srcId="{CF401C78-B049-4B74-A2F3-923A46F213B5}" destId="{21D2E7E1-CD80-43C8-B7CD-6E2BCAC1E0A8}" srcOrd="0" destOrd="0" presId="urn:microsoft.com/office/officeart/2005/8/layout/hierarchy1"/>
    <dgm:cxn modelId="{435830D7-46B7-4781-B2CB-8EB161B830E2}" type="presParOf" srcId="{CF401C78-B049-4B74-A2F3-923A46F213B5}" destId="{EB50EF55-1F19-4B80-8FF2-BEC0819943D9}" srcOrd="1" destOrd="0" presId="urn:microsoft.com/office/officeart/2005/8/layout/hierarchy1"/>
    <dgm:cxn modelId="{7F3D5405-7747-4E95-96F7-C41FF8C83A06}" type="presParOf" srcId="{E99C13E1-CF8D-4F7B-BDA9-171A7DD20835}" destId="{BBC6565C-CF52-4611-BCE0-BC3D5ACFADAB}" srcOrd="1" destOrd="0" presId="urn:microsoft.com/office/officeart/2005/8/layout/hierarchy1"/>
    <dgm:cxn modelId="{03D19498-C82B-4A4C-BB18-677B0F436CF4}" type="presParOf" srcId="{A4CB3A44-758F-4A87-B65A-4307ECCBB615}" destId="{1EE64AC5-97D0-417E-B56B-7580953F3EAB}" srcOrd="2" destOrd="0" presId="urn:microsoft.com/office/officeart/2005/8/layout/hierarchy1"/>
    <dgm:cxn modelId="{8011E539-4A79-48BE-9AA7-529C7400C5FA}" type="presParOf" srcId="{A4CB3A44-758F-4A87-B65A-4307ECCBB615}" destId="{80A72745-6B42-4D2F-952A-D01E16DD39FD}" srcOrd="3" destOrd="0" presId="urn:microsoft.com/office/officeart/2005/8/layout/hierarchy1"/>
    <dgm:cxn modelId="{6015D9CC-593C-4960-B03B-8426A465CC9D}" type="presParOf" srcId="{80A72745-6B42-4D2F-952A-D01E16DD39FD}" destId="{1C24B241-39C1-4CC9-BC12-92556631DF33}" srcOrd="0" destOrd="0" presId="urn:microsoft.com/office/officeart/2005/8/layout/hierarchy1"/>
    <dgm:cxn modelId="{B2C49E19-89A3-4187-B42E-1ACC0949F092}" type="presParOf" srcId="{1C24B241-39C1-4CC9-BC12-92556631DF33}" destId="{41726CBA-C1A9-4C26-8979-81E6141701BC}" srcOrd="0" destOrd="0" presId="urn:microsoft.com/office/officeart/2005/8/layout/hierarchy1"/>
    <dgm:cxn modelId="{DB794688-28F9-4109-B6C4-F88F9538F0F9}" type="presParOf" srcId="{1C24B241-39C1-4CC9-BC12-92556631DF33}" destId="{F8108D19-4A84-4876-8AC8-B884879D7834}" srcOrd="1" destOrd="0" presId="urn:microsoft.com/office/officeart/2005/8/layout/hierarchy1"/>
    <dgm:cxn modelId="{C3817378-AEEF-4044-A036-1D27230A25AF}" type="presParOf" srcId="{80A72745-6B42-4D2F-952A-D01E16DD39FD}" destId="{2CCCC7DD-92AD-419B-A474-D77B0448A0E0}" srcOrd="1" destOrd="0" presId="urn:microsoft.com/office/officeart/2005/8/layout/hierarchy1"/>
    <dgm:cxn modelId="{FB00FA3E-7E8A-49CD-8756-3346F153890F}" type="presParOf" srcId="{A4CB3A44-758F-4A87-B65A-4307ECCBB615}" destId="{A8B2950A-5A14-4E11-B8F4-9CF9D9DEA16A}" srcOrd="4" destOrd="0" presId="urn:microsoft.com/office/officeart/2005/8/layout/hierarchy1"/>
    <dgm:cxn modelId="{CF221501-60FF-4B49-8A03-3D43104632BB}" type="presParOf" srcId="{A4CB3A44-758F-4A87-B65A-4307ECCBB615}" destId="{29BF9D8A-4DEF-4E0D-BBCF-9B4E5F68F975}" srcOrd="5" destOrd="0" presId="urn:microsoft.com/office/officeart/2005/8/layout/hierarchy1"/>
    <dgm:cxn modelId="{90C792AA-045A-4047-8C2E-4037C108B493}" type="presParOf" srcId="{29BF9D8A-4DEF-4E0D-BBCF-9B4E5F68F975}" destId="{9BCB0AA4-07F6-44C0-830F-D967177BABB3}" srcOrd="0" destOrd="0" presId="urn:microsoft.com/office/officeart/2005/8/layout/hierarchy1"/>
    <dgm:cxn modelId="{1A991F53-BCC6-4ADB-BEE2-D76830EF2B7F}" type="presParOf" srcId="{9BCB0AA4-07F6-44C0-830F-D967177BABB3}" destId="{0E174827-2577-4139-93D9-4C98FC2DC1E5}" srcOrd="0" destOrd="0" presId="urn:microsoft.com/office/officeart/2005/8/layout/hierarchy1"/>
    <dgm:cxn modelId="{3F2789CB-CA26-4F7D-A42C-CF8C2EFFDDF0}" type="presParOf" srcId="{9BCB0AA4-07F6-44C0-830F-D967177BABB3}" destId="{B6718EE2-5BB7-4AEB-91BD-BFAA2040B48F}" srcOrd="1" destOrd="0" presId="urn:microsoft.com/office/officeart/2005/8/layout/hierarchy1"/>
    <dgm:cxn modelId="{9D640B70-77FB-4683-A4D7-19EA68C4548F}" type="presParOf" srcId="{29BF9D8A-4DEF-4E0D-BBCF-9B4E5F68F975}" destId="{FC30F206-2D11-4472-B4DC-FC03736517E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99DD16-CBE8-4BA3-A210-3E41780066B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14A0169-8F56-4705-B8BD-4FD204BF8D49}">
      <dgm:prSet/>
      <dgm:spPr/>
      <dgm:t>
        <a:bodyPr/>
        <a:lstStyle/>
        <a:p>
          <a:r>
            <a:rPr lang="en-US"/>
            <a:t>Suggest FOUR promotional activities that would benefit a new children’s toy store.</a:t>
          </a:r>
        </a:p>
      </dgm:t>
    </dgm:pt>
    <dgm:pt modelId="{CBD82705-AB92-456D-9EE6-DC301EFDF9AB}" type="parTrans" cxnId="{F26ABEF5-DFED-40C6-B1B9-8B44001DB2BA}">
      <dgm:prSet/>
      <dgm:spPr/>
      <dgm:t>
        <a:bodyPr/>
        <a:lstStyle/>
        <a:p>
          <a:endParaRPr lang="en-US"/>
        </a:p>
      </dgm:t>
    </dgm:pt>
    <dgm:pt modelId="{D05B852A-4314-46E1-81F8-AB549E8836D8}" type="sibTrans" cxnId="{F26ABEF5-DFED-40C6-B1B9-8B44001DB2BA}">
      <dgm:prSet/>
      <dgm:spPr/>
      <dgm:t>
        <a:bodyPr/>
        <a:lstStyle/>
        <a:p>
          <a:endParaRPr lang="en-US"/>
        </a:p>
      </dgm:t>
    </dgm:pt>
    <dgm:pt modelId="{937DB1B6-4C9C-4090-AD16-8EF3A274DCF0}">
      <dgm:prSet/>
      <dgm:spPr/>
      <dgm:t>
        <a:bodyPr/>
        <a:lstStyle/>
        <a:p>
          <a:r>
            <a:rPr lang="en-US"/>
            <a:t>Describe three major duties of the marketing clerk</a:t>
          </a:r>
        </a:p>
      </dgm:t>
    </dgm:pt>
    <dgm:pt modelId="{530143A7-34E4-4F7F-827C-1B909CDE6051}" type="parTrans" cxnId="{89C48776-9B95-4E3C-BCD9-A40C8DD76D56}">
      <dgm:prSet/>
      <dgm:spPr/>
      <dgm:t>
        <a:bodyPr/>
        <a:lstStyle/>
        <a:p>
          <a:endParaRPr lang="en-US"/>
        </a:p>
      </dgm:t>
    </dgm:pt>
    <dgm:pt modelId="{4980CB30-531E-46F6-8CBB-43DCADA0D538}" type="sibTrans" cxnId="{89C48776-9B95-4E3C-BCD9-A40C8DD76D56}">
      <dgm:prSet/>
      <dgm:spPr/>
      <dgm:t>
        <a:bodyPr/>
        <a:lstStyle/>
        <a:p>
          <a:endParaRPr lang="en-US"/>
        </a:p>
      </dgm:t>
    </dgm:pt>
    <dgm:pt modelId="{45638454-6698-4DE6-82B9-0B2E78985197}">
      <dgm:prSet/>
      <dgm:spPr/>
      <dgm:t>
        <a:bodyPr/>
        <a:lstStyle/>
        <a:p>
          <a:r>
            <a:rPr lang="en-US"/>
            <a:t>Give three reasons why the marketing department must liaise with the sales department</a:t>
          </a:r>
        </a:p>
      </dgm:t>
    </dgm:pt>
    <dgm:pt modelId="{EDFB8F0A-CE1F-4779-8ED0-F68B4EBAD339}" type="parTrans" cxnId="{437455F4-21B7-40C6-B813-2052DFCDBE1E}">
      <dgm:prSet/>
      <dgm:spPr/>
      <dgm:t>
        <a:bodyPr/>
        <a:lstStyle/>
        <a:p>
          <a:endParaRPr lang="en-US"/>
        </a:p>
      </dgm:t>
    </dgm:pt>
    <dgm:pt modelId="{0F596D2C-A2AC-495E-BCA9-28ABC9466D8E}" type="sibTrans" cxnId="{437455F4-21B7-40C6-B813-2052DFCDBE1E}">
      <dgm:prSet/>
      <dgm:spPr/>
      <dgm:t>
        <a:bodyPr/>
        <a:lstStyle/>
        <a:p>
          <a:endParaRPr lang="en-US"/>
        </a:p>
      </dgm:t>
    </dgm:pt>
    <dgm:pt modelId="{46FD18C2-AA03-437C-87B7-6365E1908260}">
      <dgm:prSet/>
      <dgm:spPr/>
      <dgm:t>
        <a:bodyPr/>
        <a:lstStyle/>
        <a:p>
          <a:r>
            <a:rPr lang="en-US"/>
            <a:t>State two benefits of distributing samples of the new “Luv-Li” bath soap in your neighbourhood.</a:t>
          </a:r>
        </a:p>
      </dgm:t>
    </dgm:pt>
    <dgm:pt modelId="{A7E8B5EF-DDE0-4290-8E1A-16E56E334E6D}" type="parTrans" cxnId="{5A933640-7152-4128-9048-195408811D21}">
      <dgm:prSet/>
      <dgm:spPr/>
      <dgm:t>
        <a:bodyPr/>
        <a:lstStyle/>
        <a:p>
          <a:endParaRPr lang="en-US"/>
        </a:p>
      </dgm:t>
    </dgm:pt>
    <dgm:pt modelId="{F2DC0243-A1FD-43D3-A95D-51E9CE6C0780}" type="sibTrans" cxnId="{5A933640-7152-4128-9048-195408811D21}">
      <dgm:prSet/>
      <dgm:spPr/>
      <dgm:t>
        <a:bodyPr/>
        <a:lstStyle/>
        <a:p>
          <a:endParaRPr lang="en-US"/>
        </a:p>
      </dgm:t>
    </dgm:pt>
    <dgm:pt modelId="{F90EE5BD-CD24-4314-B48D-D4757345D2B9}" type="pres">
      <dgm:prSet presAssocID="{5C99DD16-CBE8-4BA3-A210-3E41780066B2}" presName="root" presStyleCnt="0">
        <dgm:presLayoutVars>
          <dgm:dir/>
          <dgm:resizeHandles val="exact"/>
        </dgm:presLayoutVars>
      </dgm:prSet>
      <dgm:spPr/>
    </dgm:pt>
    <dgm:pt modelId="{3538C048-C427-4D67-90B5-B68133F35D3B}" type="pres">
      <dgm:prSet presAssocID="{B14A0169-8F56-4705-B8BD-4FD204BF8D49}" presName="compNode" presStyleCnt="0"/>
      <dgm:spPr/>
    </dgm:pt>
    <dgm:pt modelId="{5E1A630F-FA3F-40A4-94C4-9F240BE12320}" type="pres">
      <dgm:prSet presAssocID="{B14A0169-8F56-4705-B8BD-4FD204BF8D49}" presName="bgRect" presStyleLbl="bgShp" presStyleIdx="0" presStyleCnt="4"/>
      <dgm:spPr/>
    </dgm:pt>
    <dgm:pt modelId="{AAD30A97-FEB8-4AA0-A8C9-127D84A671F4}" type="pres">
      <dgm:prSet presAssocID="{B14A0169-8F56-4705-B8BD-4FD204BF8D4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 with Balloon"/>
        </a:ext>
      </dgm:extLst>
    </dgm:pt>
    <dgm:pt modelId="{60EF0B04-53CC-4A58-BE64-F85495059B3F}" type="pres">
      <dgm:prSet presAssocID="{B14A0169-8F56-4705-B8BD-4FD204BF8D49}" presName="spaceRect" presStyleCnt="0"/>
      <dgm:spPr/>
    </dgm:pt>
    <dgm:pt modelId="{E3E6D300-B1DC-4E35-AD5C-0E01E411CF65}" type="pres">
      <dgm:prSet presAssocID="{B14A0169-8F56-4705-B8BD-4FD204BF8D49}" presName="parTx" presStyleLbl="revTx" presStyleIdx="0" presStyleCnt="4">
        <dgm:presLayoutVars>
          <dgm:chMax val="0"/>
          <dgm:chPref val="0"/>
        </dgm:presLayoutVars>
      </dgm:prSet>
      <dgm:spPr/>
    </dgm:pt>
    <dgm:pt modelId="{B25A416B-DF87-4E9C-89B4-B99E0EEE78B0}" type="pres">
      <dgm:prSet presAssocID="{D05B852A-4314-46E1-81F8-AB549E8836D8}" presName="sibTrans" presStyleCnt="0"/>
      <dgm:spPr/>
    </dgm:pt>
    <dgm:pt modelId="{04417279-FC1F-4B40-9FA6-B7C060E25D95}" type="pres">
      <dgm:prSet presAssocID="{937DB1B6-4C9C-4090-AD16-8EF3A274DCF0}" presName="compNode" presStyleCnt="0"/>
      <dgm:spPr/>
    </dgm:pt>
    <dgm:pt modelId="{5F9CDD2E-6E9A-4813-A4D3-761CA6EFC049}" type="pres">
      <dgm:prSet presAssocID="{937DB1B6-4C9C-4090-AD16-8EF3A274DCF0}" presName="bgRect" presStyleLbl="bgShp" presStyleIdx="1" presStyleCnt="4"/>
      <dgm:spPr/>
    </dgm:pt>
    <dgm:pt modelId="{6522E05E-D821-4CB3-B4B9-D241E80E435E}" type="pres">
      <dgm:prSet presAssocID="{937DB1B6-4C9C-4090-AD16-8EF3A274DC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C5D198E8-293A-4FA0-B482-EE799637E961}" type="pres">
      <dgm:prSet presAssocID="{937DB1B6-4C9C-4090-AD16-8EF3A274DCF0}" presName="spaceRect" presStyleCnt="0"/>
      <dgm:spPr/>
    </dgm:pt>
    <dgm:pt modelId="{87CB0A2E-238B-4D1B-8AF7-60ADFBB0F1E9}" type="pres">
      <dgm:prSet presAssocID="{937DB1B6-4C9C-4090-AD16-8EF3A274DCF0}" presName="parTx" presStyleLbl="revTx" presStyleIdx="1" presStyleCnt="4">
        <dgm:presLayoutVars>
          <dgm:chMax val="0"/>
          <dgm:chPref val="0"/>
        </dgm:presLayoutVars>
      </dgm:prSet>
      <dgm:spPr/>
    </dgm:pt>
    <dgm:pt modelId="{561BBC77-50E9-40BC-A108-AFF89C912ADD}" type="pres">
      <dgm:prSet presAssocID="{4980CB30-531E-46F6-8CBB-43DCADA0D538}" presName="sibTrans" presStyleCnt="0"/>
      <dgm:spPr/>
    </dgm:pt>
    <dgm:pt modelId="{DED4D5CE-20FD-46DD-938D-97661F1B27E6}" type="pres">
      <dgm:prSet presAssocID="{45638454-6698-4DE6-82B9-0B2E78985197}" presName="compNode" presStyleCnt="0"/>
      <dgm:spPr/>
    </dgm:pt>
    <dgm:pt modelId="{77D640BA-2AC5-46B1-BA5B-E9A84F786DD2}" type="pres">
      <dgm:prSet presAssocID="{45638454-6698-4DE6-82B9-0B2E78985197}" presName="bgRect" presStyleLbl="bgShp" presStyleIdx="2" presStyleCnt="4"/>
      <dgm:spPr/>
    </dgm:pt>
    <dgm:pt modelId="{7DD9ECCF-4FB0-4BB6-A771-CBC3BFA24BB1}" type="pres">
      <dgm:prSet presAssocID="{45638454-6698-4DE6-82B9-0B2E7898519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4371BBD0-5B51-4CA2-818D-4410CD11EFE8}" type="pres">
      <dgm:prSet presAssocID="{45638454-6698-4DE6-82B9-0B2E78985197}" presName="spaceRect" presStyleCnt="0"/>
      <dgm:spPr/>
    </dgm:pt>
    <dgm:pt modelId="{28E8BF9C-8424-4353-A442-22C8358DF4B9}" type="pres">
      <dgm:prSet presAssocID="{45638454-6698-4DE6-82B9-0B2E78985197}" presName="parTx" presStyleLbl="revTx" presStyleIdx="2" presStyleCnt="4">
        <dgm:presLayoutVars>
          <dgm:chMax val="0"/>
          <dgm:chPref val="0"/>
        </dgm:presLayoutVars>
      </dgm:prSet>
      <dgm:spPr/>
    </dgm:pt>
    <dgm:pt modelId="{226FB413-8A1B-4886-87C9-FCFAE0C670A9}" type="pres">
      <dgm:prSet presAssocID="{0F596D2C-A2AC-495E-BCA9-28ABC9466D8E}" presName="sibTrans" presStyleCnt="0"/>
      <dgm:spPr/>
    </dgm:pt>
    <dgm:pt modelId="{68C6AC2D-E177-4F62-90DC-5C0D26901212}" type="pres">
      <dgm:prSet presAssocID="{46FD18C2-AA03-437C-87B7-6365E1908260}" presName="compNode" presStyleCnt="0"/>
      <dgm:spPr/>
    </dgm:pt>
    <dgm:pt modelId="{F9CA417F-54E4-4D62-85BF-4C55E3E812D0}" type="pres">
      <dgm:prSet presAssocID="{46FD18C2-AA03-437C-87B7-6365E1908260}" presName="bgRect" presStyleLbl="bgShp" presStyleIdx="3" presStyleCnt="4"/>
      <dgm:spPr/>
    </dgm:pt>
    <dgm:pt modelId="{315FB313-BAB6-4792-899B-3B2DB1B1A1E8}" type="pres">
      <dgm:prSet presAssocID="{46FD18C2-AA03-437C-87B7-6365E19082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wer"/>
        </a:ext>
      </dgm:extLst>
    </dgm:pt>
    <dgm:pt modelId="{26F2B906-5EA2-4941-92A4-71C3623BD7BE}" type="pres">
      <dgm:prSet presAssocID="{46FD18C2-AA03-437C-87B7-6365E1908260}" presName="spaceRect" presStyleCnt="0"/>
      <dgm:spPr/>
    </dgm:pt>
    <dgm:pt modelId="{CCCF61B7-056D-4797-986E-D2D4B9CC834C}" type="pres">
      <dgm:prSet presAssocID="{46FD18C2-AA03-437C-87B7-6365E1908260}" presName="parTx" presStyleLbl="revTx" presStyleIdx="3" presStyleCnt="4">
        <dgm:presLayoutVars>
          <dgm:chMax val="0"/>
          <dgm:chPref val="0"/>
        </dgm:presLayoutVars>
      </dgm:prSet>
      <dgm:spPr/>
    </dgm:pt>
  </dgm:ptLst>
  <dgm:cxnLst>
    <dgm:cxn modelId="{C78A5E00-D680-4A2C-A5C1-36B6AE881F3E}" type="presOf" srcId="{B14A0169-8F56-4705-B8BD-4FD204BF8D49}" destId="{E3E6D300-B1DC-4E35-AD5C-0E01E411CF65}" srcOrd="0" destOrd="0" presId="urn:microsoft.com/office/officeart/2018/2/layout/IconVerticalSolidList"/>
    <dgm:cxn modelId="{5A933640-7152-4128-9048-195408811D21}" srcId="{5C99DD16-CBE8-4BA3-A210-3E41780066B2}" destId="{46FD18C2-AA03-437C-87B7-6365E1908260}" srcOrd="3" destOrd="0" parTransId="{A7E8B5EF-DDE0-4290-8E1A-16E56E334E6D}" sibTransId="{F2DC0243-A1FD-43D3-A95D-51E9CE6C0780}"/>
    <dgm:cxn modelId="{888D5C6E-AC49-4329-B42D-349A16A63276}" type="presOf" srcId="{46FD18C2-AA03-437C-87B7-6365E1908260}" destId="{CCCF61B7-056D-4797-986E-D2D4B9CC834C}" srcOrd="0" destOrd="0" presId="urn:microsoft.com/office/officeart/2018/2/layout/IconVerticalSolidList"/>
    <dgm:cxn modelId="{37AC7A6F-CBA7-4DDD-9827-F0E3B5D30EEB}" type="presOf" srcId="{5C99DD16-CBE8-4BA3-A210-3E41780066B2}" destId="{F90EE5BD-CD24-4314-B48D-D4757345D2B9}" srcOrd="0" destOrd="0" presId="urn:microsoft.com/office/officeart/2018/2/layout/IconVerticalSolidList"/>
    <dgm:cxn modelId="{89C48776-9B95-4E3C-BCD9-A40C8DD76D56}" srcId="{5C99DD16-CBE8-4BA3-A210-3E41780066B2}" destId="{937DB1B6-4C9C-4090-AD16-8EF3A274DCF0}" srcOrd="1" destOrd="0" parTransId="{530143A7-34E4-4F7F-827C-1B909CDE6051}" sibTransId="{4980CB30-531E-46F6-8CBB-43DCADA0D538}"/>
    <dgm:cxn modelId="{5E22ED9E-ADB9-4B60-974F-3E78D903D2E1}" type="presOf" srcId="{45638454-6698-4DE6-82B9-0B2E78985197}" destId="{28E8BF9C-8424-4353-A442-22C8358DF4B9}" srcOrd="0" destOrd="0" presId="urn:microsoft.com/office/officeart/2018/2/layout/IconVerticalSolidList"/>
    <dgm:cxn modelId="{265EB9BA-1414-44B4-8FA2-9B91F03414EB}" type="presOf" srcId="{937DB1B6-4C9C-4090-AD16-8EF3A274DCF0}" destId="{87CB0A2E-238B-4D1B-8AF7-60ADFBB0F1E9}" srcOrd="0" destOrd="0" presId="urn:microsoft.com/office/officeart/2018/2/layout/IconVerticalSolidList"/>
    <dgm:cxn modelId="{437455F4-21B7-40C6-B813-2052DFCDBE1E}" srcId="{5C99DD16-CBE8-4BA3-A210-3E41780066B2}" destId="{45638454-6698-4DE6-82B9-0B2E78985197}" srcOrd="2" destOrd="0" parTransId="{EDFB8F0A-CE1F-4779-8ED0-F68B4EBAD339}" sibTransId="{0F596D2C-A2AC-495E-BCA9-28ABC9466D8E}"/>
    <dgm:cxn modelId="{F26ABEF5-DFED-40C6-B1B9-8B44001DB2BA}" srcId="{5C99DD16-CBE8-4BA3-A210-3E41780066B2}" destId="{B14A0169-8F56-4705-B8BD-4FD204BF8D49}" srcOrd="0" destOrd="0" parTransId="{CBD82705-AB92-456D-9EE6-DC301EFDF9AB}" sibTransId="{D05B852A-4314-46E1-81F8-AB549E8836D8}"/>
    <dgm:cxn modelId="{2D8B8D27-2D28-45CF-B867-53F0088F0CE8}" type="presParOf" srcId="{F90EE5BD-CD24-4314-B48D-D4757345D2B9}" destId="{3538C048-C427-4D67-90B5-B68133F35D3B}" srcOrd="0" destOrd="0" presId="urn:microsoft.com/office/officeart/2018/2/layout/IconVerticalSolidList"/>
    <dgm:cxn modelId="{06DF2115-684E-41EE-9000-F3A95FDA7618}" type="presParOf" srcId="{3538C048-C427-4D67-90B5-B68133F35D3B}" destId="{5E1A630F-FA3F-40A4-94C4-9F240BE12320}" srcOrd="0" destOrd="0" presId="urn:microsoft.com/office/officeart/2018/2/layout/IconVerticalSolidList"/>
    <dgm:cxn modelId="{82C00A94-C744-4D82-8941-0E0BE1F57D44}" type="presParOf" srcId="{3538C048-C427-4D67-90B5-B68133F35D3B}" destId="{AAD30A97-FEB8-4AA0-A8C9-127D84A671F4}" srcOrd="1" destOrd="0" presId="urn:microsoft.com/office/officeart/2018/2/layout/IconVerticalSolidList"/>
    <dgm:cxn modelId="{2836C345-A758-44DB-8A0F-57769F5D43E3}" type="presParOf" srcId="{3538C048-C427-4D67-90B5-B68133F35D3B}" destId="{60EF0B04-53CC-4A58-BE64-F85495059B3F}" srcOrd="2" destOrd="0" presId="urn:microsoft.com/office/officeart/2018/2/layout/IconVerticalSolidList"/>
    <dgm:cxn modelId="{0BD773DC-25C0-4A50-8CF1-DA263A0BEDA5}" type="presParOf" srcId="{3538C048-C427-4D67-90B5-B68133F35D3B}" destId="{E3E6D300-B1DC-4E35-AD5C-0E01E411CF65}" srcOrd="3" destOrd="0" presId="urn:microsoft.com/office/officeart/2018/2/layout/IconVerticalSolidList"/>
    <dgm:cxn modelId="{9F70214D-068C-4B61-B7AD-144ACD02B902}" type="presParOf" srcId="{F90EE5BD-CD24-4314-B48D-D4757345D2B9}" destId="{B25A416B-DF87-4E9C-89B4-B99E0EEE78B0}" srcOrd="1" destOrd="0" presId="urn:microsoft.com/office/officeart/2018/2/layout/IconVerticalSolidList"/>
    <dgm:cxn modelId="{42CE8DAC-3B43-40FD-A49F-A0A0ACF4542B}" type="presParOf" srcId="{F90EE5BD-CD24-4314-B48D-D4757345D2B9}" destId="{04417279-FC1F-4B40-9FA6-B7C060E25D95}" srcOrd="2" destOrd="0" presId="urn:microsoft.com/office/officeart/2018/2/layout/IconVerticalSolidList"/>
    <dgm:cxn modelId="{AA53FE41-26AD-4256-AD14-CDA8AA6E7C0A}" type="presParOf" srcId="{04417279-FC1F-4B40-9FA6-B7C060E25D95}" destId="{5F9CDD2E-6E9A-4813-A4D3-761CA6EFC049}" srcOrd="0" destOrd="0" presId="urn:microsoft.com/office/officeart/2018/2/layout/IconVerticalSolidList"/>
    <dgm:cxn modelId="{D69DE961-A288-42BF-B372-DBE1D0020920}" type="presParOf" srcId="{04417279-FC1F-4B40-9FA6-B7C060E25D95}" destId="{6522E05E-D821-4CB3-B4B9-D241E80E435E}" srcOrd="1" destOrd="0" presId="urn:microsoft.com/office/officeart/2018/2/layout/IconVerticalSolidList"/>
    <dgm:cxn modelId="{138BCFEF-6697-4E7C-98E5-A2379BC22A6B}" type="presParOf" srcId="{04417279-FC1F-4B40-9FA6-B7C060E25D95}" destId="{C5D198E8-293A-4FA0-B482-EE799637E961}" srcOrd="2" destOrd="0" presId="urn:microsoft.com/office/officeart/2018/2/layout/IconVerticalSolidList"/>
    <dgm:cxn modelId="{DF1B582E-7AF5-4071-AEA6-4D4631B7F59F}" type="presParOf" srcId="{04417279-FC1F-4B40-9FA6-B7C060E25D95}" destId="{87CB0A2E-238B-4D1B-8AF7-60ADFBB0F1E9}" srcOrd="3" destOrd="0" presId="urn:microsoft.com/office/officeart/2018/2/layout/IconVerticalSolidList"/>
    <dgm:cxn modelId="{CF512C46-9F63-4B2D-9917-52C60BC1FBDF}" type="presParOf" srcId="{F90EE5BD-CD24-4314-B48D-D4757345D2B9}" destId="{561BBC77-50E9-40BC-A108-AFF89C912ADD}" srcOrd="3" destOrd="0" presId="urn:microsoft.com/office/officeart/2018/2/layout/IconVerticalSolidList"/>
    <dgm:cxn modelId="{AC8B476E-E98E-41A1-B73C-D19DAE19996B}" type="presParOf" srcId="{F90EE5BD-CD24-4314-B48D-D4757345D2B9}" destId="{DED4D5CE-20FD-46DD-938D-97661F1B27E6}" srcOrd="4" destOrd="0" presId="urn:microsoft.com/office/officeart/2018/2/layout/IconVerticalSolidList"/>
    <dgm:cxn modelId="{CB861EA4-3135-4967-81A6-FB766ACE5F53}" type="presParOf" srcId="{DED4D5CE-20FD-46DD-938D-97661F1B27E6}" destId="{77D640BA-2AC5-46B1-BA5B-E9A84F786DD2}" srcOrd="0" destOrd="0" presId="urn:microsoft.com/office/officeart/2018/2/layout/IconVerticalSolidList"/>
    <dgm:cxn modelId="{D426042F-3E4B-4A20-ACC6-A9E3B78AEA0B}" type="presParOf" srcId="{DED4D5CE-20FD-46DD-938D-97661F1B27E6}" destId="{7DD9ECCF-4FB0-4BB6-A771-CBC3BFA24BB1}" srcOrd="1" destOrd="0" presId="urn:microsoft.com/office/officeart/2018/2/layout/IconVerticalSolidList"/>
    <dgm:cxn modelId="{3D31B66F-56C2-487F-8967-8DB9EAA338B9}" type="presParOf" srcId="{DED4D5CE-20FD-46DD-938D-97661F1B27E6}" destId="{4371BBD0-5B51-4CA2-818D-4410CD11EFE8}" srcOrd="2" destOrd="0" presId="urn:microsoft.com/office/officeart/2018/2/layout/IconVerticalSolidList"/>
    <dgm:cxn modelId="{02170983-028C-4860-959A-8F949E850E76}" type="presParOf" srcId="{DED4D5CE-20FD-46DD-938D-97661F1B27E6}" destId="{28E8BF9C-8424-4353-A442-22C8358DF4B9}" srcOrd="3" destOrd="0" presId="urn:microsoft.com/office/officeart/2018/2/layout/IconVerticalSolidList"/>
    <dgm:cxn modelId="{E50A48CB-56AD-4A44-9C18-A5C9E6D9AFD1}" type="presParOf" srcId="{F90EE5BD-CD24-4314-B48D-D4757345D2B9}" destId="{226FB413-8A1B-4886-87C9-FCFAE0C670A9}" srcOrd="5" destOrd="0" presId="urn:microsoft.com/office/officeart/2018/2/layout/IconVerticalSolidList"/>
    <dgm:cxn modelId="{81BFA587-DE56-42A9-9020-65BB1349A941}" type="presParOf" srcId="{F90EE5BD-CD24-4314-B48D-D4757345D2B9}" destId="{68C6AC2D-E177-4F62-90DC-5C0D26901212}" srcOrd="6" destOrd="0" presId="urn:microsoft.com/office/officeart/2018/2/layout/IconVerticalSolidList"/>
    <dgm:cxn modelId="{05AC0764-2B73-4E02-B89A-822FFD35E132}" type="presParOf" srcId="{68C6AC2D-E177-4F62-90DC-5C0D26901212}" destId="{F9CA417F-54E4-4D62-85BF-4C55E3E812D0}" srcOrd="0" destOrd="0" presId="urn:microsoft.com/office/officeart/2018/2/layout/IconVerticalSolidList"/>
    <dgm:cxn modelId="{03800CB4-279C-44C1-A8BD-17703A978E99}" type="presParOf" srcId="{68C6AC2D-E177-4F62-90DC-5C0D26901212}" destId="{315FB313-BAB6-4792-899B-3B2DB1B1A1E8}" srcOrd="1" destOrd="0" presId="urn:microsoft.com/office/officeart/2018/2/layout/IconVerticalSolidList"/>
    <dgm:cxn modelId="{CEDB3493-C2EA-48F7-B4D2-004B6DCEC302}" type="presParOf" srcId="{68C6AC2D-E177-4F62-90DC-5C0D26901212}" destId="{26F2B906-5EA2-4941-92A4-71C3623BD7BE}" srcOrd="2" destOrd="0" presId="urn:microsoft.com/office/officeart/2018/2/layout/IconVerticalSolidList"/>
    <dgm:cxn modelId="{40C0976E-720D-4F74-92E7-1BF090F64FF9}" type="presParOf" srcId="{68C6AC2D-E177-4F62-90DC-5C0D26901212}" destId="{CCCF61B7-056D-4797-986E-D2D4B9CC83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2950A-5A14-4E11-B8F4-9CF9D9DEA16A}">
      <dsp:nvSpPr>
        <dsp:cNvPr id="0" name=""/>
        <dsp:cNvSpPr/>
      </dsp:nvSpPr>
      <dsp:spPr>
        <a:xfrm>
          <a:off x="3986212" y="1979664"/>
          <a:ext cx="2828925" cy="673155"/>
        </a:xfrm>
        <a:custGeom>
          <a:avLst/>
          <a:gdLst/>
          <a:ahLst/>
          <a:cxnLst/>
          <a:rect l="0" t="0" r="0" b="0"/>
          <a:pathLst>
            <a:path>
              <a:moveTo>
                <a:pt x="0" y="0"/>
              </a:moveTo>
              <a:lnTo>
                <a:pt x="0" y="458735"/>
              </a:lnTo>
              <a:lnTo>
                <a:pt x="2828925" y="458735"/>
              </a:lnTo>
              <a:lnTo>
                <a:pt x="2828925" y="67315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64AC5-97D0-417E-B56B-7580953F3EAB}">
      <dsp:nvSpPr>
        <dsp:cNvPr id="0" name=""/>
        <dsp:cNvSpPr/>
      </dsp:nvSpPr>
      <dsp:spPr>
        <a:xfrm>
          <a:off x="3940492" y="1979664"/>
          <a:ext cx="91440" cy="673155"/>
        </a:xfrm>
        <a:custGeom>
          <a:avLst/>
          <a:gdLst/>
          <a:ahLst/>
          <a:cxnLst/>
          <a:rect l="0" t="0" r="0" b="0"/>
          <a:pathLst>
            <a:path>
              <a:moveTo>
                <a:pt x="45720" y="0"/>
              </a:moveTo>
              <a:lnTo>
                <a:pt x="45720" y="67315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B0B65-B50C-4BD9-B39D-21FEE1478C74}">
      <dsp:nvSpPr>
        <dsp:cNvPr id="0" name=""/>
        <dsp:cNvSpPr/>
      </dsp:nvSpPr>
      <dsp:spPr>
        <a:xfrm>
          <a:off x="1157287" y="1979664"/>
          <a:ext cx="2828925" cy="673155"/>
        </a:xfrm>
        <a:custGeom>
          <a:avLst/>
          <a:gdLst/>
          <a:ahLst/>
          <a:cxnLst/>
          <a:rect l="0" t="0" r="0" b="0"/>
          <a:pathLst>
            <a:path>
              <a:moveTo>
                <a:pt x="2828925" y="0"/>
              </a:moveTo>
              <a:lnTo>
                <a:pt x="2828925" y="458735"/>
              </a:lnTo>
              <a:lnTo>
                <a:pt x="0" y="458735"/>
              </a:lnTo>
              <a:lnTo>
                <a:pt x="0" y="673155"/>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EAF99-8EED-46B3-A99E-74D9AE7D1D7A}">
      <dsp:nvSpPr>
        <dsp:cNvPr id="0" name=""/>
        <dsp:cNvSpPr/>
      </dsp:nvSpPr>
      <dsp:spPr>
        <a:xfrm>
          <a:off x="2828924" y="509908"/>
          <a:ext cx="2314575" cy="14697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071DEC-2343-4EEC-929B-45F0A7D34E7F}">
      <dsp:nvSpPr>
        <dsp:cNvPr id="0" name=""/>
        <dsp:cNvSpPr/>
      </dsp:nvSpPr>
      <dsp:spPr>
        <a:xfrm>
          <a:off x="3086099" y="754225"/>
          <a:ext cx="2314575" cy="14697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Marketing Manager</a:t>
          </a:r>
        </a:p>
      </dsp:txBody>
      <dsp:txXfrm>
        <a:off x="3129147" y="797273"/>
        <a:ext cx="2228479" cy="1383659"/>
      </dsp:txXfrm>
    </dsp:sp>
    <dsp:sp modelId="{21D2E7E1-CD80-43C8-B7CD-6E2BCAC1E0A8}">
      <dsp:nvSpPr>
        <dsp:cNvPr id="0" name=""/>
        <dsp:cNvSpPr/>
      </dsp:nvSpPr>
      <dsp:spPr>
        <a:xfrm>
          <a:off x="0" y="2652819"/>
          <a:ext cx="2314575" cy="14697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0EF55-1F19-4B80-8FF2-BEC0819943D9}">
      <dsp:nvSpPr>
        <dsp:cNvPr id="0" name=""/>
        <dsp:cNvSpPr/>
      </dsp:nvSpPr>
      <dsp:spPr>
        <a:xfrm>
          <a:off x="257174" y="2897135"/>
          <a:ext cx="2314575" cy="14697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Promotions/Events Coordinator</a:t>
          </a:r>
        </a:p>
      </dsp:txBody>
      <dsp:txXfrm>
        <a:off x="300222" y="2940183"/>
        <a:ext cx="2228479" cy="1383659"/>
      </dsp:txXfrm>
    </dsp:sp>
    <dsp:sp modelId="{41726CBA-C1A9-4C26-8979-81E6141701BC}">
      <dsp:nvSpPr>
        <dsp:cNvPr id="0" name=""/>
        <dsp:cNvSpPr/>
      </dsp:nvSpPr>
      <dsp:spPr>
        <a:xfrm>
          <a:off x="2828924" y="2652819"/>
          <a:ext cx="2314575" cy="14697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08D19-4A84-4876-8AC8-B884879D7834}">
      <dsp:nvSpPr>
        <dsp:cNvPr id="0" name=""/>
        <dsp:cNvSpPr/>
      </dsp:nvSpPr>
      <dsp:spPr>
        <a:xfrm>
          <a:off x="3086099" y="2897135"/>
          <a:ext cx="2314575" cy="14697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Corporate Communications Clerk</a:t>
          </a:r>
        </a:p>
      </dsp:txBody>
      <dsp:txXfrm>
        <a:off x="3129147" y="2940183"/>
        <a:ext cx="2228479" cy="1383659"/>
      </dsp:txXfrm>
    </dsp:sp>
    <dsp:sp modelId="{0E174827-2577-4139-93D9-4C98FC2DC1E5}">
      <dsp:nvSpPr>
        <dsp:cNvPr id="0" name=""/>
        <dsp:cNvSpPr/>
      </dsp:nvSpPr>
      <dsp:spPr>
        <a:xfrm>
          <a:off x="5657850" y="2652819"/>
          <a:ext cx="2314575" cy="1469755"/>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18EE2-5BB7-4AEB-91BD-BFAA2040B48F}">
      <dsp:nvSpPr>
        <dsp:cNvPr id="0" name=""/>
        <dsp:cNvSpPr/>
      </dsp:nvSpPr>
      <dsp:spPr>
        <a:xfrm>
          <a:off x="5915024" y="2897135"/>
          <a:ext cx="2314575" cy="1469755"/>
        </a:xfrm>
        <a:prstGeom prst="roundRect">
          <a:avLst>
            <a:gd name="adj" fmla="val 10000"/>
          </a:avLst>
        </a:prstGeom>
        <a:solidFill>
          <a:schemeClr val="lt1">
            <a:alpha val="90000"/>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Graphic Artist</a:t>
          </a:r>
        </a:p>
      </dsp:txBody>
      <dsp:txXfrm>
        <a:off x="5958072" y="2940183"/>
        <a:ext cx="2228479" cy="1383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A630F-FA3F-40A4-94C4-9F240BE12320}">
      <dsp:nvSpPr>
        <dsp:cNvPr id="0" name=""/>
        <dsp:cNvSpPr/>
      </dsp:nvSpPr>
      <dsp:spPr>
        <a:xfrm>
          <a:off x="0" y="2024"/>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30A97-FEB8-4AA0-A8C9-127D84A671F4}">
      <dsp:nvSpPr>
        <dsp:cNvPr id="0" name=""/>
        <dsp:cNvSpPr/>
      </dsp:nvSpPr>
      <dsp:spPr>
        <a:xfrm>
          <a:off x="310317" y="232838"/>
          <a:ext cx="564213" cy="56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E6D300-B1DC-4E35-AD5C-0E01E411CF65}">
      <dsp:nvSpPr>
        <dsp:cNvPr id="0" name=""/>
        <dsp:cNvSpPr/>
      </dsp:nvSpPr>
      <dsp:spPr>
        <a:xfrm>
          <a:off x="1184848" y="2024"/>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Suggest FOUR promotional activities that would benefit a new children’s toy store.</a:t>
          </a:r>
        </a:p>
      </dsp:txBody>
      <dsp:txXfrm>
        <a:off x="1184848" y="2024"/>
        <a:ext cx="7044751" cy="1025842"/>
      </dsp:txXfrm>
    </dsp:sp>
    <dsp:sp modelId="{5F9CDD2E-6E9A-4813-A4D3-761CA6EFC049}">
      <dsp:nvSpPr>
        <dsp:cNvPr id="0" name=""/>
        <dsp:cNvSpPr/>
      </dsp:nvSpPr>
      <dsp:spPr>
        <a:xfrm>
          <a:off x="0" y="1284327"/>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22E05E-D821-4CB3-B4B9-D241E80E435E}">
      <dsp:nvSpPr>
        <dsp:cNvPr id="0" name=""/>
        <dsp:cNvSpPr/>
      </dsp:nvSpPr>
      <dsp:spPr>
        <a:xfrm>
          <a:off x="310317" y="1515141"/>
          <a:ext cx="564213" cy="56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CB0A2E-238B-4D1B-8AF7-60ADFBB0F1E9}">
      <dsp:nvSpPr>
        <dsp:cNvPr id="0" name=""/>
        <dsp:cNvSpPr/>
      </dsp:nvSpPr>
      <dsp:spPr>
        <a:xfrm>
          <a:off x="1184848" y="1284327"/>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Describe three major duties of the marketing clerk</a:t>
          </a:r>
        </a:p>
      </dsp:txBody>
      <dsp:txXfrm>
        <a:off x="1184848" y="1284327"/>
        <a:ext cx="7044751" cy="1025842"/>
      </dsp:txXfrm>
    </dsp:sp>
    <dsp:sp modelId="{77D640BA-2AC5-46B1-BA5B-E9A84F786DD2}">
      <dsp:nvSpPr>
        <dsp:cNvPr id="0" name=""/>
        <dsp:cNvSpPr/>
      </dsp:nvSpPr>
      <dsp:spPr>
        <a:xfrm>
          <a:off x="0" y="2566630"/>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9ECCF-4FB0-4BB6-A771-CBC3BFA24BB1}">
      <dsp:nvSpPr>
        <dsp:cNvPr id="0" name=""/>
        <dsp:cNvSpPr/>
      </dsp:nvSpPr>
      <dsp:spPr>
        <a:xfrm>
          <a:off x="310317" y="2797444"/>
          <a:ext cx="564213" cy="56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E8BF9C-8424-4353-A442-22C8358DF4B9}">
      <dsp:nvSpPr>
        <dsp:cNvPr id="0" name=""/>
        <dsp:cNvSpPr/>
      </dsp:nvSpPr>
      <dsp:spPr>
        <a:xfrm>
          <a:off x="1184848" y="2566630"/>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Give three reasons why the marketing department must liaise with the sales department</a:t>
          </a:r>
        </a:p>
      </dsp:txBody>
      <dsp:txXfrm>
        <a:off x="1184848" y="2566630"/>
        <a:ext cx="7044751" cy="1025842"/>
      </dsp:txXfrm>
    </dsp:sp>
    <dsp:sp modelId="{F9CA417F-54E4-4D62-85BF-4C55E3E812D0}">
      <dsp:nvSpPr>
        <dsp:cNvPr id="0" name=""/>
        <dsp:cNvSpPr/>
      </dsp:nvSpPr>
      <dsp:spPr>
        <a:xfrm>
          <a:off x="0" y="3848933"/>
          <a:ext cx="8229600" cy="10258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FB313-BAB6-4792-899B-3B2DB1B1A1E8}">
      <dsp:nvSpPr>
        <dsp:cNvPr id="0" name=""/>
        <dsp:cNvSpPr/>
      </dsp:nvSpPr>
      <dsp:spPr>
        <a:xfrm>
          <a:off x="310317" y="4079748"/>
          <a:ext cx="564213" cy="56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CF61B7-056D-4797-986E-D2D4B9CC834C}">
      <dsp:nvSpPr>
        <dsp:cNvPr id="0" name=""/>
        <dsp:cNvSpPr/>
      </dsp:nvSpPr>
      <dsp:spPr>
        <a:xfrm>
          <a:off x="1184848" y="3848933"/>
          <a:ext cx="7044751" cy="10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68" tIns="108568" rIns="108568" bIns="108568" numCol="1" spcCol="1270" anchor="ctr" anchorCtr="0">
          <a:noAutofit/>
        </a:bodyPr>
        <a:lstStyle/>
        <a:p>
          <a:pPr marL="0" lvl="0" indent="0" algn="l" defTabSz="977900">
            <a:lnSpc>
              <a:spcPct val="90000"/>
            </a:lnSpc>
            <a:spcBef>
              <a:spcPct val="0"/>
            </a:spcBef>
            <a:spcAft>
              <a:spcPct val="35000"/>
            </a:spcAft>
            <a:buNone/>
          </a:pPr>
          <a:r>
            <a:rPr lang="en-US" sz="2200" kern="1200"/>
            <a:t>State two benefits of distributing samples of the new “Luv-Li” bath soap in your neighbourhood.</a:t>
          </a:r>
        </a:p>
      </dsp:txBody>
      <dsp:txXfrm>
        <a:off x="1184848" y="3848933"/>
        <a:ext cx="7044751" cy="10258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00423F-4E23-4F44-A71B-537560102FD5}"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9A38-6FEC-45D2-9668-81EA888C25B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0423F-4E23-4F44-A71B-537560102FD5}"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9A38-6FEC-45D2-9668-81EA888C25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00423F-4E23-4F44-A71B-537560102FD5}"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9A38-6FEC-45D2-9668-81EA888C25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00423F-4E23-4F44-A71B-537560102FD5}"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9A38-6FEC-45D2-9668-81EA888C25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00423F-4E23-4F44-A71B-537560102FD5}"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D9A38-6FEC-45D2-9668-81EA888C25B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00423F-4E23-4F44-A71B-537560102FD5}"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9A38-6FEC-45D2-9668-81EA888C25B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00423F-4E23-4F44-A71B-537560102FD5}"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D9A38-6FEC-45D2-9668-81EA888C25B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00423F-4E23-4F44-A71B-537560102FD5}" type="datetimeFigureOut">
              <a:rPr lang="en-US" smtClean="0"/>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D9A38-6FEC-45D2-9668-81EA888C25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0423F-4E23-4F44-A71B-537560102FD5}" type="datetimeFigureOut">
              <a:rPr lang="en-US" smtClean="0"/>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D9A38-6FEC-45D2-9668-81EA888C25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00423F-4E23-4F44-A71B-537560102FD5}"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9A38-6FEC-45D2-9668-81EA888C25B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00423F-4E23-4F44-A71B-537560102FD5}"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D9A38-6FEC-45D2-9668-81EA888C25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800423F-4E23-4F44-A71B-537560102FD5}" type="datetimeFigureOut">
              <a:rPr lang="en-US" smtClean="0"/>
              <a:t>5/17/2020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B3D9A38-6FEC-45D2-9668-81EA888C25B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proprofs.com/quiz-school/story.php?title=mjcwmtmwnq0nu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enlinders.com/shop/agile-self-assessment-game-polish-edition/"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endParaRPr lang="en-US"/>
          </a:p>
        </p:txBody>
      </p:sp>
      <p:sp>
        <p:nvSpPr>
          <p:cNvPr id="12" name="Subtitle 11"/>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6" name="Rectangle 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Title 1"/>
          <p:cNvSpPr txBox="1">
            <a:spLocks/>
          </p:cNvSpPr>
          <p:nvPr/>
        </p:nvSpPr>
        <p:spPr>
          <a:xfrm>
            <a:off x="4525297" y="378542"/>
            <a:ext cx="3409122" cy="1960234"/>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700" dirty="0">
                <a:solidFill>
                  <a:srgbClr val="E76E29"/>
                </a:solidFill>
              </a:rPr>
              <a:t>CSEC Office Administration</a:t>
            </a:r>
          </a:p>
        </p:txBody>
      </p:sp>
      <p:pic>
        <p:nvPicPr>
          <p:cNvPr id="8" name="Picture 7">
            <a:extLst>
              <a:ext uri="{FF2B5EF4-FFF2-40B4-BE49-F238E27FC236}">
                <a16:creationId xmlns:a16="http://schemas.microsoft.com/office/drawing/2014/main" id="{D7E48975-92D1-4724-A9BA-31FDA21E39B9}"/>
              </a:ext>
            </a:extLst>
          </p:cNvPr>
          <p:cNvPicPr>
            <a:picLocks noChangeAspect="1"/>
          </p:cNvPicPr>
          <p:nvPr/>
        </p:nvPicPr>
        <p:blipFill rotWithShape="1">
          <a:blip r:embed="rId2"/>
          <a:srcRect r="21167" b="-3"/>
          <a:stretch/>
        </p:blipFill>
        <p:spPr>
          <a:xfrm>
            <a:off x="17976" y="0"/>
            <a:ext cx="4477824" cy="6858000"/>
          </a:xfrm>
          <a:prstGeom prst="rect">
            <a:avLst/>
          </a:prstGeom>
        </p:spPr>
      </p:pic>
      <p:sp>
        <p:nvSpPr>
          <p:cNvPr id="10" name="Subtitle 2"/>
          <p:cNvSpPr txBox="1">
            <a:spLocks/>
          </p:cNvSpPr>
          <p:nvPr/>
        </p:nvSpPr>
        <p:spPr>
          <a:xfrm>
            <a:off x="4849575" y="2640781"/>
            <a:ext cx="3084844" cy="3311766"/>
          </a:xfrm>
          <a:prstGeom prst="rect">
            <a:avLst/>
          </a:prstGeom>
        </p:spPr>
        <p:txBody>
          <a:bodyPr vert="horz" lIns="0" tIns="45720" rIns="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600" dirty="0">
                <a:solidFill>
                  <a:schemeClr val="tx1">
                    <a:lumMod val="75000"/>
                    <a:lumOff val="25000"/>
                  </a:schemeClr>
                </a:solidFill>
              </a:rPr>
              <a:t>Section XI: Sales, Marketing and Customer Service</a:t>
            </a:r>
          </a:p>
          <a:p>
            <a:r>
              <a:rPr lang="en-US" sz="1600" dirty="0">
                <a:solidFill>
                  <a:schemeClr val="tx1">
                    <a:lumMod val="75000"/>
                    <a:lumOff val="25000"/>
                  </a:schemeClr>
                </a:solidFill>
              </a:rPr>
              <a:t>Lesson 2 – MARKETING OFFICE</a:t>
            </a:r>
          </a:p>
          <a:p>
            <a:r>
              <a:rPr lang="en-US" sz="1600" dirty="0">
                <a:solidFill>
                  <a:schemeClr val="tx1">
                    <a:lumMod val="75000"/>
                    <a:lumOff val="25000"/>
                  </a:schemeClr>
                </a:solidFill>
              </a:rPr>
              <a:t>Form 4</a:t>
            </a:r>
          </a:p>
          <a:p>
            <a:r>
              <a:rPr lang="en-US" sz="1600" dirty="0">
                <a:solidFill>
                  <a:schemeClr val="tx1">
                    <a:lumMod val="75000"/>
                    <a:lumOff val="25000"/>
                  </a:schemeClr>
                </a:solidFill>
              </a:rPr>
              <a:t>Suggested Learning Time: 45 minutes</a:t>
            </a:r>
          </a:p>
        </p:txBody>
      </p:sp>
    </p:spTree>
    <p:extLst>
      <p:ext uri="{BB962C8B-B14F-4D97-AF65-F5344CB8AC3E}">
        <p14:creationId xmlns:p14="http://schemas.microsoft.com/office/powerpoint/2010/main" val="344175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marketing strategies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t>Market research to find out consumer opinions</a:t>
            </a:r>
          </a:p>
          <a:p>
            <a:pPr>
              <a:buFont typeface="Wingdings" panose="05000000000000000000" pitchFamily="2" charset="2"/>
              <a:buChar char="v"/>
            </a:pPr>
            <a:r>
              <a:rPr lang="en-US" sz="2800" dirty="0"/>
              <a:t>Comparing product prices and features with those offered by competitors</a:t>
            </a:r>
          </a:p>
          <a:p>
            <a:pPr>
              <a:buFont typeface="Wingdings" panose="05000000000000000000" pitchFamily="2" charset="2"/>
              <a:buChar char="v"/>
            </a:pPr>
            <a:r>
              <a:rPr lang="en-US" sz="2800" dirty="0"/>
              <a:t>Launching new products or adapting/developing existing ones</a:t>
            </a:r>
          </a:p>
          <a:p>
            <a:pPr>
              <a:buFont typeface="Wingdings" panose="05000000000000000000" pitchFamily="2" charset="2"/>
              <a:buChar char="v"/>
            </a:pPr>
            <a:r>
              <a:rPr lang="en-US" sz="2800" dirty="0"/>
              <a:t>Selling in new territories or online</a:t>
            </a:r>
          </a:p>
          <a:p>
            <a:pPr>
              <a:buFont typeface="Wingdings" panose="05000000000000000000" pitchFamily="2" charset="2"/>
              <a:buChar char="v"/>
            </a:pPr>
            <a:r>
              <a:rPr lang="en-US" sz="2800" dirty="0"/>
              <a:t>Promotional activities and advertising</a:t>
            </a:r>
          </a:p>
        </p:txBody>
      </p:sp>
      <p:pic>
        <p:nvPicPr>
          <p:cNvPr id="6147" name="Picture 3" descr="C:\Users\Administrator.ECALMOE2013\AppData\Local\Microsoft\Windows\Temporary Internet Files\Content.IE5\1JLMR8PU\4_hot_Online_Marketing_strategi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649" y="4672781"/>
            <a:ext cx="2285349"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24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marketing strategies cont’d</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dirty="0"/>
              <a:t>Public relations, such as giving talks and radio interviews, and sending out press releases</a:t>
            </a:r>
          </a:p>
          <a:p>
            <a:pPr>
              <a:buFont typeface="Wingdings" panose="05000000000000000000" pitchFamily="2" charset="2"/>
              <a:buChar char="v"/>
            </a:pPr>
            <a:r>
              <a:rPr lang="en-US" sz="2800" dirty="0"/>
              <a:t>Offering discounts or incentives to sales people or customers</a:t>
            </a:r>
          </a:p>
          <a:p>
            <a:pPr>
              <a:buFont typeface="Wingdings" panose="05000000000000000000" pitchFamily="2" charset="2"/>
              <a:buChar char="v"/>
            </a:pPr>
            <a:r>
              <a:rPr lang="en-US" sz="2800" dirty="0"/>
              <a:t>Starting a loyalty programme to reward regular customers</a:t>
            </a:r>
          </a:p>
        </p:txBody>
      </p:sp>
      <p:pic>
        <p:nvPicPr>
          <p:cNvPr id="7170" name="Picture 2" descr="C:\Users\Administrator.ECALMOE2013\AppData\Local\Microsoft\Windows\Temporary Internet Files\Content.IE5\1JLMR8PU\4_hot_Online_Marketing_strategi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4306" y="4127090"/>
            <a:ext cx="2839526" cy="27456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56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 Budgeting</a:t>
            </a:r>
          </a:p>
        </p:txBody>
      </p:sp>
      <p:sp>
        <p:nvSpPr>
          <p:cNvPr id="3" name="Content Placeholder 2"/>
          <p:cNvSpPr>
            <a:spLocks noGrp="1"/>
          </p:cNvSpPr>
          <p:nvPr>
            <p:ph idx="1"/>
          </p:nvPr>
        </p:nvSpPr>
        <p:spPr/>
        <p:txBody>
          <a:bodyPr>
            <a:normAutofit/>
          </a:bodyPr>
          <a:lstStyle/>
          <a:p>
            <a:r>
              <a:rPr lang="en-US" sz="2800" dirty="0"/>
              <a:t>The marketing budget must be used wisely.  Different activities must be cost, and decisions made about which should provide the best returns.  </a:t>
            </a:r>
          </a:p>
          <a:p>
            <a:r>
              <a:rPr lang="en-US" sz="2800" dirty="0"/>
              <a:t>Afterwards, the effectiveness of advertisements and promotions should be assessed so that only those with a positive effect on sales or brand recognition are repeated.</a:t>
            </a:r>
          </a:p>
        </p:txBody>
      </p:sp>
      <p:pic>
        <p:nvPicPr>
          <p:cNvPr id="8194" name="Picture 2" descr="C:\Users\Administrator.ECALMOE2013\AppData\Local\Microsoft\Windows\Temporary Internet Files\Content.IE5\KC7YXEHT\budget_19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7788" y="4790778"/>
            <a:ext cx="1696212" cy="2067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2903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4. Advertising</a:t>
            </a:r>
          </a:p>
        </p:txBody>
      </p:sp>
      <p:sp>
        <p:nvSpPr>
          <p:cNvPr id="3" name="Content Placeholder 2"/>
          <p:cNvSpPr>
            <a:spLocks noGrp="1"/>
          </p:cNvSpPr>
          <p:nvPr>
            <p:ph idx="1"/>
          </p:nvPr>
        </p:nvSpPr>
        <p:spPr/>
        <p:txBody>
          <a:bodyPr>
            <a:normAutofit/>
          </a:bodyPr>
          <a:lstStyle/>
          <a:p>
            <a:r>
              <a:rPr lang="en-US" sz="2800" dirty="0"/>
              <a:t>Adverts may be placed in the local press, in magazines and journals, in the cinema, and on radio and television.  </a:t>
            </a:r>
          </a:p>
          <a:p>
            <a:r>
              <a:rPr lang="en-US" sz="2800" dirty="0"/>
              <a:t>Posters and billboards are other options. Adverts must appeal to the </a:t>
            </a:r>
            <a:r>
              <a:rPr lang="en-US" sz="2800" b="1" dirty="0"/>
              <a:t>target market </a:t>
            </a:r>
            <a:r>
              <a:rPr lang="en-US" sz="2800" dirty="0"/>
              <a:t>and be placed where they will see it.</a:t>
            </a:r>
          </a:p>
          <a:p>
            <a:endParaRPr lang="en-US" sz="2800" dirty="0"/>
          </a:p>
          <a:p>
            <a:pPr marL="0" indent="0">
              <a:buNone/>
            </a:pPr>
            <a:r>
              <a:rPr lang="en-US" sz="2800" dirty="0"/>
              <a:t>Find out the meaning of the term –</a:t>
            </a:r>
          </a:p>
          <a:p>
            <a:pPr marL="0" indent="0">
              <a:buNone/>
            </a:pPr>
            <a:r>
              <a:rPr lang="en-US" sz="2800" b="1" dirty="0"/>
              <a:t>Target Market</a:t>
            </a:r>
            <a:r>
              <a:rPr lang="en-US" sz="2800" dirty="0"/>
              <a:t>?</a:t>
            </a:r>
          </a:p>
        </p:txBody>
      </p:sp>
      <p:pic>
        <p:nvPicPr>
          <p:cNvPr id="9218" name="Picture 2" descr="C:\Users\Administrator.ECALMOE2013\AppData\Local\Microsoft\Windows\Temporary Internet Files\Content.IE5\YBVX7RN5\Advertis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1917700" cy="191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57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5. Branding</a:t>
            </a:r>
          </a:p>
        </p:txBody>
      </p:sp>
      <p:sp>
        <p:nvSpPr>
          <p:cNvPr id="3" name="Content Placeholder 2"/>
          <p:cNvSpPr>
            <a:spLocks noGrp="1"/>
          </p:cNvSpPr>
          <p:nvPr>
            <p:ph idx="1"/>
          </p:nvPr>
        </p:nvSpPr>
        <p:spPr/>
        <p:txBody>
          <a:bodyPr>
            <a:normAutofit/>
          </a:bodyPr>
          <a:lstStyle/>
          <a:p>
            <a:r>
              <a:rPr lang="en-US" sz="2800" dirty="0"/>
              <a:t>This is a marketing practice in which a company creates a name, symbol or design that is easily identifiable as belonging to the company.  </a:t>
            </a:r>
          </a:p>
          <a:p>
            <a:r>
              <a:rPr lang="en-US" sz="2800" dirty="0"/>
              <a:t>This helps to identify a product and distinguish it from other products and services.</a:t>
            </a:r>
          </a:p>
          <a:p>
            <a:pPr marL="0" indent="0">
              <a:buNone/>
            </a:pPr>
            <a:endParaRPr lang="en-US" sz="2800" dirty="0"/>
          </a:p>
          <a:p>
            <a:pPr marL="0" indent="0">
              <a:buNone/>
            </a:pPr>
            <a:r>
              <a:rPr lang="en-US" sz="2800" b="1" dirty="0"/>
              <a:t>Knowledge Check</a:t>
            </a:r>
            <a:r>
              <a:rPr lang="en-US" sz="2800" dirty="0"/>
              <a:t>!</a:t>
            </a:r>
          </a:p>
          <a:p>
            <a:r>
              <a:rPr lang="en-US" sz="2800" dirty="0"/>
              <a:t>Identify three popular local brands?</a:t>
            </a:r>
          </a:p>
        </p:txBody>
      </p:sp>
      <p:pic>
        <p:nvPicPr>
          <p:cNvPr id="10242" name="Picture 2" descr="C:\Users\Administrator.ECALMOE2013\AppData\Local\Microsoft\Windows\Temporary Internet Files\Content.IE5\P3ZO7JHY\factors_in_brand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7217" y="5080819"/>
            <a:ext cx="208728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718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Liaising with advertising entities internal and external to the office</a:t>
            </a:r>
          </a:p>
        </p:txBody>
      </p:sp>
      <p:sp>
        <p:nvSpPr>
          <p:cNvPr id="3" name="Content Placeholder 2"/>
          <p:cNvSpPr>
            <a:spLocks noGrp="1"/>
          </p:cNvSpPr>
          <p:nvPr>
            <p:ph idx="1"/>
          </p:nvPr>
        </p:nvSpPr>
        <p:spPr>
          <a:xfrm>
            <a:off x="457200" y="2057400"/>
            <a:ext cx="8229600" cy="4419600"/>
          </a:xfrm>
        </p:spPr>
        <p:txBody>
          <a:bodyPr>
            <a:normAutofit/>
          </a:bodyPr>
          <a:lstStyle/>
          <a:p>
            <a:r>
              <a:rPr lang="en-US" sz="3200" dirty="0"/>
              <a:t>The content of advertisements must be decided, agreed and approved. </a:t>
            </a:r>
          </a:p>
          <a:p>
            <a:r>
              <a:rPr lang="en-US" sz="3200" dirty="0"/>
              <a:t>Photographs of products may be required plus technical advice on product details.</a:t>
            </a:r>
          </a:p>
        </p:txBody>
      </p:sp>
      <p:pic>
        <p:nvPicPr>
          <p:cNvPr id="11266" name="Picture 2" descr="C:\Users\Administrator.ECALMOE2013\AppData\Local\Microsoft\Windows\Temporary Internet Files\Content.IE5\8A8O8AZC\Advertis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0069" y="4450326"/>
            <a:ext cx="2402758" cy="2402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30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Liaising with advertising entities internal and external to the office cont’d</a:t>
            </a:r>
          </a:p>
        </p:txBody>
      </p:sp>
      <p:sp>
        <p:nvSpPr>
          <p:cNvPr id="3" name="Content Placeholder 2"/>
          <p:cNvSpPr>
            <a:spLocks noGrp="1"/>
          </p:cNvSpPr>
          <p:nvPr>
            <p:ph idx="1"/>
          </p:nvPr>
        </p:nvSpPr>
        <p:spPr>
          <a:xfrm>
            <a:off x="457200" y="1905000"/>
            <a:ext cx="8229600" cy="4572000"/>
          </a:xfrm>
        </p:spPr>
        <p:txBody>
          <a:bodyPr>
            <a:normAutofit/>
          </a:bodyPr>
          <a:lstStyle/>
          <a:p>
            <a:r>
              <a:rPr lang="en-US" sz="2800" dirty="0"/>
              <a:t>Internal contacts  include staff in other departments, such as production and sales, who can provide technical information or products for displays.</a:t>
            </a:r>
          </a:p>
        </p:txBody>
      </p:sp>
      <p:pic>
        <p:nvPicPr>
          <p:cNvPr id="4" name="Picture 2" descr="C:\Users\Administrator.ECALMOE2013\AppData\Local\Microsoft\Windows\Temporary Internet Files\Content.IE5\1JLMR8PU\Conclusion-Relationship-Meeting-Contact-Business-10201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411266"/>
            <a:ext cx="3429000" cy="2446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0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Liaising with advertising entities internal and external to the office cont’d</a:t>
            </a:r>
          </a:p>
        </p:txBody>
      </p:sp>
      <p:sp>
        <p:nvSpPr>
          <p:cNvPr id="3" name="Content Placeholder 2"/>
          <p:cNvSpPr>
            <a:spLocks noGrp="1"/>
          </p:cNvSpPr>
          <p:nvPr>
            <p:ph idx="1"/>
          </p:nvPr>
        </p:nvSpPr>
        <p:spPr>
          <a:xfrm>
            <a:off x="457200" y="2133600"/>
            <a:ext cx="8229600" cy="4343400"/>
          </a:xfrm>
        </p:spPr>
        <p:txBody>
          <a:bodyPr>
            <a:normAutofit/>
          </a:bodyPr>
          <a:lstStyle/>
          <a:p>
            <a:r>
              <a:rPr lang="en-US" sz="3200" dirty="0"/>
              <a:t>External contacts include a specialist advertising agency, photographers, graphic designers, staff at the local newspaper printers and website designers.</a:t>
            </a:r>
          </a:p>
        </p:txBody>
      </p:sp>
      <p:pic>
        <p:nvPicPr>
          <p:cNvPr id="12290" name="Picture 2" descr="C:\Users\Administrator.ECALMOE2013\AppData\Local\Microsoft\Windows\Temporary Internet Files\Content.IE5\1JLMR8PU\Conclusion-Relationship-Meeting-Contact-Business-10201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411266"/>
            <a:ext cx="3429000" cy="24467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89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7.  Developing new markets or new products</a:t>
            </a:r>
            <a:endParaRPr lang="en-US" dirty="0"/>
          </a:p>
        </p:txBody>
      </p:sp>
      <p:sp>
        <p:nvSpPr>
          <p:cNvPr id="3" name="Content Placeholder 2"/>
          <p:cNvSpPr>
            <a:spLocks noGrp="1"/>
          </p:cNvSpPr>
          <p:nvPr>
            <p:ph idx="1"/>
          </p:nvPr>
        </p:nvSpPr>
        <p:spPr/>
        <p:txBody>
          <a:bodyPr>
            <a:normAutofit/>
          </a:bodyPr>
          <a:lstStyle/>
          <a:p>
            <a:r>
              <a:rPr lang="en-US" sz="2800"/>
              <a:t>Developing new products and services is important to the growth of small businesses.  </a:t>
            </a:r>
          </a:p>
          <a:p>
            <a:r>
              <a:rPr lang="en-US" sz="2800"/>
              <a:t>New products enable your company to enter new markets or increase your business with existing customers.  </a:t>
            </a:r>
          </a:p>
          <a:p>
            <a:r>
              <a:rPr lang="en-US" sz="2800"/>
              <a:t>However, product development is a high-risk activity, so it is important to carry out research into market needs and follow a rigorous development and review process.</a:t>
            </a:r>
            <a:endParaRPr lang="en-US" sz="2800" dirty="0"/>
          </a:p>
        </p:txBody>
      </p:sp>
    </p:spTree>
    <p:extLst>
      <p:ext uri="{BB962C8B-B14F-4D97-AF65-F5344CB8AC3E}">
        <p14:creationId xmlns:p14="http://schemas.microsoft.com/office/powerpoint/2010/main" val="1802589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Objective 2</a:t>
            </a:r>
          </a:p>
        </p:txBody>
      </p:sp>
      <p:sp>
        <p:nvSpPr>
          <p:cNvPr id="5" name="Text Placeholder 4"/>
          <p:cNvSpPr>
            <a:spLocks noGrp="1"/>
          </p:cNvSpPr>
          <p:nvPr>
            <p:ph idx="1"/>
          </p:nvPr>
        </p:nvSpPr>
        <p:spPr/>
        <p:txBody>
          <a:bodyPr>
            <a:normAutofit/>
          </a:bodyPr>
          <a:lstStyle/>
          <a:p>
            <a:r>
              <a:rPr lang="en-US" sz="3600" dirty="0"/>
              <a:t>Identify the duties of a Marketing Clerk</a:t>
            </a:r>
          </a:p>
        </p:txBody>
      </p:sp>
      <p:pic>
        <p:nvPicPr>
          <p:cNvPr id="14338" name="Picture 2" descr="C:\Users\Administrator.ECALMOE2013\AppData\Local\Microsoft\Windows\Temporary Internet Files\Content.IE5\FD5ARGCW\clerk-working-cute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098390"/>
            <a:ext cx="3810000" cy="2533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81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review the Sales Office</a:t>
            </a:r>
          </a:p>
        </p:txBody>
      </p:sp>
      <p:sp>
        <p:nvSpPr>
          <p:cNvPr id="3" name="Content Placeholder 2"/>
          <p:cNvSpPr>
            <a:spLocks noGrp="1"/>
          </p:cNvSpPr>
          <p:nvPr>
            <p:ph idx="1"/>
          </p:nvPr>
        </p:nvSpPr>
        <p:spPr/>
        <p:txBody>
          <a:bodyPr/>
          <a:lstStyle/>
          <a:p>
            <a:r>
              <a:rPr lang="en-US" dirty="0"/>
              <a:t>Pre-test </a:t>
            </a:r>
            <a:r>
              <a:rPr lang="en-US" dirty="0">
                <a:hlinkClick r:id="rId2"/>
              </a:rPr>
              <a:t>link</a:t>
            </a:r>
            <a:endParaRPr lang="en-US" dirty="0"/>
          </a:p>
        </p:txBody>
      </p:sp>
      <p:pic>
        <p:nvPicPr>
          <p:cNvPr id="1027" name="Picture 3" descr="C:\Users\Administrator.ECALMOE2013\AppData\Local\Microsoft\Windows\Temporary Internet Files\Content.IE5\V7XP7W6Y\Review--Arvin61r58[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599" y="1600200"/>
            <a:ext cx="4607411"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6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MARKETING CLERK</a:t>
            </a:r>
          </a:p>
        </p:txBody>
      </p:sp>
      <p:sp>
        <p:nvSpPr>
          <p:cNvPr id="5" name="Content Placeholder 4"/>
          <p:cNvSpPr>
            <a:spLocks noGrp="1"/>
          </p:cNvSpPr>
          <p:nvPr>
            <p:ph idx="1"/>
          </p:nvPr>
        </p:nvSpPr>
        <p:spPr/>
        <p:txBody>
          <a:bodyPr>
            <a:normAutofit/>
          </a:bodyPr>
          <a:lstStyle/>
          <a:p>
            <a:r>
              <a:rPr lang="en-US" sz="3200" dirty="0"/>
              <a:t>The marketing clerk’s routine work will involve liaising with other departments as well as liaising with and relating to customers, advertising agencies and the media.  </a:t>
            </a:r>
          </a:p>
          <a:p>
            <a:r>
              <a:rPr lang="en-US" sz="3200" dirty="0"/>
              <a:t>Let’s explore some additional duties of the marketing clerk.</a:t>
            </a:r>
          </a:p>
        </p:txBody>
      </p:sp>
    </p:spTree>
    <p:extLst>
      <p:ext uri="{BB962C8B-B14F-4D97-AF65-F5344CB8AC3E}">
        <p14:creationId xmlns:p14="http://schemas.microsoft.com/office/powerpoint/2010/main" val="3683288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Assist in preparing advertising material</a:t>
            </a:r>
          </a:p>
        </p:txBody>
      </p:sp>
      <p:sp>
        <p:nvSpPr>
          <p:cNvPr id="3" name="Content Placeholder 2"/>
          <p:cNvSpPr>
            <a:spLocks noGrp="1"/>
          </p:cNvSpPr>
          <p:nvPr>
            <p:ph idx="1"/>
          </p:nvPr>
        </p:nvSpPr>
        <p:spPr/>
        <p:txBody>
          <a:bodyPr>
            <a:normAutofit/>
          </a:bodyPr>
          <a:lstStyle/>
          <a:p>
            <a:r>
              <a:rPr lang="en-US" sz="2800" dirty="0"/>
              <a:t>The marketing clerk may liaise with the sales department, graphic artists, media houses and advertising agencies to help generate ideas and produce desirable packaging designs to promote products. </a:t>
            </a:r>
          </a:p>
          <a:p>
            <a:r>
              <a:rPr lang="en-US" sz="2800" dirty="0"/>
              <a:t>The clerk should obtain any technical information needed and check that all the details are accurate and approved by a manager before the publication deadline.</a:t>
            </a:r>
          </a:p>
        </p:txBody>
      </p:sp>
    </p:spTree>
    <p:extLst>
      <p:ext uri="{BB962C8B-B14F-4D97-AF65-F5344CB8AC3E}">
        <p14:creationId xmlns:p14="http://schemas.microsoft.com/office/powerpoint/2010/main" val="1649103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 Assisting with promotional activities</a:t>
            </a:r>
          </a:p>
        </p:txBody>
      </p:sp>
      <p:sp>
        <p:nvSpPr>
          <p:cNvPr id="3" name="Content Placeholder 2"/>
          <p:cNvSpPr>
            <a:spLocks noGrp="1"/>
          </p:cNvSpPr>
          <p:nvPr>
            <p:ph idx="1"/>
          </p:nvPr>
        </p:nvSpPr>
        <p:spPr/>
        <p:txBody>
          <a:bodyPr>
            <a:normAutofit/>
          </a:bodyPr>
          <a:lstStyle/>
          <a:p>
            <a:r>
              <a:rPr lang="en-US" sz="3600" dirty="0"/>
              <a:t>These include organizing publicity events, issuing invitations, creating window displays and attending trade fairs, exhibitions or social events.</a:t>
            </a:r>
          </a:p>
        </p:txBody>
      </p:sp>
    </p:spTree>
    <p:extLst>
      <p:ext uri="{BB962C8B-B14F-4D97-AF65-F5344CB8AC3E}">
        <p14:creationId xmlns:p14="http://schemas.microsoft.com/office/powerpoint/2010/main" val="789463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Maintaining mailing lists and records</a:t>
            </a:r>
          </a:p>
        </p:txBody>
      </p:sp>
      <p:sp>
        <p:nvSpPr>
          <p:cNvPr id="3" name="Content Placeholder 2"/>
          <p:cNvSpPr>
            <a:spLocks noGrp="1"/>
          </p:cNvSpPr>
          <p:nvPr>
            <p:ph idx="1"/>
          </p:nvPr>
        </p:nvSpPr>
        <p:spPr/>
        <p:txBody>
          <a:bodyPr>
            <a:normAutofit/>
          </a:bodyPr>
          <a:lstStyle/>
          <a:p>
            <a:r>
              <a:rPr lang="en-US" sz="3200" dirty="0"/>
              <a:t>Sales and marketing must liaise to ensure that mailing lists and records are up to date.</a:t>
            </a:r>
          </a:p>
        </p:txBody>
      </p:sp>
    </p:spTree>
    <p:extLst>
      <p:ext uri="{BB962C8B-B14F-4D97-AF65-F5344CB8AC3E}">
        <p14:creationId xmlns:p14="http://schemas.microsoft.com/office/powerpoint/2010/main" val="1922826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Assist in preparing press releases</a:t>
            </a:r>
          </a:p>
        </p:txBody>
      </p:sp>
      <p:sp>
        <p:nvSpPr>
          <p:cNvPr id="3" name="Content Placeholder 2"/>
          <p:cNvSpPr>
            <a:spLocks noGrp="1"/>
          </p:cNvSpPr>
          <p:nvPr>
            <p:ph idx="1"/>
          </p:nvPr>
        </p:nvSpPr>
        <p:spPr/>
        <p:txBody>
          <a:bodyPr>
            <a:normAutofit/>
          </a:bodyPr>
          <a:lstStyle/>
          <a:p>
            <a:r>
              <a:rPr lang="en-US" sz="3200" dirty="0"/>
              <a:t>Press releases are statements featuring the business.  </a:t>
            </a:r>
          </a:p>
          <a:p>
            <a:r>
              <a:rPr lang="en-US" sz="3200" dirty="0"/>
              <a:t>They are issued to the press – usually a local newspaper – to gain free publicity when they are published.</a:t>
            </a:r>
          </a:p>
        </p:txBody>
      </p:sp>
    </p:spTree>
    <p:extLst>
      <p:ext uri="{BB962C8B-B14F-4D97-AF65-F5344CB8AC3E}">
        <p14:creationId xmlns:p14="http://schemas.microsoft.com/office/powerpoint/2010/main" val="3350102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Organize travel</a:t>
            </a:r>
          </a:p>
        </p:txBody>
      </p:sp>
      <p:sp>
        <p:nvSpPr>
          <p:cNvPr id="3" name="Content Placeholder 2"/>
          <p:cNvSpPr>
            <a:spLocks noGrp="1"/>
          </p:cNvSpPr>
          <p:nvPr>
            <p:ph idx="1"/>
          </p:nvPr>
        </p:nvSpPr>
        <p:spPr/>
        <p:txBody>
          <a:bodyPr>
            <a:normAutofit/>
          </a:bodyPr>
          <a:lstStyle/>
          <a:p>
            <a:r>
              <a:rPr lang="en-US" sz="3200" dirty="0"/>
              <a:t>Marketing and sales staff may travel extensively to promote company products by visiting potential purchasers or attending overseas trade fairs and exhibitions.  The marketing clerk may be responsible for making travel arrangements.</a:t>
            </a:r>
          </a:p>
        </p:txBody>
      </p:sp>
    </p:spTree>
    <p:extLst>
      <p:ext uri="{BB962C8B-B14F-4D97-AF65-F5344CB8AC3E}">
        <p14:creationId xmlns:p14="http://schemas.microsoft.com/office/powerpoint/2010/main" val="3835112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pPr algn="ctr"/>
            <a:r>
              <a:rPr lang="en-US" dirty="0"/>
              <a:t>Lesson 3 - Review</a:t>
            </a:r>
          </a:p>
        </p:txBody>
      </p:sp>
      <p:graphicFrame>
        <p:nvGraphicFramePr>
          <p:cNvPr id="5" name="Content Placeholder 2">
            <a:extLst>
              <a:ext uri="{FF2B5EF4-FFF2-40B4-BE49-F238E27FC236}">
                <a16:creationId xmlns:a16="http://schemas.microsoft.com/office/drawing/2014/main" id="{56B6FC11-B088-443C-8FEA-7586933E5F7A}"/>
              </a:ext>
            </a:extLst>
          </p:cNvPr>
          <p:cNvGraphicFramePr>
            <a:graphicFrameLocks noGrp="1"/>
          </p:cNvGraphicFramePr>
          <p:nvPr>
            <p:ph idx="1"/>
            <p:extLst>
              <p:ext uri="{D42A27DB-BD31-4B8C-83A1-F6EECF244321}">
                <p14:modId xmlns:p14="http://schemas.microsoft.com/office/powerpoint/2010/main" val="412201327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021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EE362070-691D-44DB-98D4-BC61774B0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6E333-FFDA-46F4-8134-F616D5DD6473}"/>
              </a:ext>
            </a:extLst>
          </p:cNvPr>
          <p:cNvSpPr>
            <a:spLocks noGrp="1"/>
          </p:cNvSpPr>
          <p:nvPr>
            <p:ph type="title"/>
          </p:nvPr>
        </p:nvSpPr>
        <p:spPr>
          <a:xfrm>
            <a:off x="2877379" y="758952"/>
            <a:ext cx="5489381" cy="3374931"/>
          </a:xfrm>
        </p:spPr>
        <p:txBody>
          <a:bodyPr vert="horz" lIns="91440" tIns="45720" rIns="91440" bIns="45720" rtlCol="0" anchor="b">
            <a:normAutofit fontScale="90000"/>
          </a:bodyPr>
          <a:lstStyle/>
          <a:p>
            <a:r>
              <a:rPr lang="en-US" sz="8000">
                <a:solidFill>
                  <a:schemeClr val="tx1">
                    <a:lumMod val="85000"/>
                    <a:lumOff val="15000"/>
                  </a:schemeClr>
                </a:solidFill>
              </a:rPr>
              <a:t>Self-Assessment</a:t>
            </a:r>
          </a:p>
        </p:txBody>
      </p:sp>
      <p:sp>
        <p:nvSpPr>
          <p:cNvPr id="3" name="Content Placeholder 2">
            <a:extLst>
              <a:ext uri="{FF2B5EF4-FFF2-40B4-BE49-F238E27FC236}">
                <a16:creationId xmlns:a16="http://schemas.microsoft.com/office/drawing/2014/main" id="{4031432B-1D8C-4632-BA2F-F04EB925D370}"/>
              </a:ext>
            </a:extLst>
          </p:cNvPr>
          <p:cNvSpPr>
            <a:spLocks noGrp="1"/>
          </p:cNvSpPr>
          <p:nvPr>
            <p:ph idx="1"/>
          </p:nvPr>
        </p:nvSpPr>
        <p:spPr>
          <a:xfrm>
            <a:off x="2877378" y="4455620"/>
            <a:ext cx="5491460" cy="1143000"/>
          </a:xfrm>
        </p:spPr>
        <p:txBody>
          <a:bodyPr vert="horz" lIns="91440" tIns="45720" rIns="91440" bIns="45720" rtlCol="0">
            <a:normAutofit lnSpcReduction="10000"/>
          </a:bodyPr>
          <a:lstStyle/>
          <a:p>
            <a:pPr marL="0" indent="0">
              <a:lnSpc>
                <a:spcPct val="100000"/>
              </a:lnSpc>
              <a:buNone/>
            </a:pPr>
            <a:r>
              <a:rPr lang="en-US" sz="2400" cap="all" spc="200" dirty="0">
                <a:solidFill>
                  <a:schemeClr val="tx1"/>
                </a:solidFill>
              </a:rPr>
              <a:t>Check the Answer key for the answers to the review questions</a:t>
            </a:r>
          </a:p>
        </p:txBody>
      </p:sp>
      <p:pic>
        <p:nvPicPr>
          <p:cNvPr id="4" name="Picture 4" descr="A picture containing drawing&#10;&#10;Description generated with very high confidence">
            <a:extLst>
              <a:ext uri="{FF2B5EF4-FFF2-40B4-BE49-F238E27FC236}">
                <a16:creationId xmlns:a16="http://schemas.microsoft.com/office/drawing/2014/main" id="{B4BB1198-3B1E-4FD7-81E9-5CC4B8CD4D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730" y="1790486"/>
            <a:ext cx="2068748" cy="2758331"/>
          </a:xfrm>
          <a:prstGeom prst="rect">
            <a:avLst/>
          </a:prstGeom>
        </p:spPr>
      </p:pic>
      <p:cxnSp>
        <p:nvCxnSpPr>
          <p:cNvPr id="15" name="Straight Connector 14">
            <a:extLst>
              <a:ext uri="{FF2B5EF4-FFF2-40B4-BE49-F238E27FC236}">
                <a16:creationId xmlns:a16="http://schemas.microsoft.com/office/drawing/2014/main" id="{5A7EFE9C-DAE7-4ECA-BDB2-34E2534B8A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8688" y="4294753"/>
            <a:ext cx="53492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2DB1480-5B24-4B37-B70E-C74945DD9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813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6D54CA-03CB-45A6-B40F-A220457C9B2D}"/>
              </a:ext>
            </a:extLst>
          </p:cNvPr>
          <p:cNvSpPr txBox="1">
            <a:spLocks/>
          </p:cNvSpPr>
          <p:nvPr/>
        </p:nvSpPr>
        <p:spPr>
          <a:xfrm>
            <a:off x="0" y="0"/>
            <a:ext cx="9144000" cy="173735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References</a:t>
            </a:r>
          </a:p>
        </p:txBody>
      </p:sp>
      <p:sp>
        <p:nvSpPr>
          <p:cNvPr id="6" name="Content Placeholder 2">
            <a:extLst>
              <a:ext uri="{FF2B5EF4-FFF2-40B4-BE49-F238E27FC236}">
                <a16:creationId xmlns:a16="http://schemas.microsoft.com/office/drawing/2014/main" id="{7497549E-697C-40D7-A718-8F156EB884C8}"/>
              </a:ext>
            </a:extLst>
          </p:cNvPr>
          <p:cNvSpPr txBox="1">
            <a:spLocks/>
          </p:cNvSpPr>
          <p:nvPr/>
        </p:nvSpPr>
        <p:spPr>
          <a:xfrm>
            <a:off x="381000" y="1737359"/>
            <a:ext cx="8610600" cy="3760891"/>
          </a:xfrm>
          <a:prstGeom prst="rect">
            <a:avLst/>
          </a:prstGeom>
        </p:spPr>
        <p:txBody>
          <a:bodyPr vert="horz" lIns="0" tIns="45720" rIns="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r>
              <a:rPr lang="en-TT" dirty="0"/>
              <a:t>Caribbean Secondary Examination Council (2019). CSEC Office Administration Syllabus.   Macmillan Education retrieved from cxc-store.com</a:t>
            </a:r>
          </a:p>
          <a:p>
            <a:pPr marL="0" indent="0">
              <a:lnSpc>
                <a:spcPct val="90000"/>
              </a:lnSpc>
              <a:spcBef>
                <a:spcPts val="1000"/>
              </a:spcBef>
              <a:buNone/>
            </a:pPr>
            <a:endParaRPr lang="en-US" dirty="0">
              <a:ea typeface="+mn-lt"/>
              <a:cs typeface="+mn-lt"/>
            </a:endParaRPr>
          </a:p>
          <a:p>
            <a:endParaRPr lang="en-US" dirty="0"/>
          </a:p>
        </p:txBody>
      </p:sp>
    </p:spTree>
    <p:extLst>
      <p:ext uri="{BB962C8B-B14F-4D97-AF65-F5344CB8AC3E}">
        <p14:creationId xmlns:p14="http://schemas.microsoft.com/office/powerpoint/2010/main" val="290633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4400" dirty="0"/>
              <a:t>Explain the functions of the Marketing Department</a:t>
            </a:r>
          </a:p>
          <a:p>
            <a:r>
              <a:rPr lang="en-US" sz="4400" dirty="0"/>
              <a:t>Identify the duties of a Marketing Clerk</a:t>
            </a:r>
          </a:p>
        </p:txBody>
      </p:sp>
    </p:spTree>
    <p:extLst>
      <p:ext uri="{BB962C8B-B14F-4D97-AF65-F5344CB8AC3E}">
        <p14:creationId xmlns:p14="http://schemas.microsoft.com/office/powerpoint/2010/main" val="1174098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Organization of the Marketing Department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94738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68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Content Placeholder 2"/>
          <p:cNvSpPr>
            <a:spLocks noGrp="1"/>
          </p:cNvSpPr>
          <p:nvPr>
            <p:ph idx="1"/>
          </p:nvPr>
        </p:nvSpPr>
        <p:spPr/>
        <p:txBody>
          <a:bodyPr>
            <a:normAutofit/>
          </a:bodyPr>
          <a:lstStyle/>
          <a:p>
            <a:r>
              <a:rPr lang="en-US" sz="2800" dirty="0"/>
              <a:t>The Marketing Department must identify and evaluate opportunities that will capture a growing share of the market so that the company’s sales will increase as will its profits.  </a:t>
            </a:r>
          </a:p>
          <a:p>
            <a:r>
              <a:rPr lang="en-US" sz="2800" dirty="0"/>
              <a:t>Marketing must focus its activities on attracting customers and keeping them.</a:t>
            </a:r>
          </a:p>
        </p:txBody>
      </p:sp>
      <p:pic>
        <p:nvPicPr>
          <p:cNvPr id="2050" name="Picture 2" descr="C:\Users\Administrator.ECALMOE2013\AppData\Local\Microsoft\Windows\Temporary Internet Files\Content.IE5\YBVX7RN5\marketing-strategies-1024x76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9264" y="4205748"/>
            <a:ext cx="3434736" cy="25760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090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Functions of the Marketing Department</a:t>
            </a:r>
          </a:p>
        </p:txBody>
      </p:sp>
      <p:sp>
        <p:nvSpPr>
          <p:cNvPr id="3" name="Content Placeholder 2"/>
          <p:cNvSpPr>
            <a:spLocks noGrp="1"/>
          </p:cNvSpPr>
          <p:nvPr>
            <p:ph idx="1"/>
          </p:nvPr>
        </p:nvSpPr>
        <p:spPr/>
        <p:txBody>
          <a:bodyPr>
            <a:normAutofit/>
          </a:bodyPr>
          <a:lstStyle/>
          <a:p>
            <a:pPr marL="457200" indent="-457200">
              <a:buFont typeface="+mj-lt"/>
              <a:buAutoNum type="arabicParenR"/>
            </a:pPr>
            <a:r>
              <a:rPr lang="en-US" sz="3200" dirty="0"/>
              <a:t>Organizing promotional activities</a:t>
            </a:r>
          </a:p>
          <a:p>
            <a:pPr marL="457200" indent="-457200">
              <a:buFont typeface="+mj-lt"/>
              <a:buAutoNum type="arabicParenR"/>
            </a:pPr>
            <a:r>
              <a:rPr lang="en-US" sz="3200" dirty="0"/>
              <a:t>Designing marketing strategies</a:t>
            </a:r>
          </a:p>
          <a:p>
            <a:pPr marL="457200" indent="-457200">
              <a:buFont typeface="+mj-lt"/>
              <a:buAutoNum type="arabicParenR"/>
            </a:pPr>
            <a:r>
              <a:rPr lang="en-US" sz="3200" dirty="0"/>
              <a:t>Budgeting</a:t>
            </a:r>
          </a:p>
          <a:p>
            <a:pPr marL="457200" indent="-457200">
              <a:buFont typeface="+mj-lt"/>
              <a:buAutoNum type="arabicParenR"/>
            </a:pPr>
            <a:r>
              <a:rPr lang="en-US" sz="3200" dirty="0"/>
              <a:t>Advertising</a:t>
            </a:r>
          </a:p>
          <a:p>
            <a:pPr marL="457200" indent="-457200">
              <a:buFont typeface="+mj-lt"/>
              <a:buAutoNum type="arabicParenR"/>
            </a:pPr>
            <a:r>
              <a:rPr lang="en-US" sz="3200" dirty="0"/>
              <a:t>Branding</a:t>
            </a:r>
          </a:p>
          <a:p>
            <a:pPr marL="457200" indent="-457200">
              <a:buFont typeface="+mj-lt"/>
              <a:buAutoNum type="arabicParenR"/>
            </a:pPr>
            <a:r>
              <a:rPr lang="en-US" sz="3200" dirty="0"/>
              <a:t>Liaising with advertising entities internal and external to the office</a:t>
            </a:r>
          </a:p>
          <a:p>
            <a:pPr marL="457200" indent="-457200">
              <a:buFont typeface="+mj-lt"/>
              <a:buAutoNum type="arabicParenR"/>
            </a:pPr>
            <a:r>
              <a:rPr lang="en-US" sz="3200" dirty="0"/>
              <a:t>Developing new markets or new products</a:t>
            </a:r>
          </a:p>
        </p:txBody>
      </p:sp>
    </p:spTree>
    <p:extLst>
      <p:ext uri="{BB962C8B-B14F-4D97-AF65-F5344CB8AC3E}">
        <p14:creationId xmlns:p14="http://schemas.microsoft.com/office/powerpoint/2010/main" val="424996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Organizing promotional activities</a:t>
            </a:r>
          </a:p>
        </p:txBody>
      </p:sp>
      <p:pic>
        <p:nvPicPr>
          <p:cNvPr id="3074" name="Picture 2" descr="C:\Users\Administrator.ECALMOE2013\AppData\Local\Microsoft\Windows\Temporary Internet Files\Content.IE5\KC7YXEHT\bargain-484370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267200"/>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r>
              <a:rPr lang="en-US" sz="3600" dirty="0"/>
              <a:t>Promotional activities create awareness of the business, brand or product.  </a:t>
            </a:r>
          </a:p>
          <a:p>
            <a:r>
              <a:rPr lang="en-US" sz="3600" dirty="0"/>
              <a:t>They must be appropriate for the business and the target customer.</a:t>
            </a:r>
          </a:p>
        </p:txBody>
      </p:sp>
    </p:spTree>
    <p:extLst>
      <p:ext uri="{BB962C8B-B14F-4D97-AF65-F5344CB8AC3E}">
        <p14:creationId xmlns:p14="http://schemas.microsoft.com/office/powerpoint/2010/main" val="95362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Promotional Activities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3200" dirty="0"/>
              <a:t>Trade shows</a:t>
            </a:r>
          </a:p>
          <a:p>
            <a:pPr>
              <a:buFont typeface="Wingdings" panose="05000000000000000000" pitchFamily="2" charset="2"/>
              <a:buChar char="v"/>
            </a:pPr>
            <a:r>
              <a:rPr lang="en-US" sz="3200" dirty="0"/>
              <a:t>Exhibitions</a:t>
            </a:r>
          </a:p>
          <a:p>
            <a:pPr>
              <a:buFont typeface="Wingdings" panose="05000000000000000000" pitchFamily="2" charset="2"/>
              <a:buChar char="v"/>
            </a:pPr>
            <a:r>
              <a:rPr lang="en-US" sz="3200" dirty="0"/>
              <a:t>Roadshows</a:t>
            </a:r>
          </a:p>
          <a:p>
            <a:pPr>
              <a:buFont typeface="Wingdings" panose="05000000000000000000" pitchFamily="2" charset="2"/>
              <a:buChar char="v"/>
            </a:pPr>
            <a:r>
              <a:rPr lang="en-US" sz="3200" dirty="0"/>
              <a:t>Window displays</a:t>
            </a:r>
          </a:p>
          <a:p>
            <a:pPr>
              <a:buFont typeface="Wingdings" panose="05000000000000000000" pitchFamily="2" charset="2"/>
              <a:buChar char="v"/>
            </a:pPr>
            <a:r>
              <a:rPr lang="en-US" sz="3200" dirty="0"/>
              <a:t>Competitions</a:t>
            </a:r>
          </a:p>
          <a:p>
            <a:pPr>
              <a:buFont typeface="Wingdings" panose="05000000000000000000" pitchFamily="2" charset="2"/>
              <a:buChar char="v"/>
            </a:pPr>
            <a:r>
              <a:rPr lang="en-US" sz="3200" dirty="0"/>
              <a:t>Sponsorship of a sports team</a:t>
            </a:r>
          </a:p>
          <a:p>
            <a:pPr>
              <a:buFont typeface="Wingdings" panose="05000000000000000000" pitchFamily="2" charset="2"/>
              <a:buChar char="v"/>
            </a:pPr>
            <a:r>
              <a:rPr lang="en-US" sz="3200" dirty="0"/>
              <a:t>Giveaways e.g. pens or balloons that have the company logo on them</a:t>
            </a:r>
          </a:p>
        </p:txBody>
      </p:sp>
      <p:pic>
        <p:nvPicPr>
          <p:cNvPr id="4098" name="Picture 2" descr="C:\Users\Administrator.ECALMOE2013\AppData\Local\Microsoft\Windows\Temporary Internet Files\Content.IE5\YBVX7RN5\Fun-Social-Promo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76400"/>
            <a:ext cx="3657600" cy="24288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40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Design marketing strategies</a:t>
            </a:r>
          </a:p>
        </p:txBody>
      </p:sp>
      <p:sp>
        <p:nvSpPr>
          <p:cNvPr id="3" name="Content Placeholder 2"/>
          <p:cNvSpPr>
            <a:spLocks noGrp="1"/>
          </p:cNvSpPr>
          <p:nvPr>
            <p:ph idx="1"/>
          </p:nvPr>
        </p:nvSpPr>
        <p:spPr/>
        <p:txBody>
          <a:bodyPr>
            <a:normAutofit/>
          </a:bodyPr>
          <a:lstStyle/>
          <a:p>
            <a:r>
              <a:rPr lang="en-US" sz="3600" dirty="0"/>
              <a:t>The marketing strategy identifies activities that will raise awareness and boost sales.</a:t>
            </a:r>
          </a:p>
        </p:txBody>
      </p:sp>
      <p:pic>
        <p:nvPicPr>
          <p:cNvPr id="5122" name="Picture 2" descr="C:\Users\Administrator.ECALMOE2013\AppData\Local\Microsoft\Windows\Temporary Internet Files\Content.IE5\YBVX7RN5\Content-Marketing-Strateg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879" y="3352800"/>
            <a:ext cx="4229100" cy="28053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224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961</Words>
  <Application>Microsoft Office PowerPoint</Application>
  <PresentationFormat>On-screen Show (4:3)</PresentationFormat>
  <Paragraphs>102</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Wingdings</vt:lpstr>
      <vt:lpstr>Clarity</vt:lpstr>
      <vt:lpstr>PowerPoint Presentation</vt:lpstr>
      <vt:lpstr>Let’s review the Sales Office</vt:lpstr>
      <vt:lpstr>Objectives</vt:lpstr>
      <vt:lpstr>Organization of the Marketing Department</vt:lpstr>
      <vt:lpstr>Overview</vt:lpstr>
      <vt:lpstr>Functions of the Marketing Department</vt:lpstr>
      <vt:lpstr>1. Organizing promotional activities</vt:lpstr>
      <vt:lpstr>Examples of Promotional Activities</vt:lpstr>
      <vt:lpstr>2. Design marketing strategies</vt:lpstr>
      <vt:lpstr>Examples of marketing strategies</vt:lpstr>
      <vt:lpstr>Examples of marketing strategies cont’d</vt:lpstr>
      <vt:lpstr>3. Budgeting</vt:lpstr>
      <vt:lpstr>4. Advertising</vt:lpstr>
      <vt:lpstr>5. Branding</vt:lpstr>
      <vt:lpstr>6. Liaising with advertising entities internal and external to the office</vt:lpstr>
      <vt:lpstr>Liaising with advertising entities internal and external to the office cont’d</vt:lpstr>
      <vt:lpstr>Liaising with advertising entities internal and external to the office cont’d</vt:lpstr>
      <vt:lpstr>7.  Developing new markets or new products</vt:lpstr>
      <vt:lpstr>Objective 2</vt:lpstr>
      <vt:lpstr>THE MARKETING CLERK</vt:lpstr>
      <vt:lpstr>1. Assist in preparing advertising material</vt:lpstr>
      <vt:lpstr>2. Assisting with promotional activities</vt:lpstr>
      <vt:lpstr>3. Maintaining mailing lists and records</vt:lpstr>
      <vt:lpstr>4. Assist in preparing press releases</vt:lpstr>
      <vt:lpstr>5. Organize travel</vt:lpstr>
      <vt:lpstr>Lesson 3 - Review</vt:lpstr>
      <vt:lpstr>Self-Assessment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Phillip</dc:creator>
  <cp:lastModifiedBy>Roxanne Phillip</cp:lastModifiedBy>
  <cp:revision>2</cp:revision>
  <dcterms:created xsi:type="dcterms:W3CDTF">2020-05-08T01:14:24Z</dcterms:created>
  <dcterms:modified xsi:type="dcterms:W3CDTF">2020-05-17T21:21:30Z</dcterms:modified>
</cp:coreProperties>
</file>