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69" r:id="rId4"/>
    <p:sldId id="271" r:id="rId5"/>
    <p:sldId id="272" r:id="rId6"/>
    <p:sldId id="273" r:id="rId7"/>
    <p:sldId id="274" r:id="rId8"/>
    <p:sldId id="27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7D960F-BBE0-4B0E-9177-3AA2491FF32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80EB77-A9EB-4D41-BB3B-F6BE9F2DA222}">
      <dgm:prSet phldrT="[Text]"/>
      <dgm:spPr/>
      <dgm:t>
        <a:bodyPr/>
        <a:lstStyle/>
        <a:p>
          <a:r>
            <a:rPr lang="en-US" dirty="0" smtClean="0"/>
            <a:t>1. </a:t>
          </a:r>
        </a:p>
        <a:p>
          <a:r>
            <a:rPr lang="en-US" dirty="0" smtClean="0"/>
            <a:t>Identify all transactions</a:t>
          </a:r>
          <a:endParaRPr lang="en-US" dirty="0"/>
        </a:p>
      </dgm:t>
    </dgm:pt>
    <dgm:pt modelId="{53AE168E-C451-4FA4-A671-7DEB9D79D458}" type="parTrans" cxnId="{8FE59294-4E69-4912-BB14-C785BFEC8ABC}">
      <dgm:prSet/>
      <dgm:spPr/>
      <dgm:t>
        <a:bodyPr/>
        <a:lstStyle/>
        <a:p>
          <a:endParaRPr lang="en-US"/>
        </a:p>
      </dgm:t>
    </dgm:pt>
    <dgm:pt modelId="{DA937BD5-9CDA-4CF5-B9CB-0291B3AA1D0A}" type="sibTrans" cxnId="{8FE59294-4E69-4912-BB14-C785BFEC8ABC}">
      <dgm:prSet/>
      <dgm:spPr/>
      <dgm:t>
        <a:bodyPr/>
        <a:lstStyle/>
        <a:p>
          <a:endParaRPr lang="en-US"/>
        </a:p>
      </dgm:t>
    </dgm:pt>
    <dgm:pt modelId="{92F034B0-11CF-4CDE-89E9-4B2031B84A65}">
      <dgm:prSet phldrT="[Text]"/>
      <dgm:spPr/>
      <dgm:t>
        <a:bodyPr/>
        <a:lstStyle/>
        <a:p>
          <a:r>
            <a:rPr lang="en-US" dirty="0" smtClean="0"/>
            <a:t>2. </a:t>
          </a:r>
        </a:p>
        <a:p>
          <a:r>
            <a:rPr lang="en-US" dirty="0" smtClean="0"/>
            <a:t>Prepare Journal entries for transactions</a:t>
          </a:r>
          <a:endParaRPr lang="en-US" dirty="0"/>
        </a:p>
      </dgm:t>
    </dgm:pt>
    <dgm:pt modelId="{6F98FA80-B71B-48A7-A59C-817EF16BA9DA}" type="parTrans" cxnId="{111B0EF5-669B-4DF8-82A6-F6C9B8B4AEF9}">
      <dgm:prSet/>
      <dgm:spPr/>
      <dgm:t>
        <a:bodyPr/>
        <a:lstStyle/>
        <a:p>
          <a:endParaRPr lang="en-US"/>
        </a:p>
      </dgm:t>
    </dgm:pt>
    <dgm:pt modelId="{35357E1B-2D64-4921-82A4-E968F5FC9B73}" type="sibTrans" cxnId="{111B0EF5-669B-4DF8-82A6-F6C9B8B4AEF9}">
      <dgm:prSet/>
      <dgm:spPr/>
      <dgm:t>
        <a:bodyPr/>
        <a:lstStyle/>
        <a:p>
          <a:endParaRPr lang="en-US"/>
        </a:p>
      </dgm:t>
    </dgm:pt>
    <dgm:pt modelId="{9A3F2380-6175-421F-88B6-1EC3962D708B}">
      <dgm:prSet phldrT="[Text]"/>
      <dgm:spPr/>
      <dgm:t>
        <a:bodyPr/>
        <a:lstStyle/>
        <a:p>
          <a:r>
            <a:rPr lang="en-US" dirty="0" smtClean="0"/>
            <a:t>3.</a:t>
          </a:r>
        </a:p>
        <a:p>
          <a:r>
            <a:rPr lang="en-US" dirty="0" smtClean="0"/>
            <a:t>Post entries to General Ledger</a:t>
          </a:r>
          <a:endParaRPr lang="en-US" dirty="0"/>
        </a:p>
      </dgm:t>
    </dgm:pt>
    <dgm:pt modelId="{9F3E09AC-3F31-4872-A1D7-1DC85750458D}" type="parTrans" cxnId="{CFEF2EC2-30C0-41EC-967B-3B5F569EB242}">
      <dgm:prSet/>
      <dgm:spPr/>
      <dgm:t>
        <a:bodyPr/>
        <a:lstStyle/>
        <a:p>
          <a:endParaRPr lang="en-US"/>
        </a:p>
      </dgm:t>
    </dgm:pt>
    <dgm:pt modelId="{BE3A4A5F-B719-4C72-B64A-B22D2F129541}" type="sibTrans" cxnId="{CFEF2EC2-30C0-41EC-967B-3B5F569EB242}">
      <dgm:prSet/>
      <dgm:spPr/>
      <dgm:t>
        <a:bodyPr/>
        <a:lstStyle/>
        <a:p>
          <a:endParaRPr lang="en-US"/>
        </a:p>
      </dgm:t>
    </dgm:pt>
    <dgm:pt modelId="{CDF10B60-956F-4570-945B-015B392101A5}">
      <dgm:prSet phldrT="[Text]"/>
      <dgm:spPr/>
      <dgm:t>
        <a:bodyPr/>
        <a:lstStyle/>
        <a:p>
          <a:r>
            <a:rPr lang="en-US" dirty="0" smtClean="0"/>
            <a:t>4.</a:t>
          </a:r>
        </a:p>
        <a:p>
          <a:r>
            <a:rPr lang="en-US" dirty="0" smtClean="0"/>
            <a:t>Prepare Trial Balance</a:t>
          </a:r>
          <a:endParaRPr lang="en-US" dirty="0"/>
        </a:p>
      </dgm:t>
    </dgm:pt>
    <dgm:pt modelId="{5C339F99-F0EC-434D-A7BB-A122349D8815}" type="parTrans" cxnId="{D494A222-1A30-4BBB-BC39-4BD7E11612DE}">
      <dgm:prSet/>
      <dgm:spPr/>
      <dgm:t>
        <a:bodyPr/>
        <a:lstStyle/>
        <a:p>
          <a:endParaRPr lang="en-US"/>
        </a:p>
      </dgm:t>
    </dgm:pt>
    <dgm:pt modelId="{BE7BC8A0-F132-4205-A8C8-1D6090D81399}" type="sibTrans" cxnId="{D494A222-1A30-4BBB-BC39-4BD7E11612DE}">
      <dgm:prSet/>
      <dgm:spPr/>
      <dgm:t>
        <a:bodyPr/>
        <a:lstStyle/>
        <a:p>
          <a:endParaRPr lang="en-US"/>
        </a:p>
      </dgm:t>
    </dgm:pt>
    <dgm:pt modelId="{67525197-AB70-4C3C-856E-A47DD04B0BC9}">
      <dgm:prSet phldrT="[Text]"/>
      <dgm:spPr/>
      <dgm:t>
        <a:bodyPr/>
        <a:lstStyle/>
        <a:p>
          <a:r>
            <a:rPr lang="en-US" dirty="0" smtClean="0"/>
            <a:t>5.</a:t>
          </a:r>
        </a:p>
        <a:p>
          <a:r>
            <a:rPr lang="en-US" dirty="0" smtClean="0"/>
            <a:t>Complete adjusting entries </a:t>
          </a:r>
          <a:endParaRPr lang="en-US" dirty="0"/>
        </a:p>
      </dgm:t>
    </dgm:pt>
    <dgm:pt modelId="{D49DC6A8-2752-495A-94A3-06EAF4E98617}" type="parTrans" cxnId="{C2D29D05-2F9F-44E7-AD05-98E50378796F}">
      <dgm:prSet/>
      <dgm:spPr/>
      <dgm:t>
        <a:bodyPr/>
        <a:lstStyle/>
        <a:p>
          <a:endParaRPr lang="en-US"/>
        </a:p>
      </dgm:t>
    </dgm:pt>
    <dgm:pt modelId="{4FCD72DB-FE8F-476A-964E-065049879E0B}" type="sibTrans" cxnId="{C2D29D05-2F9F-44E7-AD05-98E50378796F}">
      <dgm:prSet/>
      <dgm:spPr/>
      <dgm:t>
        <a:bodyPr/>
        <a:lstStyle/>
        <a:p>
          <a:endParaRPr lang="en-US"/>
        </a:p>
      </dgm:t>
    </dgm:pt>
    <dgm:pt modelId="{7C47F52C-5222-4A1E-B756-53A260F1C486}">
      <dgm:prSet phldrT="[Text]"/>
      <dgm:spPr/>
      <dgm:t>
        <a:bodyPr/>
        <a:lstStyle/>
        <a:p>
          <a:r>
            <a:rPr lang="en-US" dirty="0" smtClean="0"/>
            <a:t>6.</a:t>
          </a:r>
        </a:p>
        <a:p>
          <a:r>
            <a:rPr lang="en-US" dirty="0" smtClean="0"/>
            <a:t>Prepare Adjusted Trial Balance</a:t>
          </a:r>
          <a:endParaRPr lang="en-US" dirty="0"/>
        </a:p>
      </dgm:t>
    </dgm:pt>
    <dgm:pt modelId="{7C2B3D71-425D-4784-B723-71B4B4D94CAC}" type="parTrans" cxnId="{2DE7B14F-C98E-40BA-A8A9-0D0637F64812}">
      <dgm:prSet/>
      <dgm:spPr/>
      <dgm:t>
        <a:bodyPr/>
        <a:lstStyle/>
        <a:p>
          <a:endParaRPr lang="en-US"/>
        </a:p>
      </dgm:t>
    </dgm:pt>
    <dgm:pt modelId="{607425B8-F9ED-450D-A1B9-13009500030D}" type="sibTrans" cxnId="{2DE7B14F-C98E-40BA-A8A9-0D0637F64812}">
      <dgm:prSet/>
      <dgm:spPr/>
      <dgm:t>
        <a:bodyPr/>
        <a:lstStyle/>
        <a:p>
          <a:endParaRPr lang="en-US"/>
        </a:p>
      </dgm:t>
    </dgm:pt>
    <dgm:pt modelId="{C228B700-8054-4B2F-A124-53DB62985014}">
      <dgm:prSet phldrT="[Text]"/>
      <dgm:spPr/>
      <dgm:t>
        <a:bodyPr/>
        <a:lstStyle/>
        <a:p>
          <a:r>
            <a:rPr lang="en-US" dirty="0" smtClean="0"/>
            <a:t>7.</a:t>
          </a:r>
        </a:p>
        <a:p>
          <a:r>
            <a:rPr lang="en-US" dirty="0" smtClean="0"/>
            <a:t>Complete Financial Statements</a:t>
          </a:r>
          <a:endParaRPr lang="en-US" dirty="0"/>
        </a:p>
      </dgm:t>
    </dgm:pt>
    <dgm:pt modelId="{AD0DFD5A-CAFA-4FB3-A06E-0447885FC227}" type="parTrans" cxnId="{82473B3A-80E9-4574-AFE1-453BD7159EEA}">
      <dgm:prSet/>
      <dgm:spPr/>
      <dgm:t>
        <a:bodyPr/>
        <a:lstStyle/>
        <a:p>
          <a:endParaRPr lang="en-US"/>
        </a:p>
      </dgm:t>
    </dgm:pt>
    <dgm:pt modelId="{E286F456-26C4-4B7A-8EC4-1B4E1437B1B9}" type="sibTrans" cxnId="{82473B3A-80E9-4574-AFE1-453BD7159EEA}">
      <dgm:prSet/>
      <dgm:spPr/>
      <dgm:t>
        <a:bodyPr/>
        <a:lstStyle/>
        <a:p>
          <a:endParaRPr lang="en-US"/>
        </a:p>
      </dgm:t>
    </dgm:pt>
    <dgm:pt modelId="{18CA3911-0DDD-4F33-8288-7706316C6DD7}">
      <dgm:prSet phldrT="[Text]"/>
      <dgm:spPr/>
      <dgm:t>
        <a:bodyPr/>
        <a:lstStyle/>
        <a:p>
          <a:r>
            <a:rPr lang="en-US" dirty="0" smtClean="0"/>
            <a:t>8.</a:t>
          </a:r>
        </a:p>
        <a:p>
          <a:r>
            <a:rPr lang="en-US" dirty="0" smtClean="0"/>
            <a:t>Balance all books</a:t>
          </a:r>
          <a:endParaRPr lang="en-US" dirty="0"/>
        </a:p>
      </dgm:t>
    </dgm:pt>
    <dgm:pt modelId="{F1579481-1DD5-40F4-8C7E-8EA31833E469}" type="parTrans" cxnId="{E7803EB5-A892-4CAE-AC70-863B00228873}">
      <dgm:prSet/>
      <dgm:spPr/>
      <dgm:t>
        <a:bodyPr/>
        <a:lstStyle/>
        <a:p>
          <a:endParaRPr lang="en-US"/>
        </a:p>
      </dgm:t>
    </dgm:pt>
    <dgm:pt modelId="{3CCFB0AE-18F1-4CC6-9979-1E921EDF8B72}" type="sibTrans" cxnId="{E7803EB5-A892-4CAE-AC70-863B00228873}">
      <dgm:prSet/>
      <dgm:spPr/>
      <dgm:t>
        <a:bodyPr/>
        <a:lstStyle/>
        <a:p>
          <a:endParaRPr lang="en-US"/>
        </a:p>
      </dgm:t>
    </dgm:pt>
    <dgm:pt modelId="{B891B456-F5AA-4A21-BBFF-8ACBA84D9A4E}" type="pres">
      <dgm:prSet presAssocID="{707D960F-BBE0-4B0E-9177-3AA2491FF323}" presName="cycle" presStyleCnt="0">
        <dgm:presLayoutVars>
          <dgm:dir/>
          <dgm:resizeHandles val="exact"/>
        </dgm:presLayoutVars>
      </dgm:prSet>
      <dgm:spPr/>
    </dgm:pt>
    <dgm:pt modelId="{0AD6857E-9D01-43F2-B14D-FE3A7C1C126B}" type="pres">
      <dgm:prSet presAssocID="{9F80EB77-A9EB-4D41-BB3B-F6BE9F2DA22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D011BD-0D20-40CE-9515-A3E9B58B87C3}" type="pres">
      <dgm:prSet presAssocID="{DA937BD5-9CDA-4CF5-B9CB-0291B3AA1D0A}" presName="sibTrans" presStyleLbl="sibTrans2D1" presStyleIdx="0" presStyleCnt="8"/>
      <dgm:spPr/>
    </dgm:pt>
    <dgm:pt modelId="{F788B0FD-0230-4A9D-93E8-488C98A6EFE8}" type="pres">
      <dgm:prSet presAssocID="{DA937BD5-9CDA-4CF5-B9CB-0291B3AA1D0A}" presName="connectorText" presStyleLbl="sibTrans2D1" presStyleIdx="0" presStyleCnt="8"/>
      <dgm:spPr/>
    </dgm:pt>
    <dgm:pt modelId="{0111E61D-E795-4755-B265-B6D2398AED63}" type="pres">
      <dgm:prSet presAssocID="{92F034B0-11CF-4CDE-89E9-4B2031B84A6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78E0ED-8432-412F-ADA8-A0CE23A8D627}" type="pres">
      <dgm:prSet presAssocID="{35357E1B-2D64-4921-82A4-E968F5FC9B73}" presName="sibTrans" presStyleLbl="sibTrans2D1" presStyleIdx="1" presStyleCnt="8"/>
      <dgm:spPr/>
    </dgm:pt>
    <dgm:pt modelId="{79D8DD2C-1CFC-4455-B7A8-2CC033EF901D}" type="pres">
      <dgm:prSet presAssocID="{35357E1B-2D64-4921-82A4-E968F5FC9B73}" presName="connectorText" presStyleLbl="sibTrans2D1" presStyleIdx="1" presStyleCnt="8"/>
      <dgm:spPr/>
    </dgm:pt>
    <dgm:pt modelId="{3D342F7A-568F-496E-AFBD-7FABA5B47C07}" type="pres">
      <dgm:prSet presAssocID="{9A3F2380-6175-421F-88B6-1EC3962D708B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7BDDDE-BB30-4F91-B9C6-69CB9A4AA94E}" type="pres">
      <dgm:prSet presAssocID="{BE3A4A5F-B719-4C72-B64A-B22D2F129541}" presName="sibTrans" presStyleLbl="sibTrans2D1" presStyleIdx="2" presStyleCnt="8"/>
      <dgm:spPr/>
    </dgm:pt>
    <dgm:pt modelId="{2916E32D-FC2E-44B9-8459-EC1DB0A8E586}" type="pres">
      <dgm:prSet presAssocID="{BE3A4A5F-B719-4C72-B64A-B22D2F129541}" presName="connectorText" presStyleLbl="sibTrans2D1" presStyleIdx="2" presStyleCnt="8"/>
      <dgm:spPr/>
    </dgm:pt>
    <dgm:pt modelId="{116816C6-4EDF-447F-91D3-F5B392DB1EA5}" type="pres">
      <dgm:prSet presAssocID="{CDF10B60-956F-4570-945B-015B392101A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F22BD-00D7-4388-BE0D-FAF6F1DF57B3}" type="pres">
      <dgm:prSet presAssocID="{BE7BC8A0-F132-4205-A8C8-1D6090D81399}" presName="sibTrans" presStyleLbl="sibTrans2D1" presStyleIdx="3" presStyleCnt="8"/>
      <dgm:spPr/>
    </dgm:pt>
    <dgm:pt modelId="{1614E885-A615-4D34-8DD0-A1AA6985FDA2}" type="pres">
      <dgm:prSet presAssocID="{BE7BC8A0-F132-4205-A8C8-1D6090D81399}" presName="connectorText" presStyleLbl="sibTrans2D1" presStyleIdx="3" presStyleCnt="8"/>
      <dgm:spPr/>
    </dgm:pt>
    <dgm:pt modelId="{C930CF1B-9212-4D99-88F1-F1629AB33FB8}" type="pres">
      <dgm:prSet presAssocID="{67525197-AB70-4C3C-856E-A47DD04B0BC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2C3B4-16B4-446F-B9CC-4AB251AB5A5E}" type="pres">
      <dgm:prSet presAssocID="{4FCD72DB-FE8F-476A-964E-065049879E0B}" presName="sibTrans" presStyleLbl="sibTrans2D1" presStyleIdx="4" presStyleCnt="8"/>
      <dgm:spPr/>
    </dgm:pt>
    <dgm:pt modelId="{D945CBE5-64B8-47C8-886A-1E5AFEEAEF54}" type="pres">
      <dgm:prSet presAssocID="{4FCD72DB-FE8F-476A-964E-065049879E0B}" presName="connectorText" presStyleLbl="sibTrans2D1" presStyleIdx="4" presStyleCnt="8"/>
      <dgm:spPr/>
    </dgm:pt>
    <dgm:pt modelId="{43A1D05F-132D-4339-B748-8842209DCEBC}" type="pres">
      <dgm:prSet presAssocID="{7C47F52C-5222-4A1E-B756-53A260F1C48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CC136-7459-4483-B35E-170E7131CA50}" type="pres">
      <dgm:prSet presAssocID="{607425B8-F9ED-450D-A1B9-13009500030D}" presName="sibTrans" presStyleLbl="sibTrans2D1" presStyleIdx="5" presStyleCnt="8"/>
      <dgm:spPr/>
    </dgm:pt>
    <dgm:pt modelId="{F79DE883-6D1A-4D64-A2E6-ACDBBDA2584E}" type="pres">
      <dgm:prSet presAssocID="{607425B8-F9ED-450D-A1B9-13009500030D}" presName="connectorText" presStyleLbl="sibTrans2D1" presStyleIdx="5" presStyleCnt="8"/>
      <dgm:spPr/>
    </dgm:pt>
    <dgm:pt modelId="{E2AF5FEC-1303-4B7C-952F-C19899B48AFF}" type="pres">
      <dgm:prSet presAssocID="{C228B700-8054-4B2F-A124-53DB6298501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943BC4-CF3A-46C4-9B0D-2D2EB5CB3AA9}" type="pres">
      <dgm:prSet presAssocID="{E286F456-26C4-4B7A-8EC4-1B4E1437B1B9}" presName="sibTrans" presStyleLbl="sibTrans2D1" presStyleIdx="6" presStyleCnt="8"/>
      <dgm:spPr/>
    </dgm:pt>
    <dgm:pt modelId="{79D1C371-8D3D-4607-B975-AD5C98517849}" type="pres">
      <dgm:prSet presAssocID="{E286F456-26C4-4B7A-8EC4-1B4E1437B1B9}" presName="connectorText" presStyleLbl="sibTrans2D1" presStyleIdx="6" presStyleCnt="8"/>
      <dgm:spPr/>
    </dgm:pt>
    <dgm:pt modelId="{A383A47F-B0BC-4930-97BC-568049353D67}" type="pres">
      <dgm:prSet presAssocID="{18CA3911-0DDD-4F33-8288-7706316C6DD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2B7E6B-EEE9-49AA-9ED3-EB2C6594418E}" type="pres">
      <dgm:prSet presAssocID="{3CCFB0AE-18F1-4CC6-9979-1E921EDF8B72}" presName="sibTrans" presStyleLbl="sibTrans2D1" presStyleIdx="7" presStyleCnt="8"/>
      <dgm:spPr/>
    </dgm:pt>
    <dgm:pt modelId="{12336AD5-AD4A-482E-92EE-71DF829AFB9D}" type="pres">
      <dgm:prSet presAssocID="{3CCFB0AE-18F1-4CC6-9979-1E921EDF8B72}" presName="connectorText" presStyleLbl="sibTrans2D1" presStyleIdx="7" presStyleCnt="8"/>
      <dgm:spPr/>
    </dgm:pt>
  </dgm:ptLst>
  <dgm:cxnLst>
    <dgm:cxn modelId="{8FE59294-4E69-4912-BB14-C785BFEC8ABC}" srcId="{707D960F-BBE0-4B0E-9177-3AA2491FF323}" destId="{9F80EB77-A9EB-4D41-BB3B-F6BE9F2DA222}" srcOrd="0" destOrd="0" parTransId="{53AE168E-C451-4FA4-A671-7DEB9D79D458}" sibTransId="{DA937BD5-9CDA-4CF5-B9CB-0291B3AA1D0A}"/>
    <dgm:cxn modelId="{D494A222-1A30-4BBB-BC39-4BD7E11612DE}" srcId="{707D960F-BBE0-4B0E-9177-3AA2491FF323}" destId="{CDF10B60-956F-4570-945B-015B392101A5}" srcOrd="3" destOrd="0" parTransId="{5C339F99-F0EC-434D-A7BB-A122349D8815}" sibTransId="{BE7BC8A0-F132-4205-A8C8-1D6090D81399}"/>
    <dgm:cxn modelId="{F4D1F4DE-ECF3-4E88-83E7-3F5AD3C64E10}" type="presOf" srcId="{BE7BC8A0-F132-4205-A8C8-1D6090D81399}" destId="{1614E885-A615-4D34-8DD0-A1AA6985FDA2}" srcOrd="1" destOrd="0" presId="urn:microsoft.com/office/officeart/2005/8/layout/cycle2"/>
    <dgm:cxn modelId="{BC5E4E13-0D6D-406D-8EF2-05A98DC74FED}" type="presOf" srcId="{18CA3911-0DDD-4F33-8288-7706316C6DD7}" destId="{A383A47F-B0BC-4930-97BC-568049353D67}" srcOrd="0" destOrd="0" presId="urn:microsoft.com/office/officeart/2005/8/layout/cycle2"/>
    <dgm:cxn modelId="{EF7E2B68-CDE6-4C3B-9E68-EBEACF85DF37}" type="presOf" srcId="{CDF10B60-956F-4570-945B-015B392101A5}" destId="{116816C6-4EDF-447F-91D3-F5B392DB1EA5}" srcOrd="0" destOrd="0" presId="urn:microsoft.com/office/officeart/2005/8/layout/cycle2"/>
    <dgm:cxn modelId="{BD753530-7C02-4B70-BF15-0A53EA7800D2}" type="presOf" srcId="{3CCFB0AE-18F1-4CC6-9979-1E921EDF8B72}" destId="{12336AD5-AD4A-482E-92EE-71DF829AFB9D}" srcOrd="1" destOrd="0" presId="urn:microsoft.com/office/officeart/2005/8/layout/cycle2"/>
    <dgm:cxn modelId="{27FC07F3-48A6-4296-BE93-723ED609ED9C}" type="presOf" srcId="{35357E1B-2D64-4921-82A4-E968F5FC9B73}" destId="{1178E0ED-8432-412F-ADA8-A0CE23A8D627}" srcOrd="0" destOrd="0" presId="urn:microsoft.com/office/officeart/2005/8/layout/cycle2"/>
    <dgm:cxn modelId="{7159F652-A852-4857-BB32-DBABDFF2D08D}" type="presOf" srcId="{BE3A4A5F-B719-4C72-B64A-B22D2F129541}" destId="{6D7BDDDE-BB30-4F91-B9C6-69CB9A4AA94E}" srcOrd="0" destOrd="0" presId="urn:microsoft.com/office/officeart/2005/8/layout/cycle2"/>
    <dgm:cxn modelId="{E7803EB5-A892-4CAE-AC70-863B00228873}" srcId="{707D960F-BBE0-4B0E-9177-3AA2491FF323}" destId="{18CA3911-0DDD-4F33-8288-7706316C6DD7}" srcOrd="7" destOrd="0" parTransId="{F1579481-1DD5-40F4-8C7E-8EA31833E469}" sibTransId="{3CCFB0AE-18F1-4CC6-9979-1E921EDF8B72}"/>
    <dgm:cxn modelId="{283DCEE5-CB7C-4F92-91B8-FDB33513C560}" type="presOf" srcId="{7C47F52C-5222-4A1E-B756-53A260F1C486}" destId="{43A1D05F-132D-4339-B748-8842209DCEBC}" srcOrd="0" destOrd="0" presId="urn:microsoft.com/office/officeart/2005/8/layout/cycle2"/>
    <dgm:cxn modelId="{A27CE006-6F06-4932-A30A-61D852D0B9E6}" type="presOf" srcId="{607425B8-F9ED-450D-A1B9-13009500030D}" destId="{F79DE883-6D1A-4D64-A2E6-ACDBBDA2584E}" srcOrd="1" destOrd="0" presId="urn:microsoft.com/office/officeart/2005/8/layout/cycle2"/>
    <dgm:cxn modelId="{224528F4-A10D-4A9C-977B-83A677B88190}" type="presOf" srcId="{C228B700-8054-4B2F-A124-53DB62985014}" destId="{E2AF5FEC-1303-4B7C-952F-C19899B48AFF}" srcOrd="0" destOrd="0" presId="urn:microsoft.com/office/officeart/2005/8/layout/cycle2"/>
    <dgm:cxn modelId="{24998543-315B-4F3C-A0B7-24F12EEDFE26}" type="presOf" srcId="{9F80EB77-A9EB-4D41-BB3B-F6BE9F2DA222}" destId="{0AD6857E-9D01-43F2-B14D-FE3A7C1C126B}" srcOrd="0" destOrd="0" presId="urn:microsoft.com/office/officeart/2005/8/layout/cycle2"/>
    <dgm:cxn modelId="{089B149E-CDF2-4865-A554-50841BFDE479}" type="presOf" srcId="{BE3A4A5F-B719-4C72-B64A-B22D2F129541}" destId="{2916E32D-FC2E-44B9-8459-EC1DB0A8E586}" srcOrd="1" destOrd="0" presId="urn:microsoft.com/office/officeart/2005/8/layout/cycle2"/>
    <dgm:cxn modelId="{0852CDEA-6E3A-4278-BE34-6E6C53CE8FB3}" type="presOf" srcId="{9A3F2380-6175-421F-88B6-1EC3962D708B}" destId="{3D342F7A-568F-496E-AFBD-7FABA5B47C07}" srcOrd="0" destOrd="0" presId="urn:microsoft.com/office/officeart/2005/8/layout/cycle2"/>
    <dgm:cxn modelId="{C2D29D05-2F9F-44E7-AD05-98E50378796F}" srcId="{707D960F-BBE0-4B0E-9177-3AA2491FF323}" destId="{67525197-AB70-4C3C-856E-A47DD04B0BC9}" srcOrd="4" destOrd="0" parTransId="{D49DC6A8-2752-495A-94A3-06EAF4E98617}" sibTransId="{4FCD72DB-FE8F-476A-964E-065049879E0B}"/>
    <dgm:cxn modelId="{78E28567-2F53-4F56-B16F-93C74FC2EA48}" type="presOf" srcId="{DA937BD5-9CDA-4CF5-B9CB-0291B3AA1D0A}" destId="{F788B0FD-0230-4A9D-93E8-488C98A6EFE8}" srcOrd="1" destOrd="0" presId="urn:microsoft.com/office/officeart/2005/8/layout/cycle2"/>
    <dgm:cxn modelId="{D5D28E38-EA6C-4A83-8DEC-A877CD1DAB2C}" type="presOf" srcId="{BE7BC8A0-F132-4205-A8C8-1D6090D81399}" destId="{8C1F22BD-00D7-4388-BE0D-FAF6F1DF57B3}" srcOrd="0" destOrd="0" presId="urn:microsoft.com/office/officeart/2005/8/layout/cycle2"/>
    <dgm:cxn modelId="{CB709731-1A87-43E7-AEF5-A01A59709FF0}" type="presOf" srcId="{4FCD72DB-FE8F-476A-964E-065049879E0B}" destId="{D945CBE5-64B8-47C8-886A-1E5AFEEAEF54}" srcOrd="1" destOrd="0" presId="urn:microsoft.com/office/officeart/2005/8/layout/cycle2"/>
    <dgm:cxn modelId="{D0A40D00-D4E1-4EED-8062-6E49D38BC713}" type="presOf" srcId="{607425B8-F9ED-450D-A1B9-13009500030D}" destId="{A5DCC136-7459-4483-B35E-170E7131CA50}" srcOrd="0" destOrd="0" presId="urn:microsoft.com/office/officeart/2005/8/layout/cycle2"/>
    <dgm:cxn modelId="{3337123B-49CE-4BE2-8027-AE1F34868118}" type="presOf" srcId="{3CCFB0AE-18F1-4CC6-9979-1E921EDF8B72}" destId="{922B7E6B-EEE9-49AA-9ED3-EB2C6594418E}" srcOrd="0" destOrd="0" presId="urn:microsoft.com/office/officeart/2005/8/layout/cycle2"/>
    <dgm:cxn modelId="{82473B3A-80E9-4574-AFE1-453BD7159EEA}" srcId="{707D960F-BBE0-4B0E-9177-3AA2491FF323}" destId="{C228B700-8054-4B2F-A124-53DB62985014}" srcOrd="6" destOrd="0" parTransId="{AD0DFD5A-CAFA-4FB3-A06E-0447885FC227}" sibTransId="{E286F456-26C4-4B7A-8EC4-1B4E1437B1B9}"/>
    <dgm:cxn modelId="{9BA14CEB-8EC7-4EC3-956F-4DD6E5BE364D}" type="presOf" srcId="{707D960F-BBE0-4B0E-9177-3AA2491FF323}" destId="{B891B456-F5AA-4A21-BBFF-8ACBA84D9A4E}" srcOrd="0" destOrd="0" presId="urn:microsoft.com/office/officeart/2005/8/layout/cycle2"/>
    <dgm:cxn modelId="{D035E160-0B12-436F-8DF3-974A5111FC0F}" type="presOf" srcId="{67525197-AB70-4C3C-856E-A47DD04B0BC9}" destId="{C930CF1B-9212-4D99-88F1-F1629AB33FB8}" srcOrd="0" destOrd="0" presId="urn:microsoft.com/office/officeart/2005/8/layout/cycle2"/>
    <dgm:cxn modelId="{352D5125-9D6B-4E80-83C0-E9E11A74EB88}" type="presOf" srcId="{E286F456-26C4-4B7A-8EC4-1B4E1437B1B9}" destId="{79D1C371-8D3D-4607-B975-AD5C98517849}" srcOrd="1" destOrd="0" presId="urn:microsoft.com/office/officeart/2005/8/layout/cycle2"/>
    <dgm:cxn modelId="{33183D0B-A5FE-4D65-B241-D1D453BD12B7}" type="presOf" srcId="{DA937BD5-9CDA-4CF5-B9CB-0291B3AA1D0A}" destId="{87D011BD-0D20-40CE-9515-A3E9B58B87C3}" srcOrd="0" destOrd="0" presId="urn:microsoft.com/office/officeart/2005/8/layout/cycle2"/>
    <dgm:cxn modelId="{CFEF2EC2-30C0-41EC-967B-3B5F569EB242}" srcId="{707D960F-BBE0-4B0E-9177-3AA2491FF323}" destId="{9A3F2380-6175-421F-88B6-1EC3962D708B}" srcOrd="2" destOrd="0" parTransId="{9F3E09AC-3F31-4872-A1D7-1DC85750458D}" sibTransId="{BE3A4A5F-B719-4C72-B64A-B22D2F129541}"/>
    <dgm:cxn modelId="{E59B1569-87F5-417C-B234-C78693C17637}" type="presOf" srcId="{E286F456-26C4-4B7A-8EC4-1B4E1437B1B9}" destId="{C6943BC4-CF3A-46C4-9B0D-2D2EB5CB3AA9}" srcOrd="0" destOrd="0" presId="urn:microsoft.com/office/officeart/2005/8/layout/cycle2"/>
    <dgm:cxn modelId="{2DE7B14F-C98E-40BA-A8A9-0D0637F64812}" srcId="{707D960F-BBE0-4B0E-9177-3AA2491FF323}" destId="{7C47F52C-5222-4A1E-B756-53A260F1C486}" srcOrd="5" destOrd="0" parTransId="{7C2B3D71-425D-4784-B723-71B4B4D94CAC}" sibTransId="{607425B8-F9ED-450D-A1B9-13009500030D}"/>
    <dgm:cxn modelId="{11F0D9AA-69BD-46C3-AB2D-C06160D1A9F2}" type="presOf" srcId="{4FCD72DB-FE8F-476A-964E-065049879E0B}" destId="{5AF2C3B4-16B4-446F-B9CC-4AB251AB5A5E}" srcOrd="0" destOrd="0" presId="urn:microsoft.com/office/officeart/2005/8/layout/cycle2"/>
    <dgm:cxn modelId="{9CD845B2-D067-4D2F-8E65-B7773DC8229B}" type="presOf" srcId="{92F034B0-11CF-4CDE-89E9-4B2031B84A65}" destId="{0111E61D-E795-4755-B265-B6D2398AED63}" srcOrd="0" destOrd="0" presId="urn:microsoft.com/office/officeart/2005/8/layout/cycle2"/>
    <dgm:cxn modelId="{111B0EF5-669B-4DF8-82A6-F6C9B8B4AEF9}" srcId="{707D960F-BBE0-4B0E-9177-3AA2491FF323}" destId="{92F034B0-11CF-4CDE-89E9-4B2031B84A65}" srcOrd="1" destOrd="0" parTransId="{6F98FA80-B71B-48A7-A59C-817EF16BA9DA}" sibTransId="{35357E1B-2D64-4921-82A4-E968F5FC9B73}"/>
    <dgm:cxn modelId="{D4EB3844-FA21-4DA7-BA0E-8EC259EAC169}" type="presOf" srcId="{35357E1B-2D64-4921-82A4-E968F5FC9B73}" destId="{79D8DD2C-1CFC-4455-B7A8-2CC033EF901D}" srcOrd="1" destOrd="0" presId="urn:microsoft.com/office/officeart/2005/8/layout/cycle2"/>
    <dgm:cxn modelId="{CDEEDBCD-4774-42A2-A96A-D6722573496D}" type="presParOf" srcId="{B891B456-F5AA-4A21-BBFF-8ACBA84D9A4E}" destId="{0AD6857E-9D01-43F2-B14D-FE3A7C1C126B}" srcOrd="0" destOrd="0" presId="urn:microsoft.com/office/officeart/2005/8/layout/cycle2"/>
    <dgm:cxn modelId="{91B93721-0C78-49D0-8ADD-3945C0300E4E}" type="presParOf" srcId="{B891B456-F5AA-4A21-BBFF-8ACBA84D9A4E}" destId="{87D011BD-0D20-40CE-9515-A3E9B58B87C3}" srcOrd="1" destOrd="0" presId="urn:microsoft.com/office/officeart/2005/8/layout/cycle2"/>
    <dgm:cxn modelId="{564342C4-75BB-4A73-8026-39C20AF016F5}" type="presParOf" srcId="{87D011BD-0D20-40CE-9515-A3E9B58B87C3}" destId="{F788B0FD-0230-4A9D-93E8-488C98A6EFE8}" srcOrd="0" destOrd="0" presId="urn:microsoft.com/office/officeart/2005/8/layout/cycle2"/>
    <dgm:cxn modelId="{BB5A5A58-B622-4A16-8214-2B4EDDEA53A8}" type="presParOf" srcId="{B891B456-F5AA-4A21-BBFF-8ACBA84D9A4E}" destId="{0111E61D-E795-4755-B265-B6D2398AED63}" srcOrd="2" destOrd="0" presId="urn:microsoft.com/office/officeart/2005/8/layout/cycle2"/>
    <dgm:cxn modelId="{6447CBC0-094F-4672-A278-3283528A0C30}" type="presParOf" srcId="{B891B456-F5AA-4A21-BBFF-8ACBA84D9A4E}" destId="{1178E0ED-8432-412F-ADA8-A0CE23A8D627}" srcOrd="3" destOrd="0" presId="urn:microsoft.com/office/officeart/2005/8/layout/cycle2"/>
    <dgm:cxn modelId="{9CB0442D-4795-498A-94E1-33B6AC024793}" type="presParOf" srcId="{1178E0ED-8432-412F-ADA8-A0CE23A8D627}" destId="{79D8DD2C-1CFC-4455-B7A8-2CC033EF901D}" srcOrd="0" destOrd="0" presId="urn:microsoft.com/office/officeart/2005/8/layout/cycle2"/>
    <dgm:cxn modelId="{0E15D0A0-25E5-4FD6-932C-61A7D7446519}" type="presParOf" srcId="{B891B456-F5AA-4A21-BBFF-8ACBA84D9A4E}" destId="{3D342F7A-568F-496E-AFBD-7FABA5B47C07}" srcOrd="4" destOrd="0" presId="urn:microsoft.com/office/officeart/2005/8/layout/cycle2"/>
    <dgm:cxn modelId="{9AD33419-F96A-4467-B02C-A1F266BFB05A}" type="presParOf" srcId="{B891B456-F5AA-4A21-BBFF-8ACBA84D9A4E}" destId="{6D7BDDDE-BB30-4F91-B9C6-69CB9A4AA94E}" srcOrd="5" destOrd="0" presId="urn:microsoft.com/office/officeart/2005/8/layout/cycle2"/>
    <dgm:cxn modelId="{6A29BF18-9BD1-4BFA-87A8-3B8127E7C6A4}" type="presParOf" srcId="{6D7BDDDE-BB30-4F91-B9C6-69CB9A4AA94E}" destId="{2916E32D-FC2E-44B9-8459-EC1DB0A8E586}" srcOrd="0" destOrd="0" presId="urn:microsoft.com/office/officeart/2005/8/layout/cycle2"/>
    <dgm:cxn modelId="{5FF51B60-1ACB-4926-BF87-AC07D3424D8E}" type="presParOf" srcId="{B891B456-F5AA-4A21-BBFF-8ACBA84D9A4E}" destId="{116816C6-4EDF-447F-91D3-F5B392DB1EA5}" srcOrd="6" destOrd="0" presId="urn:microsoft.com/office/officeart/2005/8/layout/cycle2"/>
    <dgm:cxn modelId="{0C549FD0-4220-4A7D-9AF9-4727662C3F5C}" type="presParOf" srcId="{B891B456-F5AA-4A21-BBFF-8ACBA84D9A4E}" destId="{8C1F22BD-00D7-4388-BE0D-FAF6F1DF57B3}" srcOrd="7" destOrd="0" presId="urn:microsoft.com/office/officeart/2005/8/layout/cycle2"/>
    <dgm:cxn modelId="{6E7B5C97-A6B7-4CEF-805D-CFC322958574}" type="presParOf" srcId="{8C1F22BD-00D7-4388-BE0D-FAF6F1DF57B3}" destId="{1614E885-A615-4D34-8DD0-A1AA6985FDA2}" srcOrd="0" destOrd="0" presId="urn:microsoft.com/office/officeart/2005/8/layout/cycle2"/>
    <dgm:cxn modelId="{2878AB94-9BD5-4A56-BD25-71988D265E83}" type="presParOf" srcId="{B891B456-F5AA-4A21-BBFF-8ACBA84D9A4E}" destId="{C930CF1B-9212-4D99-88F1-F1629AB33FB8}" srcOrd="8" destOrd="0" presId="urn:microsoft.com/office/officeart/2005/8/layout/cycle2"/>
    <dgm:cxn modelId="{2961C0E1-4F12-440D-BDB2-5CA30B8B6495}" type="presParOf" srcId="{B891B456-F5AA-4A21-BBFF-8ACBA84D9A4E}" destId="{5AF2C3B4-16B4-446F-B9CC-4AB251AB5A5E}" srcOrd="9" destOrd="0" presId="urn:microsoft.com/office/officeart/2005/8/layout/cycle2"/>
    <dgm:cxn modelId="{4C984424-3627-42B1-BC2F-1996E4863ECB}" type="presParOf" srcId="{5AF2C3B4-16B4-446F-B9CC-4AB251AB5A5E}" destId="{D945CBE5-64B8-47C8-886A-1E5AFEEAEF54}" srcOrd="0" destOrd="0" presId="urn:microsoft.com/office/officeart/2005/8/layout/cycle2"/>
    <dgm:cxn modelId="{481BABE1-F07E-417D-BF01-1ED903EF54ED}" type="presParOf" srcId="{B891B456-F5AA-4A21-BBFF-8ACBA84D9A4E}" destId="{43A1D05F-132D-4339-B748-8842209DCEBC}" srcOrd="10" destOrd="0" presId="urn:microsoft.com/office/officeart/2005/8/layout/cycle2"/>
    <dgm:cxn modelId="{B27E2A22-3B49-438B-BB0C-E5D7B1F35426}" type="presParOf" srcId="{B891B456-F5AA-4A21-BBFF-8ACBA84D9A4E}" destId="{A5DCC136-7459-4483-B35E-170E7131CA50}" srcOrd="11" destOrd="0" presId="urn:microsoft.com/office/officeart/2005/8/layout/cycle2"/>
    <dgm:cxn modelId="{428DD3E6-3BCD-4A20-BB5A-F776F23B02B9}" type="presParOf" srcId="{A5DCC136-7459-4483-B35E-170E7131CA50}" destId="{F79DE883-6D1A-4D64-A2E6-ACDBBDA2584E}" srcOrd="0" destOrd="0" presId="urn:microsoft.com/office/officeart/2005/8/layout/cycle2"/>
    <dgm:cxn modelId="{5D348118-5E99-4919-BFE2-D76142CB7D4C}" type="presParOf" srcId="{B891B456-F5AA-4A21-BBFF-8ACBA84D9A4E}" destId="{E2AF5FEC-1303-4B7C-952F-C19899B48AFF}" srcOrd="12" destOrd="0" presId="urn:microsoft.com/office/officeart/2005/8/layout/cycle2"/>
    <dgm:cxn modelId="{56B7258E-E5BB-4E5E-9BAA-A13969EEF7C6}" type="presParOf" srcId="{B891B456-F5AA-4A21-BBFF-8ACBA84D9A4E}" destId="{C6943BC4-CF3A-46C4-9B0D-2D2EB5CB3AA9}" srcOrd="13" destOrd="0" presId="urn:microsoft.com/office/officeart/2005/8/layout/cycle2"/>
    <dgm:cxn modelId="{95AF0A74-0CC0-4C5B-B521-BE69FA10ED9A}" type="presParOf" srcId="{C6943BC4-CF3A-46C4-9B0D-2D2EB5CB3AA9}" destId="{79D1C371-8D3D-4607-B975-AD5C98517849}" srcOrd="0" destOrd="0" presId="urn:microsoft.com/office/officeart/2005/8/layout/cycle2"/>
    <dgm:cxn modelId="{A0BE6516-DFE1-44A2-93C7-332F7EC4C623}" type="presParOf" srcId="{B891B456-F5AA-4A21-BBFF-8ACBA84D9A4E}" destId="{A383A47F-B0BC-4930-97BC-568049353D67}" srcOrd="14" destOrd="0" presId="urn:microsoft.com/office/officeart/2005/8/layout/cycle2"/>
    <dgm:cxn modelId="{B8F11375-D93E-4AD5-83EF-7CE00EFDB2F8}" type="presParOf" srcId="{B891B456-F5AA-4A21-BBFF-8ACBA84D9A4E}" destId="{922B7E6B-EEE9-49AA-9ED3-EB2C6594418E}" srcOrd="15" destOrd="0" presId="urn:microsoft.com/office/officeart/2005/8/layout/cycle2"/>
    <dgm:cxn modelId="{6F4A09A6-A81F-4E21-AB10-12C2F895A186}" type="presParOf" srcId="{922B7E6B-EEE9-49AA-9ED3-EB2C6594418E}" destId="{12336AD5-AD4A-482E-92EE-71DF829AFB9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6857E-9D01-43F2-B14D-FE3A7C1C126B}">
      <dsp:nvSpPr>
        <dsp:cNvPr id="0" name=""/>
        <dsp:cNvSpPr/>
      </dsp:nvSpPr>
      <dsp:spPr>
        <a:xfrm>
          <a:off x="4996430" y="1431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1.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Identify all transactions</a:t>
          </a:r>
          <a:endParaRPr lang="en-US" sz="1100" kern="1200" dirty="0"/>
        </a:p>
      </dsp:txBody>
      <dsp:txXfrm>
        <a:off x="5182025" y="187026"/>
        <a:ext cx="896130" cy="896130"/>
      </dsp:txXfrm>
    </dsp:sp>
    <dsp:sp modelId="{87D011BD-0D20-40CE-9515-A3E9B58B87C3}">
      <dsp:nvSpPr>
        <dsp:cNvPr id="0" name=""/>
        <dsp:cNvSpPr/>
      </dsp:nvSpPr>
      <dsp:spPr>
        <a:xfrm rot="1350000">
          <a:off x="6331973" y="781782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335822" y="847974"/>
        <a:ext cx="235990" cy="256632"/>
      </dsp:txXfrm>
    </dsp:sp>
    <dsp:sp modelId="{0111E61D-E795-4755-B265-B6D2398AED63}">
      <dsp:nvSpPr>
        <dsp:cNvPr id="0" name=""/>
        <dsp:cNvSpPr/>
      </dsp:nvSpPr>
      <dsp:spPr>
        <a:xfrm>
          <a:off x="6754956" y="729836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2.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Prepare Journal entries for transactions</a:t>
          </a:r>
          <a:endParaRPr lang="en-US" sz="1100" kern="1200" dirty="0"/>
        </a:p>
      </dsp:txBody>
      <dsp:txXfrm>
        <a:off x="6940551" y="915431"/>
        <a:ext cx="896130" cy="896130"/>
      </dsp:txXfrm>
    </dsp:sp>
    <dsp:sp modelId="{1178E0ED-8432-412F-ADA8-A0CE23A8D627}">
      <dsp:nvSpPr>
        <dsp:cNvPr id="0" name=""/>
        <dsp:cNvSpPr/>
      </dsp:nvSpPr>
      <dsp:spPr>
        <a:xfrm rot="4050000">
          <a:off x="7580603" y="2020084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7611820" y="2058908"/>
        <a:ext cx="235990" cy="256632"/>
      </dsp:txXfrm>
    </dsp:sp>
    <dsp:sp modelId="{3D342F7A-568F-496E-AFBD-7FABA5B47C07}">
      <dsp:nvSpPr>
        <dsp:cNvPr id="0" name=""/>
        <dsp:cNvSpPr/>
      </dsp:nvSpPr>
      <dsp:spPr>
        <a:xfrm>
          <a:off x="7483361" y="2488362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3.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Post entries to General Ledger</a:t>
          </a:r>
          <a:endParaRPr lang="en-US" sz="1100" kern="1200" dirty="0"/>
        </a:p>
      </dsp:txBody>
      <dsp:txXfrm>
        <a:off x="7668956" y="2673957"/>
        <a:ext cx="896130" cy="896130"/>
      </dsp:txXfrm>
    </dsp:sp>
    <dsp:sp modelId="{6D7BDDDE-BB30-4F91-B9C6-69CB9A4AA94E}">
      <dsp:nvSpPr>
        <dsp:cNvPr id="0" name=""/>
        <dsp:cNvSpPr/>
      </dsp:nvSpPr>
      <dsp:spPr>
        <a:xfrm rot="6750000">
          <a:off x="7587905" y="3778609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7657827" y="3817433"/>
        <a:ext cx="235990" cy="256632"/>
      </dsp:txXfrm>
    </dsp:sp>
    <dsp:sp modelId="{116816C6-4EDF-447F-91D3-F5B392DB1EA5}">
      <dsp:nvSpPr>
        <dsp:cNvPr id="0" name=""/>
        <dsp:cNvSpPr/>
      </dsp:nvSpPr>
      <dsp:spPr>
        <a:xfrm>
          <a:off x="6754956" y="4246888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4.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Prepare Trial Balance</a:t>
          </a:r>
          <a:endParaRPr lang="en-US" sz="1100" kern="1200" dirty="0"/>
        </a:p>
      </dsp:txBody>
      <dsp:txXfrm>
        <a:off x="6940551" y="4432483"/>
        <a:ext cx="896130" cy="896130"/>
      </dsp:txXfrm>
    </dsp:sp>
    <dsp:sp modelId="{8C1F22BD-00D7-4388-BE0D-FAF6F1DF57B3}">
      <dsp:nvSpPr>
        <dsp:cNvPr id="0" name=""/>
        <dsp:cNvSpPr/>
      </dsp:nvSpPr>
      <dsp:spPr>
        <a:xfrm rot="9450000">
          <a:off x="6349604" y="5027239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6446894" y="5093431"/>
        <a:ext cx="235990" cy="256632"/>
      </dsp:txXfrm>
    </dsp:sp>
    <dsp:sp modelId="{C930CF1B-9212-4D99-88F1-F1629AB33FB8}">
      <dsp:nvSpPr>
        <dsp:cNvPr id="0" name=""/>
        <dsp:cNvSpPr/>
      </dsp:nvSpPr>
      <dsp:spPr>
        <a:xfrm>
          <a:off x="4996430" y="4975293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5.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Complete adjusting entries </a:t>
          </a:r>
          <a:endParaRPr lang="en-US" sz="1100" kern="1200" dirty="0"/>
        </a:p>
      </dsp:txBody>
      <dsp:txXfrm>
        <a:off x="5182025" y="5160888"/>
        <a:ext cx="896130" cy="896130"/>
      </dsp:txXfrm>
    </dsp:sp>
    <dsp:sp modelId="{5AF2C3B4-16B4-446F-B9CC-4AB251AB5A5E}">
      <dsp:nvSpPr>
        <dsp:cNvPr id="0" name=""/>
        <dsp:cNvSpPr/>
      </dsp:nvSpPr>
      <dsp:spPr>
        <a:xfrm rot="12150000">
          <a:off x="4591078" y="5034541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4688368" y="5139437"/>
        <a:ext cx="235990" cy="256632"/>
      </dsp:txXfrm>
    </dsp:sp>
    <dsp:sp modelId="{43A1D05F-132D-4339-B748-8842209DCEBC}">
      <dsp:nvSpPr>
        <dsp:cNvPr id="0" name=""/>
        <dsp:cNvSpPr/>
      </dsp:nvSpPr>
      <dsp:spPr>
        <a:xfrm>
          <a:off x="3237905" y="4246888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6.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Prepare Adjusted Trial Balance</a:t>
          </a:r>
          <a:endParaRPr lang="en-US" sz="1100" kern="1200" dirty="0"/>
        </a:p>
      </dsp:txBody>
      <dsp:txXfrm>
        <a:off x="3423500" y="4432483"/>
        <a:ext cx="896130" cy="896130"/>
      </dsp:txXfrm>
    </dsp:sp>
    <dsp:sp modelId="{A5DCC136-7459-4483-B35E-170E7131CA50}">
      <dsp:nvSpPr>
        <dsp:cNvPr id="0" name=""/>
        <dsp:cNvSpPr/>
      </dsp:nvSpPr>
      <dsp:spPr>
        <a:xfrm rot="14850000">
          <a:off x="3342448" y="3796240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3412370" y="3928504"/>
        <a:ext cx="235990" cy="256632"/>
      </dsp:txXfrm>
    </dsp:sp>
    <dsp:sp modelId="{E2AF5FEC-1303-4B7C-952F-C19899B48AFF}">
      <dsp:nvSpPr>
        <dsp:cNvPr id="0" name=""/>
        <dsp:cNvSpPr/>
      </dsp:nvSpPr>
      <dsp:spPr>
        <a:xfrm>
          <a:off x="2509499" y="2488362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7.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Complete Financial Statements</a:t>
          </a:r>
          <a:endParaRPr lang="en-US" sz="1100" kern="1200" dirty="0"/>
        </a:p>
      </dsp:txBody>
      <dsp:txXfrm>
        <a:off x="2695094" y="2673957"/>
        <a:ext cx="896130" cy="896130"/>
      </dsp:txXfrm>
    </dsp:sp>
    <dsp:sp modelId="{C6943BC4-CF3A-46C4-9B0D-2D2EB5CB3AA9}">
      <dsp:nvSpPr>
        <dsp:cNvPr id="0" name=""/>
        <dsp:cNvSpPr/>
      </dsp:nvSpPr>
      <dsp:spPr>
        <a:xfrm rot="17550000">
          <a:off x="3335146" y="2037714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366363" y="2169978"/>
        <a:ext cx="235990" cy="256632"/>
      </dsp:txXfrm>
    </dsp:sp>
    <dsp:sp modelId="{A383A47F-B0BC-4930-97BC-568049353D67}">
      <dsp:nvSpPr>
        <dsp:cNvPr id="0" name=""/>
        <dsp:cNvSpPr/>
      </dsp:nvSpPr>
      <dsp:spPr>
        <a:xfrm>
          <a:off x="3237905" y="729836"/>
          <a:ext cx="1267320" cy="1267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8.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Balance all books</a:t>
          </a:r>
          <a:endParaRPr lang="en-US" sz="1100" kern="1200" dirty="0"/>
        </a:p>
      </dsp:txBody>
      <dsp:txXfrm>
        <a:off x="3423500" y="915431"/>
        <a:ext cx="896130" cy="896130"/>
      </dsp:txXfrm>
    </dsp:sp>
    <dsp:sp modelId="{922B7E6B-EEE9-49AA-9ED3-EB2C6594418E}">
      <dsp:nvSpPr>
        <dsp:cNvPr id="0" name=""/>
        <dsp:cNvSpPr/>
      </dsp:nvSpPr>
      <dsp:spPr>
        <a:xfrm rot="20250000">
          <a:off x="4573448" y="789085"/>
          <a:ext cx="337129" cy="4277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577297" y="893981"/>
        <a:ext cx="235990" cy="256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9BD71-DCCB-4ED0-82BB-D5F7A6A2A39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78D4-75C3-4A9A-A62B-2AC21A58D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7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63E7-8315-45C8-935D-572A7CE2516D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4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E809-72F3-421C-A00F-A746BD209BA7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7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5F46-04E8-4738-9D30-1C8EB6C4058A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48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C874-CFBF-4D90-85C1-B573F9329B2C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979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EC5-E941-469A-B7FD-8F433273416C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3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A550-7694-468F-95D4-862E5CF2BCB1}" type="datetime1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2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1101-6807-4EC5-9FCB-C969253038BE}" type="datetime1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10C8-09CB-4868-B62E-0B00FFEA5966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1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9DA9-8BC5-465C-A64A-DD1A42B53BD8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2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EBA0-EC3A-4108-8680-468BCD52A66A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1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A1D8-CAD6-4C13-B2E9-1272C611C2E1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996B-838D-4796-9B8F-A5683208AD63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8E51-BA06-409F-89F2-724DDE88AA89}" type="datetime1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0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BA10-0F56-4ABF-863B-8B2DED9C6FD3}" type="datetime1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7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F6A-709A-401A-90C6-864294E3F6A8}" type="datetime1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6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BD8C-7E55-4B60-AD22-6E0F7D9DD945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0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8E41-2588-4B22-9671-02D212D58740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68EA7-2A75-49F0-9C4B-E9CB19B3F74A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27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7771" y="511720"/>
            <a:ext cx="1069997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b="1" dirty="0" smtClean="0"/>
              <a:t>Subject Area:</a:t>
            </a:r>
            <a:r>
              <a:rPr lang="en-TT" sz="2800" dirty="0" smtClean="0"/>
              <a:t> Principles of Accounts</a:t>
            </a:r>
            <a:br>
              <a:rPr lang="en-TT" sz="2800" dirty="0" smtClean="0"/>
            </a:br>
            <a:r>
              <a:rPr lang="en-TT" sz="2800" b="1" dirty="0" smtClean="0"/>
              <a:t>Level:</a:t>
            </a:r>
            <a:r>
              <a:rPr lang="en-TT" sz="2800" dirty="0" smtClean="0"/>
              <a:t> CSEC</a:t>
            </a:r>
            <a:br>
              <a:rPr lang="en-TT" sz="2800" dirty="0" smtClean="0"/>
            </a:br>
            <a:r>
              <a:rPr lang="en-TT" sz="2800" b="1" dirty="0" smtClean="0"/>
              <a:t>Curriculum Topic:	Accounting as a System</a:t>
            </a:r>
            <a:r>
              <a:rPr lang="en-TT" sz="2800" dirty="0" smtClean="0"/>
              <a:t/>
            </a:r>
            <a:br>
              <a:rPr lang="en-TT" sz="2800" dirty="0" smtClean="0"/>
            </a:br>
            <a:r>
              <a:rPr lang="en-TT" sz="2800" dirty="0" smtClean="0"/>
              <a:t>								Section 2 </a:t>
            </a:r>
            <a:r>
              <a:rPr lang="en-TT" sz="2800" dirty="0" smtClean="0"/>
              <a:t>Objectives 2-4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TT" sz="2800" b="1" dirty="0" smtClean="0"/>
              <a:t>Key teaching points: </a:t>
            </a:r>
            <a:br>
              <a:rPr lang="en-TT" sz="2800" b="1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1.	Describe the accounting cycle.</a:t>
            </a:r>
          </a:p>
          <a:p>
            <a:r>
              <a:rPr lang="en-US" sz="2800" dirty="0" smtClean="0"/>
              <a:t>2.	Appraise the accounting features of various types of 	business </a:t>
            </a:r>
            <a:r>
              <a:rPr lang="en-US" sz="2800" dirty="0" err="1" smtClean="0"/>
              <a:t>organisations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3.	Identify the main financial statements prepared by various 	business </a:t>
            </a:r>
            <a:r>
              <a:rPr lang="en-US" sz="2800" dirty="0" err="1" smtClean="0"/>
              <a:t>organisations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35416" y="6300022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Accounting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194560"/>
            <a:ext cx="10353762" cy="3596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The Accounting Cycle is an eight step procedure for dealing with transactions of the business.  It identifies each step involved from recording business transactions to preparing financial statements.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8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9080" y="3226527"/>
            <a:ext cx="3801291" cy="4975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Accounting CYCLE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61083956"/>
              </p:ext>
            </p:extLst>
          </p:nvPr>
        </p:nvGraphicFramePr>
        <p:xfrm>
          <a:off x="339635" y="483326"/>
          <a:ext cx="11260182" cy="6244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20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322217"/>
            <a:ext cx="10353761" cy="905691"/>
          </a:xfrm>
        </p:spPr>
        <p:txBody>
          <a:bodyPr/>
          <a:lstStyle/>
          <a:p>
            <a:r>
              <a:rPr lang="en-US" dirty="0" smtClean="0"/>
              <a:t>The Accounting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1227907"/>
            <a:ext cx="10855234" cy="5368836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Identify all transactions of the business.  Each transaction will have two postings, one debit and a corresponding credit entry.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Journalise</a:t>
            </a:r>
            <a:r>
              <a:rPr lang="en-US" dirty="0" smtClean="0"/>
              <a:t> all transactions in the General Journal.  There should be two entries for each transaction.</a:t>
            </a:r>
          </a:p>
          <a:p>
            <a:pPr marL="457200" indent="-457200">
              <a:buAutoNum type="arabicPeriod"/>
            </a:pPr>
            <a:r>
              <a:rPr lang="en-US" dirty="0" smtClean="0"/>
              <a:t>Post all entries to the relevant accounts in the General Ledger.  One account will be debited and another will be credited.</a:t>
            </a:r>
          </a:p>
          <a:p>
            <a:pPr marL="457200" indent="-457200">
              <a:buAutoNum type="arabicPeriod"/>
            </a:pPr>
            <a:r>
              <a:rPr lang="en-US" dirty="0" smtClean="0"/>
              <a:t>Prepare Trial Balance from entries. The total for debits should equal the total for credits.</a:t>
            </a:r>
          </a:p>
          <a:p>
            <a:pPr marL="457200" indent="-457200">
              <a:buAutoNum type="arabicPeriod"/>
            </a:pPr>
            <a:r>
              <a:rPr lang="en-US" dirty="0" smtClean="0"/>
              <a:t>There may be errors and omissions in the Trial Balance.  This step identifies them.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Journalise</a:t>
            </a:r>
            <a:r>
              <a:rPr lang="en-US" dirty="0" smtClean="0"/>
              <a:t> all adjusting entries for Trial Balance.</a:t>
            </a:r>
          </a:p>
          <a:p>
            <a:pPr marL="457200" indent="-457200">
              <a:buAutoNum type="arabicPeriod"/>
            </a:pPr>
            <a:r>
              <a:rPr lang="en-US" dirty="0" smtClean="0"/>
              <a:t>Prepare the Adjusted Trial Balance, Profit and Loss Account, Balance Sheet and Cash Flow Statements.</a:t>
            </a:r>
          </a:p>
          <a:p>
            <a:pPr marL="457200" indent="-457200">
              <a:buAutoNum type="arabicPeriod"/>
            </a:pPr>
            <a:r>
              <a:rPr lang="en-US" dirty="0" smtClean="0"/>
              <a:t>Close off all accounts for the financial period by recording balance brought down.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331766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87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352"/>
            <a:ext cx="12056045" cy="448799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Business </a:t>
            </a:r>
            <a:r>
              <a:rPr lang="en-US" sz="2800" dirty="0" err="1" smtClean="0"/>
              <a:t>Organisations</a:t>
            </a:r>
            <a:r>
              <a:rPr lang="en-US" sz="2800" dirty="0" smtClean="0"/>
              <a:t> and Accounting features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939439"/>
              </p:ext>
            </p:extLst>
          </p:nvPr>
        </p:nvGraphicFramePr>
        <p:xfrm>
          <a:off x="125303" y="1025471"/>
          <a:ext cx="11930742" cy="5549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874">
                  <a:extLst>
                    <a:ext uri="{9D8B030D-6E8A-4147-A177-3AD203B41FA5}">
                      <a16:colId xmlns:a16="http://schemas.microsoft.com/office/drawing/2014/main" val="408670163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817894324"/>
                    </a:ext>
                  </a:extLst>
                </a:gridCol>
                <a:gridCol w="4662468">
                  <a:extLst>
                    <a:ext uri="{9D8B030D-6E8A-4147-A177-3AD203B41FA5}">
                      <a16:colId xmlns:a16="http://schemas.microsoft.com/office/drawing/2014/main" val="3108285729"/>
                    </a:ext>
                  </a:extLst>
                </a:gridCol>
              </a:tblGrid>
              <a:tr h="70318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</a:t>
                      </a:r>
                      <a:r>
                        <a:rPr lang="en-US" dirty="0" err="1" smtClean="0"/>
                        <a:t>Organisation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 Features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967761"/>
                  </a:ext>
                </a:extLst>
              </a:tr>
              <a:tr h="1004543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Sole trader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Owned</a:t>
                      </a:r>
                      <a:r>
                        <a:rPr lang="en-US" b="0" baseline="0" dirty="0" smtClean="0"/>
                        <a:t> and operated by one person with no legal requirements.  Owners are personally liable for debts – unlimited liability.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 of Comprehensive Income (Trading</a:t>
                      </a:r>
                      <a:r>
                        <a:rPr lang="en-US" baseline="0" dirty="0" smtClean="0"/>
                        <a:t> and Profit and Loss Account), Statement of Financial Position (Balance Sheet), Cash Flow Statement.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56578"/>
                  </a:ext>
                </a:extLst>
              </a:tr>
              <a:tr h="1004543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Owned by two or more persons where each owner can make decisions on behalf of all partners.  At least one partner has unlimited liability.  No legal requirements.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Trading and Profit and Loss Account,</a:t>
                      </a:r>
                      <a:r>
                        <a:rPr lang="en-US" baseline="0" dirty="0" smtClean="0"/>
                        <a:t> Profit and Loss Appropriation Account, Capital Accounts of partners, Balance Sheet, Cash Flow Statement.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590443"/>
                  </a:ext>
                </a:extLst>
              </a:tr>
              <a:tr h="407398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Liability Company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is a legal entity with limited liability.  Ownership is based on shares purchased.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Statement of Comprehensive Income, Statement of Changes in Equity, Balance Sheet, Cash Flow Statement.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959248"/>
                  </a:ext>
                </a:extLst>
              </a:tr>
              <a:tr h="407398">
                <a:tc>
                  <a:txBody>
                    <a:bodyPr/>
                    <a:lstStyle/>
                    <a:p>
                      <a:r>
                        <a:rPr lang="en-US" dirty="0" smtClean="0"/>
                        <a:t>Cooperatives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Financed by voluntary members who purchase shares with the aim of providing</a:t>
                      </a:r>
                      <a:r>
                        <a:rPr lang="en-US" baseline="0" dirty="0" smtClean="0"/>
                        <a:t> a service.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r>
                        <a:rPr lang="en-US" baseline="0" dirty="0" smtClean="0"/>
                        <a:t> of Comprehensive Income</a:t>
                      </a:r>
                      <a:r>
                        <a:rPr lang="en-US" dirty="0" smtClean="0"/>
                        <a:t>, Balance Sheet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22939"/>
                  </a:ext>
                </a:extLst>
              </a:tr>
              <a:tr h="407398">
                <a:tc>
                  <a:txBody>
                    <a:bodyPr/>
                    <a:lstStyle/>
                    <a:p>
                      <a:r>
                        <a:rPr lang="en-US" dirty="0" smtClean="0"/>
                        <a:t>Non-profit </a:t>
                      </a:r>
                      <a:r>
                        <a:rPr lang="en-US" dirty="0" err="1" smtClean="0"/>
                        <a:t>organisations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 a public benefit and is operated by persons dedicated to that cause.</a:t>
                      </a:r>
                      <a:r>
                        <a:rPr lang="en-US" baseline="0" dirty="0" smtClean="0"/>
                        <a:t> Typically conducts fundraising.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Receipts and Payments Account, Income and Expenditure</a:t>
                      </a:r>
                      <a:r>
                        <a:rPr lang="en-US" baseline="0" dirty="0" smtClean="0"/>
                        <a:t> Account, Balance Sheet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22158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209846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0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78971"/>
            <a:ext cx="10353761" cy="748937"/>
          </a:xfrm>
        </p:spPr>
        <p:txBody>
          <a:bodyPr/>
          <a:lstStyle/>
          <a:p>
            <a:r>
              <a:rPr lang="en-US" dirty="0" smtClean="0"/>
              <a:t>Key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1227908"/>
            <a:ext cx="10972800" cy="4947104"/>
          </a:xfrm>
        </p:spPr>
        <p:txBody>
          <a:bodyPr>
            <a:normAutofit/>
          </a:bodyPr>
          <a:lstStyle/>
          <a:p>
            <a:r>
              <a:rPr lang="en-US" dirty="0" smtClean="0"/>
              <a:t>Statement of Comprehensive Income – Comprises both the Trading Account which computes Gross Profit and the Profit and Loss Account which computes Net Profit/Loss.  This allows the business to determine its level of profitability.</a:t>
            </a:r>
          </a:p>
          <a:p>
            <a:r>
              <a:rPr lang="en-US" dirty="0" smtClean="0"/>
              <a:t>Statement of Financial Position – This Balance Sheet shows what the business owns (Assets) and what it owes (Liabilities).</a:t>
            </a:r>
          </a:p>
          <a:p>
            <a:r>
              <a:rPr lang="en-US" dirty="0" smtClean="0"/>
              <a:t>Cash Flow Statement – Measures whether the business has enough cash to meet obligations.</a:t>
            </a:r>
          </a:p>
          <a:p>
            <a:r>
              <a:rPr lang="en-US" dirty="0" smtClean="0"/>
              <a:t>Profit and Loss Appropriation Account – Used for distribution of net profit amongst partners of firm.</a:t>
            </a:r>
          </a:p>
          <a:p>
            <a:r>
              <a:rPr lang="en-US" dirty="0" smtClean="0"/>
              <a:t>Income and Expenditure Account – Computes surplus or deficit of income minus expenditure.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175012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7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531223"/>
            <a:ext cx="10353761" cy="931817"/>
          </a:xfrm>
        </p:spPr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58983"/>
            <a:ext cx="10353762" cy="413221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800" dirty="0" smtClean="0"/>
              <a:t>State a definition for the Accounting Cycle.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List the second, fifth and seventh steps of the Accounting Cycle.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Discuss the differences between the accounting features of a Sole Trader and Partnership.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Explain the two important sections of the Statement of Comprehensive Income.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13146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9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56903"/>
            <a:ext cx="10353761" cy="892629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703" y="1449977"/>
            <a:ext cx="11038114" cy="4715692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Cycle is an eight step procedure for dealing with transactions of the business.  It identifies each step involved from recording business transactions to preparing financial statements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9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Prepare Journal entries, 5</a:t>
            </a:r>
            <a:r>
              <a:rPr lang="en-US" sz="9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Complete adjusting entries, 7</a:t>
            </a:r>
            <a:r>
              <a:rPr lang="en-US" sz="9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Prepare financial statements.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Partnership requires preparation of additional accounts of Profit and Loss Appropriation Accounts and Capital Accounts of Partners.  These are not required for sole trading establishments.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Comprehensive Income - Comprises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the Trading Account which computes Gross Profit and the Profit and Loss Account which computes Net Profit/Loss.  This allows the business to determine its level of profitability.</a:t>
            </a:r>
          </a:p>
          <a:p>
            <a:pPr marL="457200" indent="-457200">
              <a:buAutoNum type="arabicPeriod"/>
            </a:pP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345463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76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7403" y="2844464"/>
            <a:ext cx="40773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Great Job!!</a:t>
            </a:r>
            <a:endParaRPr lang="en-US" sz="6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5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467</TotalTime>
  <Words>730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The Accounting Cycle</vt:lpstr>
      <vt:lpstr>The Accounting CYCLE</vt:lpstr>
      <vt:lpstr>The Accounting cycle</vt:lpstr>
      <vt:lpstr>Business Organisations and Accounting features</vt:lpstr>
      <vt:lpstr>Key Accounts</vt:lpstr>
      <vt:lpstr>Activity</vt:lpstr>
      <vt:lpstr>Answer Key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Windows User</cp:lastModifiedBy>
  <cp:revision>35</cp:revision>
  <dcterms:created xsi:type="dcterms:W3CDTF">2020-04-29T00:50:45Z</dcterms:created>
  <dcterms:modified xsi:type="dcterms:W3CDTF">2020-09-07T19:20:02Z</dcterms:modified>
</cp:coreProperties>
</file>