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6" r:id="rId9"/>
    <p:sldId id="267" r:id="rId10"/>
    <p:sldId id="263" r:id="rId11"/>
    <p:sldId id="268" r:id="rId12"/>
    <p:sldId id="269" r:id="rId13"/>
    <p:sldId id="264" r:id="rId14"/>
    <p:sldId id="270" r:id="rId15"/>
    <p:sldId id="265" r:id="rId16"/>
    <p:sldId id="273" r:id="rId17"/>
    <p:sldId id="271" r:id="rId18"/>
    <p:sldId id="274" r:id="rId19"/>
    <p:sldId id="280" r:id="rId20"/>
    <p:sldId id="281" r:id="rId21"/>
    <p:sldId id="279" r:id="rId22"/>
    <p:sldId id="277" r:id="rId23"/>
    <p:sldId id="278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30478819@N08/45680168564" TargetMode="External"/><Relationship Id="rId3" Type="http://schemas.openxmlformats.org/officeDocument/2006/relationships/hyperlink" Target="https://www.pikrepo.com/search?q=vitamins" TargetMode="External"/><Relationship Id="rId7" Type="http://schemas.openxmlformats.org/officeDocument/2006/relationships/hyperlink" Target="https://pixabay.com/photos/spinach-healthy-green-dieting-1427360/" TargetMode="External"/><Relationship Id="rId12" Type="http://schemas.openxmlformats.org/officeDocument/2006/relationships/hyperlink" Target="https://www.flickr.com/photos/30478819@N08/48840940686" TargetMode="External"/><Relationship Id="rId2" Type="http://schemas.openxmlformats.org/officeDocument/2006/relationships/hyperlink" Target="https://pixabay.com/illustrations/chicken-milk-dairy-food-55989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kist.com/free-photo-iplgr" TargetMode="External"/><Relationship Id="rId11" Type="http://schemas.openxmlformats.org/officeDocument/2006/relationships/hyperlink" Target="https://commons.wikimedia.org/wiki/File:Margarine_BMK.jpg" TargetMode="External"/><Relationship Id="rId5" Type="http://schemas.openxmlformats.org/officeDocument/2006/relationships/hyperlink" Target="https://pixabay.com/photos/vegetables-carrots-tomatoes-yellow-4851504/" TargetMode="External"/><Relationship Id="rId10" Type="http://schemas.openxmlformats.org/officeDocument/2006/relationships/hyperlink" Target="https://www.piqsels.com/en/public-domain-photo-zomqt" TargetMode="External"/><Relationship Id="rId4" Type="http://schemas.openxmlformats.org/officeDocument/2006/relationships/hyperlink" Target="https://www.flickr.com/photos/160866001@N07/47448339861" TargetMode="External"/><Relationship Id="rId9" Type="http://schemas.openxmlformats.org/officeDocument/2006/relationships/hyperlink" Target="https://www.flickr.com/photos/53255320@N07/680591766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30478819@N08/32217897618" TargetMode="External"/><Relationship Id="rId3" Type="http://schemas.openxmlformats.org/officeDocument/2006/relationships/hyperlink" Target="https://www.publicdomainpictures.net/en/view-image.php?image=295&amp;picture=seeds" TargetMode="External"/><Relationship Id="rId7" Type="http://schemas.openxmlformats.org/officeDocument/2006/relationships/hyperlink" Target="https://www.pikist.com/free-photo-sshzd" TargetMode="External"/><Relationship Id="rId2" Type="http://schemas.openxmlformats.org/officeDocument/2006/relationships/hyperlink" Target="https://commons.wikimedia.org/wiki/File:Romaine_lettuc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30478819@N08/45439050672" TargetMode="External"/><Relationship Id="rId5" Type="http://schemas.openxmlformats.org/officeDocument/2006/relationships/hyperlink" Target="https://www.pikrepo.com/fkjzx/green-leafy-vegetable-on-white-background" TargetMode="External"/><Relationship Id="rId4" Type="http://schemas.openxmlformats.org/officeDocument/2006/relationships/hyperlink" Target="https://commons.wikimedia.org/wiki/File:Sunflower_oil_and_sunflower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6412" y="1187355"/>
            <a:ext cx="8915399" cy="12432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solidFill>
                  <a:srgbClr val="2E5369"/>
                </a:solidFill>
                <a:latin typeface="Arial Black" panose="020B0A04020102020204" pitchFamily="34" charset="0"/>
              </a:rPr>
              <a:t>VITAMINS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2382" y="2657312"/>
            <a:ext cx="8043460" cy="822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5400" b="1" dirty="0">
                <a:solidFill>
                  <a:srgbClr val="FF9900"/>
                </a:solidFill>
              </a:rPr>
              <a:t>FAT-SOLUBLE VITAMINS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93" y="3778249"/>
            <a:ext cx="5035639" cy="29404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779783" y="484322"/>
            <a:ext cx="818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Curriculum Planning &amp; Development Division, Ministry of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07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78" y="34077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VITAMIN D (CHOLECALCIFEROL)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2091" y="1798749"/>
            <a:ext cx="8915400" cy="3777622"/>
          </a:xfrm>
        </p:spPr>
        <p:txBody>
          <a:bodyPr/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2400" i="1" u="sng" kern="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457200" lvl="0" indent="-355600" defTabSz="9144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Needed for the proper formation of bones and teeth</a:t>
            </a:r>
          </a:p>
          <a:p>
            <a:pPr marL="457200" lvl="0" indent="-35560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Helps to absorb calcium and phosphorous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7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265991">
                    <a:lumMod val="75000"/>
                  </a:srgbClr>
                </a:solidFill>
              </a:rPr>
              <a:t>VITAMIN D (CHOLECALCIFEROL)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708597"/>
            <a:ext cx="8795776" cy="474371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Requirements</a:t>
            </a: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- Vitamin D can be stored in the body because it is fat soluble. Most people produce enough vitamin D from being exposed to the sun.</a:t>
            </a:r>
          </a:p>
          <a:p>
            <a:pPr marL="0" lvl="0" indent="0">
              <a:lnSpc>
                <a:spcPct val="17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An excess of vitamin D however can be toxic. Too much vitamin D can cause too much absorption of calcium, which can lead to calcification….hardening of the blood vessels, heart and lungs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2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664" y="446088"/>
            <a:ext cx="4647748" cy="9763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D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9808" y="683479"/>
            <a:ext cx="2663279" cy="17763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DAIRY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OILY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EGG YOLK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MARGARINE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083" y="2042218"/>
            <a:ext cx="3047684" cy="1714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407" y="3151233"/>
            <a:ext cx="2165931" cy="1625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908" y="4396525"/>
            <a:ext cx="2230322" cy="18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5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404" y="45918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VITAMIN E (TOCOPHEROL)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143" y="1862902"/>
            <a:ext cx="8911687" cy="4470043"/>
          </a:xfrm>
        </p:spPr>
        <p:txBody>
          <a:bodyPr/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2400" i="1" u="sng" kern="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457200" lvl="0" indent="-368300" defTabSz="9144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2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An antioxidant that protects cells from free radicals</a:t>
            </a:r>
          </a:p>
          <a:p>
            <a:pPr marL="457200" lvl="0" indent="-36830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Prevents oxidation of fatty acids</a:t>
            </a:r>
          </a:p>
          <a:p>
            <a:pPr marL="457200" lvl="0" indent="-36830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Protects against heart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9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E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0134" y="292185"/>
            <a:ext cx="2709285" cy="180707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PEANUTS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LETTUCE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SEEDS (E.G. SUNFLOWER, PUMPKIN)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SUNFLOWER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873" y="1436912"/>
            <a:ext cx="1630213" cy="1922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860" y="2845095"/>
            <a:ext cx="2683559" cy="1769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570" y="4052839"/>
            <a:ext cx="2924818" cy="19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741" y="26350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VITAMIN K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6333" y="1544392"/>
            <a:ext cx="8915400" cy="3777622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i="1" u="sng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457200" lvl="0" indent="-355600">
              <a:lnSpc>
                <a:spcPct val="150000"/>
              </a:lnSpc>
              <a:spcBef>
                <a:spcPts val="1600"/>
              </a:spcBef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Helps with the making of coagulation substances so that a clot forms properly after an injury.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Helps with the making of bone proteins that binds to the minerals that help to form bones.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1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096" y="446088"/>
            <a:ext cx="4238315" cy="9763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K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4224" y="464691"/>
            <a:ext cx="3191238" cy="15836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GREEN LEAFY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CEREALS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GREEN 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BROCCOLI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030" y="1901576"/>
            <a:ext cx="2348248" cy="1566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871" y="2684708"/>
            <a:ext cx="2524432" cy="1732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282" y="4271694"/>
            <a:ext cx="2747996" cy="18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3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831" y="76577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DEFICIENCY DISEASES</a:t>
            </a:r>
            <a:endParaRPr lang="en-US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32" y="2627288"/>
            <a:ext cx="4676003" cy="2737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49752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NIGHT BLINDNESS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3456746" cy="377762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VITAMIN-</a:t>
            </a:r>
          </a:p>
          <a:p>
            <a:pPr marL="0" indent="0">
              <a:buNone/>
            </a:pPr>
            <a:r>
              <a:rPr lang="en-US" sz="2400" dirty="0" smtClean="0"/>
              <a:t>Night blindness is caused by a lack of Vitamin A (Retinol)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14566" cy="377762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SIGNS AND SYMPTOMS</a:t>
            </a:r>
          </a:p>
          <a:p>
            <a:pPr marL="0" indent="0">
              <a:buNone/>
            </a:pPr>
            <a:r>
              <a:rPr lang="en-US" sz="2400" dirty="0" smtClean="0"/>
              <a:t>Unable to see in the dark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265991">
                    <a:lumMod val="75000"/>
                  </a:srgbClr>
                </a:solidFill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592" y="1532586"/>
            <a:ext cx="9122020" cy="4378636"/>
          </a:xfrm>
        </p:spPr>
        <p:txBody>
          <a:bodyPr>
            <a:normAutofit lnSpcReduction="10000"/>
          </a:bodyPr>
          <a:lstStyle/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Vitamins are chemical substances that can be classed as micronutrients.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Vitamins can be divided into two groups based on whether they dissolve in fat or water.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The two groups of vitamins are fat-soluble and water-soluble vitamins.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Fat-soluble vitamins- A, D, E, and K vitamins.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Water-soluble vitamins - C and B Complex vitamins.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0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677" y="518936"/>
            <a:ext cx="8911687" cy="128089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2E5369"/>
                </a:solidFill>
                <a:latin typeface="Arial Black" panose="020B0A04020102020204" pitchFamily="34" charset="0"/>
              </a:rPr>
              <a:t>CONTENT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02857" y="1561562"/>
            <a:ext cx="2202287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OBJECTIVES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1709" y="4163090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.VITAMIN 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2857" y="2752858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 VITAMIN 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4005" y="2752858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3. VITAMIN 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84005" y="4163090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6.SUMMARY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2857" y="4122310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5.VITAMIN 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21709" y="2752858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1.VITAMINS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2853" y="5573322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7.ASSIGNMENTS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2401" y="5532542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8.REFERENCES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79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265991">
                    <a:lumMod val="75000"/>
                  </a:srgbClr>
                </a:solidFill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1635617"/>
            <a:ext cx="8911687" cy="4275605"/>
          </a:xfrm>
        </p:spPr>
        <p:txBody>
          <a:bodyPr/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1800"/>
              <a:buNone/>
            </a:pPr>
            <a:r>
              <a:rPr lang="en-US" sz="2400" b="1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Fat-Soluble vitamins - A, D, E and K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160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Perform different functions.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Can be found in various food sources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Have different requirements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A lack of any of these vitamins, can lead to deficiency diseases.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1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</a:rPr>
              <a:t>COMPLETE THE WORKSHEETS ATTACHED</a:t>
            </a:r>
            <a:endParaRPr lang="en-US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65" y="2781834"/>
            <a:ext cx="4676003" cy="2737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3849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REFERENCES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TEXTBOOK:</a:t>
            </a:r>
          </a:p>
          <a:p>
            <a:pPr marL="0" indent="0">
              <a:buNone/>
            </a:pPr>
            <a:r>
              <a:rPr lang="en-US" dirty="0" smtClean="0"/>
              <a:t>Anita </a:t>
            </a:r>
            <a:r>
              <a:rPr lang="en-US" dirty="0" err="1"/>
              <a:t>Tull</a:t>
            </a:r>
            <a:r>
              <a:rPr lang="en-US" dirty="0"/>
              <a:t> and Antonia </a:t>
            </a:r>
            <a:r>
              <a:rPr lang="en-US" dirty="0" smtClean="0"/>
              <a:t>Coward. </a:t>
            </a:r>
            <a:r>
              <a:rPr lang="en-US" dirty="0"/>
              <a:t>(</a:t>
            </a:r>
            <a:r>
              <a:rPr lang="en-US" dirty="0" smtClean="0"/>
              <a:t>2009). </a:t>
            </a:r>
            <a:r>
              <a:rPr lang="en-US" b="1" i="1" dirty="0" smtClean="0"/>
              <a:t>Caribbean </a:t>
            </a:r>
            <a:r>
              <a:rPr lang="en-US" b="1" i="1" dirty="0"/>
              <a:t>Food and Nutrition for </a:t>
            </a:r>
            <a:r>
              <a:rPr lang="en-US" b="1" i="1" dirty="0" smtClean="0"/>
              <a:t>CSEC.</a:t>
            </a:r>
            <a:r>
              <a:rPr lang="en-US" dirty="0" smtClean="0"/>
              <a:t> </a:t>
            </a:r>
            <a:r>
              <a:rPr lang="en-US" dirty="0"/>
              <a:t>Oxford.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4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REFERENCES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197" y="1481070"/>
            <a:ext cx="9186415" cy="443015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IMAGES:</a:t>
            </a:r>
          </a:p>
          <a:p>
            <a:r>
              <a:rPr lang="en-US" dirty="0">
                <a:hlinkClick r:id="rId2"/>
              </a:rPr>
              <a:t>https://pixabay.com/illustrations/chicken-milk-dairy-food-559892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www.pikrepo.com/search?q=vitamins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www.flickr.com/photos/160866001@N07/47448339861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https://pixabay.com/photos/vegetables-carrots-tomatoes-yellow-4851504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https://www.pikist.com/free-photo-iplgr</a:t>
            </a:r>
            <a:endParaRPr lang="en-US" dirty="0" smtClean="0">
              <a:hlinkClick r:id="rId7"/>
            </a:endParaRPr>
          </a:p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://pixabay.com/photos/spinach-healthy-green-dieting-1427360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www.flickr.com/photos/30478819@N08/45680168564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www.flickr.com/photos/53255320@N07/6805917663</a:t>
            </a:r>
            <a:endParaRPr lang="en-US" dirty="0" smtClean="0"/>
          </a:p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www.piqsels.com/en/public-domain-photo-zomqt</a:t>
            </a:r>
            <a:endParaRPr lang="en-US" dirty="0" smtClean="0"/>
          </a:p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commons.wikimedia.org/wiki/File:Margarine_BMK.jpg</a:t>
            </a:r>
            <a:endParaRPr lang="en-US" dirty="0" smtClean="0"/>
          </a:p>
          <a:p>
            <a:r>
              <a:rPr lang="en-US" dirty="0">
                <a:hlinkClick r:id="rId12"/>
              </a:rPr>
              <a:t>https://www.flickr.com/photos/30478819@N08/48840940686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80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REFERENCES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713" y="1528293"/>
            <a:ext cx="9134899" cy="4589172"/>
          </a:xfrm>
        </p:spPr>
        <p:txBody>
          <a:bodyPr/>
          <a:lstStyle/>
          <a:p>
            <a:r>
              <a:rPr lang="en-US" dirty="0" smtClean="0"/>
              <a:t>IMAGES: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commons.wikimedia.org/wiki/File:Romaine_lettuce.jpg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www.publicdomainpictures.net/en/view-image.php?image=295&amp;picture=seeds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commons.wikimedia.org/wiki/File:Sunflower_oil_and_sunflower.jpg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www.pikrepo.com/fkjzx/green-leafy-vegetable-on-white-background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www.flickr.com/photos/30478819@N08/45439050672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www.pikist.com/free-photo-sshzd</a:t>
            </a:r>
            <a:endParaRPr lang="en-US" dirty="0" smtClean="0"/>
          </a:p>
          <a:p>
            <a:r>
              <a:rPr lang="en-US" dirty="0">
                <a:hlinkClick r:id="rId8"/>
              </a:rPr>
              <a:t>https://www.flickr.com/photos/30478819@N08/32217897618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32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</a:rPr>
              <a:t>Acknowledgements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713" y="1528293"/>
            <a:ext cx="9134899" cy="4589172"/>
          </a:xfrm>
        </p:spPr>
        <p:txBody>
          <a:bodyPr/>
          <a:lstStyle/>
          <a:p>
            <a:r>
              <a:rPr lang="en-US" b="1" dirty="0" smtClean="0"/>
              <a:t>Lesson compiled by:</a:t>
            </a:r>
          </a:p>
          <a:p>
            <a:pPr marL="0" indent="0">
              <a:buNone/>
            </a:pPr>
            <a:r>
              <a:rPr lang="en-US" dirty="0" smtClean="0"/>
              <a:t>	Ms. </a:t>
            </a:r>
            <a:r>
              <a:rPr lang="en-US" dirty="0" err="1" smtClean="0"/>
              <a:t>Venita</a:t>
            </a:r>
            <a:r>
              <a:rPr lang="en-US" dirty="0" smtClean="0"/>
              <a:t> Ramcharran, Rio Claro West Secondary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E5369"/>
                </a:solidFill>
                <a:latin typeface="Arial Black" panose="020B0A04020102020204" pitchFamily="34" charset="0"/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820" y="1360867"/>
            <a:ext cx="9162792" cy="480811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At the end of this lesson, students should be able to:</a:t>
            </a:r>
            <a:endParaRPr lang="en-US" sz="2400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457200" lvl="0" indent="-355600">
              <a:lnSpc>
                <a:spcPct val="160000"/>
              </a:lnSpc>
              <a:spcBef>
                <a:spcPts val="160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Define the term “vitamin.”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Explain why vitamins are grouped into fat-soluble and water-soluble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List the fat 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State the functions of fat-soluble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Name the sources of fat 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Discuss the deficiency diseases related to each fat soluble vitamin.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913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772" y="37992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2E5369"/>
                </a:solidFill>
                <a:latin typeface="Arial Black" panose="020B0A04020102020204" pitchFamily="34" charset="0"/>
              </a:rPr>
              <a:t>VITAMINS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42" y="1446727"/>
            <a:ext cx="9230817" cy="4344473"/>
          </a:xfrm>
        </p:spPr>
        <p:txBody>
          <a:bodyPr/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Vitamins</a:t>
            </a:r>
            <a:r>
              <a:rPr lang="en-US" sz="2400" b="1" dirty="0" smtClean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are chemical substances that are classed as micronutrients. They enable our bodies to function properly.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Our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bodies are unable to make most of the vitamins, so we get them from the foods that we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eat. A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diet that lacks any vitamins may lead to </a:t>
            </a:r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deficiency diseases.</a:t>
            </a:r>
            <a:r>
              <a:rPr lang="en-US" sz="2400" b="1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831" y="4475839"/>
            <a:ext cx="2983741" cy="197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51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2E5369"/>
                </a:solidFill>
                <a:latin typeface="Arial Black" panose="020B0A04020102020204" pitchFamily="34" charset="0"/>
              </a:rPr>
              <a:t>VITAMINS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709" y="1905000"/>
            <a:ext cx="8915400" cy="3777622"/>
          </a:xfrm>
        </p:spPr>
        <p:txBody>
          <a:bodyPr/>
          <a:lstStyle/>
          <a:p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Vitamins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can be separated into </a:t>
            </a:r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2 groups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This is based on their ability to </a:t>
            </a:r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dissolve in fat or water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The two groups are: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878" y="3338934"/>
            <a:ext cx="9540174" cy="28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9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24110"/>
            <a:ext cx="9675811" cy="128089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FAT – SOLUBLE VITAMINS</a:t>
            </a:r>
            <a:endParaRPr lang="en-US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48" y="3168201"/>
            <a:ext cx="4676003" cy="2737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2516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90" y="25062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</a:rPr>
              <a:t>VITAMIN A (RETINOL)</a:t>
            </a:r>
            <a:endParaRPr lang="en-US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088" y="1565857"/>
            <a:ext cx="9156320" cy="4435698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i="1" u="sng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457200" lvl="0" indent="-3556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Needed to make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visual purple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, which helps us to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see in dim light.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Needed to keep the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mucous membranes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moist and free from infection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Needed to maintain the health of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our skin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Needed for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normal growth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of children (their bones and teeth)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4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VITAMIN A (RETINOL)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Requirements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-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Vitamin A can be stored in the fat, inside of the body. A daily supply is not needed.</a:t>
            </a:r>
          </a:p>
          <a:p>
            <a:pPr marL="0" lvl="0" indent="0">
              <a:lnSpc>
                <a:spcPct val="150000"/>
              </a:lnSpc>
              <a:spcBef>
                <a:spcPts val="160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Children need lots of vitamin A and persons who cannot absorb or digest fat well.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0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788" y="446088"/>
            <a:ext cx="4497623" cy="9763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A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CARROTS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CABBAGE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SPINACH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PUMPKIN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831" y="656555"/>
            <a:ext cx="2798477" cy="1866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387" y="1598613"/>
            <a:ext cx="3022244" cy="1700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14" y="2684352"/>
            <a:ext cx="2254317" cy="1787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686" y="3678095"/>
            <a:ext cx="2378298" cy="1588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527" y="4806972"/>
            <a:ext cx="1971161" cy="17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94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</TotalTime>
  <Words>704</Words>
  <Application>Microsoft Office PowerPoint</Application>
  <PresentationFormat>Widescreen</PresentationFormat>
  <Paragraphs>133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Century Gothic</vt:lpstr>
      <vt:lpstr>Comic Sans MS</vt:lpstr>
      <vt:lpstr>Times New Roman</vt:lpstr>
      <vt:lpstr>Wingdings 3</vt:lpstr>
      <vt:lpstr>Wisp</vt:lpstr>
      <vt:lpstr>VITAMINS</vt:lpstr>
      <vt:lpstr>CONTENT</vt:lpstr>
      <vt:lpstr>OBJECTIVES</vt:lpstr>
      <vt:lpstr>VITAMINS</vt:lpstr>
      <vt:lpstr>VITAMINS</vt:lpstr>
      <vt:lpstr>FAT – SOLUBLE VITAMINS</vt:lpstr>
      <vt:lpstr>VITAMIN A (RETINOL)</vt:lpstr>
      <vt:lpstr>VITAMIN A (RETINOL)</vt:lpstr>
      <vt:lpstr>SOURCES OF VITAMIN A</vt:lpstr>
      <vt:lpstr>VITAMIN D (CHOLECALCIFEROL)</vt:lpstr>
      <vt:lpstr>VITAMIN D (CHOLECALCIFEROL)</vt:lpstr>
      <vt:lpstr>SOURCES OF VITAMIN D</vt:lpstr>
      <vt:lpstr>VITAMIN E (TOCOPHEROL)</vt:lpstr>
      <vt:lpstr>SOURCES OF VITAMIN E</vt:lpstr>
      <vt:lpstr>VITAMIN K</vt:lpstr>
      <vt:lpstr>SOURCES OF VITAMIN K</vt:lpstr>
      <vt:lpstr>DEFICIENCY DISEASES</vt:lpstr>
      <vt:lpstr>NIGHT BLINDNESS</vt:lpstr>
      <vt:lpstr>SUMMARY</vt:lpstr>
      <vt:lpstr>SUMMARY</vt:lpstr>
      <vt:lpstr>COMPLETE THE WORKSHEETS ATTACHED</vt:lpstr>
      <vt:lpstr>REFERENCES</vt:lpstr>
      <vt:lpstr>REFERENCES</vt:lpstr>
      <vt:lpstr>REFERENCES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VITAMINS</dc:title>
  <dc:creator>Venita Ramcharan</dc:creator>
  <cp:lastModifiedBy>Moe User</cp:lastModifiedBy>
  <cp:revision>44</cp:revision>
  <dcterms:created xsi:type="dcterms:W3CDTF">2020-06-05T18:18:22Z</dcterms:created>
  <dcterms:modified xsi:type="dcterms:W3CDTF">2020-06-18T16:17:25Z</dcterms:modified>
</cp:coreProperties>
</file>