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8" r:id="rId3"/>
    <p:sldId id="257" r:id="rId4"/>
    <p:sldId id="259" r:id="rId5"/>
    <p:sldId id="260" r:id="rId6"/>
    <p:sldId id="262" r:id="rId7"/>
    <p:sldId id="261" r:id="rId8"/>
    <p:sldId id="266" r:id="rId9"/>
    <p:sldId id="267" r:id="rId10"/>
    <p:sldId id="263" r:id="rId11"/>
    <p:sldId id="268" r:id="rId12"/>
    <p:sldId id="269" r:id="rId13"/>
    <p:sldId id="264" r:id="rId14"/>
    <p:sldId id="270" r:id="rId15"/>
    <p:sldId id="265" r:id="rId16"/>
    <p:sldId id="273" r:id="rId17"/>
    <p:sldId id="271" r:id="rId18"/>
    <p:sldId id="274" r:id="rId19"/>
    <p:sldId id="280" r:id="rId20"/>
    <p:sldId id="281" r:id="rId21"/>
    <p:sldId id="279" r:id="rId22"/>
    <p:sldId id="277" r:id="rId23"/>
    <p:sldId id="278" r:id="rId24"/>
    <p:sldId id="282" r:id="rId25"/>
    <p:sldId id="283" r:id="rId2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0" d="100"/>
          <a:sy n="70" d="100"/>
        </p:scale>
        <p:origin x="660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6/18/2020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6/18/2020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6/18/2020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157"/>
            <a:ext cx="2356674" cy="6853096"/>
            <a:chOff x="6627813" y="195610"/>
            <a:chExt cx="1952625" cy="5678141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5610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6/18/2020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5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2">
              <a:lumMod val="7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flickr.com/photos/30478819@N08/45680168564" TargetMode="External"/><Relationship Id="rId3" Type="http://schemas.openxmlformats.org/officeDocument/2006/relationships/hyperlink" Target="https://www.pikrepo.com/search?q=vitamins" TargetMode="External"/><Relationship Id="rId7" Type="http://schemas.openxmlformats.org/officeDocument/2006/relationships/hyperlink" Target="https://pixabay.com/photos/spinach-healthy-green-dieting-1427360/" TargetMode="External"/><Relationship Id="rId12" Type="http://schemas.openxmlformats.org/officeDocument/2006/relationships/hyperlink" Target="https://www.flickr.com/photos/30478819@N08/48840940686" TargetMode="External"/><Relationship Id="rId2" Type="http://schemas.openxmlformats.org/officeDocument/2006/relationships/hyperlink" Target="https://pixabay.com/illustrations/chicken-milk-dairy-food-559892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pikist.com/free-photo-iplgr" TargetMode="External"/><Relationship Id="rId11" Type="http://schemas.openxmlformats.org/officeDocument/2006/relationships/hyperlink" Target="https://commons.wikimedia.org/wiki/File:Margarine_BMK.jpg" TargetMode="External"/><Relationship Id="rId5" Type="http://schemas.openxmlformats.org/officeDocument/2006/relationships/hyperlink" Target="https://pixabay.com/photos/vegetables-carrots-tomatoes-yellow-4851504/" TargetMode="External"/><Relationship Id="rId10" Type="http://schemas.openxmlformats.org/officeDocument/2006/relationships/hyperlink" Target="https://www.piqsels.com/en/public-domain-photo-zomqt" TargetMode="External"/><Relationship Id="rId4" Type="http://schemas.openxmlformats.org/officeDocument/2006/relationships/hyperlink" Target="https://www.flickr.com/photos/160866001@N07/47448339861" TargetMode="External"/><Relationship Id="rId9" Type="http://schemas.openxmlformats.org/officeDocument/2006/relationships/hyperlink" Target="https://www.flickr.com/photos/53255320@N07/6805917663" TargetMode="Externa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flickr.com/photos/30478819@N08/32217897618" TargetMode="External"/><Relationship Id="rId3" Type="http://schemas.openxmlformats.org/officeDocument/2006/relationships/hyperlink" Target="https://www.publicdomainpictures.net/en/view-image.php?image=295&amp;picture=seeds" TargetMode="External"/><Relationship Id="rId7" Type="http://schemas.openxmlformats.org/officeDocument/2006/relationships/hyperlink" Target="https://www.pikist.com/free-photo-sshzd" TargetMode="External"/><Relationship Id="rId2" Type="http://schemas.openxmlformats.org/officeDocument/2006/relationships/hyperlink" Target="https://commons.wikimedia.org/wiki/File:Romaine_lettuce.jpg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flickr.com/photos/30478819@N08/45439050672" TargetMode="External"/><Relationship Id="rId5" Type="http://schemas.openxmlformats.org/officeDocument/2006/relationships/hyperlink" Target="https://www.pikrepo.com/fkjzx/green-leafy-vegetable-on-white-background" TargetMode="External"/><Relationship Id="rId4" Type="http://schemas.openxmlformats.org/officeDocument/2006/relationships/hyperlink" Target="https://commons.wikimedia.org/wiki/File:Sunflower_oil_and_sunflower.jpg" TargetMode="Externa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6412" y="1187355"/>
            <a:ext cx="8915399" cy="1243292"/>
          </a:xfrm>
        </p:spPr>
        <p:txBody>
          <a:bodyPr>
            <a:normAutofit fontScale="90000"/>
          </a:bodyPr>
          <a:lstStyle/>
          <a:p>
            <a:pPr algn="ctr"/>
            <a:r>
              <a:rPr lang="en-US" sz="8800" dirty="0">
                <a:solidFill>
                  <a:srgbClr val="2E5369"/>
                </a:solidFill>
                <a:latin typeface="Arial Black" panose="020B0A04020102020204" pitchFamily="34" charset="0"/>
              </a:rPr>
              <a:t>VITAMINS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852382" y="2657312"/>
            <a:ext cx="8043460" cy="822867"/>
          </a:xfrm>
        </p:spPr>
        <p:txBody>
          <a:bodyPr>
            <a:normAutofit fontScale="92500" lnSpcReduction="10000"/>
          </a:bodyPr>
          <a:lstStyle/>
          <a:p>
            <a:pPr algn="ctr"/>
            <a:r>
              <a:rPr lang="en-US" sz="5400" b="1" dirty="0">
                <a:solidFill>
                  <a:srgbClr val="FF9900"/>
                </a:solidFill>
              </a:rPr>
              <a:t>FAT-SOLUBLE VITAMINS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58293" y="3778249"/>
            <a:ext cx="5035639" cy="2940459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4" name="TextBox 3"/>
          <p:cNvSpPr txBox="1"/>
          <p:nvPr/>
        </p:nvSpPr>
        <p:spPr>
          <a:xfrm>
            <a:off x="2779783" y="484322"/>
            <a:ext cx="81886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Curriculum Planning &amp; Development Division, Ministry of Education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580750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38378" y="340775"/>
            <a:ext cx="8911687" cy="1280890"/>
          </a:xfrm>
        </p:spPr>
        <p:txBody>
          <a:bodyPr>
            <a:normAutofit/>
          </a:bodyPr>
          <a:lstStyle/>
          <a:p>
            <a:pPr algn="ctr"/>
            <a:r>
              <a:rPr lang="en-US" sz="4400" b="1" dirty="0" smtClean="0">
                <a:solidFill>
                  <a:schemeClr val="accent3">
                    <a:lumMod val="75000"/>
                  </a:schemeClr>
                </a:solidFill>
              </a:rPr>
              <a:t>VITAMIN D (CHOLECALCIFEROL)</a:t>
            </a:r>
            <a:endParaRPr lang="en-US" sz="4400" b="1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02091" y="1798749"/>
            <a:ext cx="8915400" cy="3777622"/>
          </a:xfrm>
        </p:spPr>
        <p:txBody>
          <a:bodyPr/>
          <a:lstStyle/>
          <a:p>
            <a:pPr marL="0" lvl="0" indent="0" defTabSz="914400">
              <a:lnSpc>
                <a:spcPct val="150000"/>
              </a:lnSpc>
              <a:spcBef>
                <a:spcPts val="0"/>
              </a:spcBef>
              <a:buClr>
                <a:srgbClr val="000000"/>
              </a:buClr>
              <a:buSzPts val="1100"/>
              <a:buNone/>
            </a:pPr>
            <a:r>
              <a:rPr lang="en-US" sz="2400" i="1" u="sng" kern="0" dirty="0">
                <a:solidFill>
                  <a:srgbClr val="073763"/>
                </a:solidFill>
                <a:latin typeface="Century Gothic" panose="020B0502020202020204" pitchFamily="34" charset="0"/>
                <a:ea typeface="Comic Sans MS"/>
                <a:cs typeface="Comic Sans MS"/>
                <a:sym typeface="Comic Sans MS"/>
              </a:rPr>
              <a:t>FUNCTIONS </a:t>
            </a:r>
          </a:p>
          <a:p>
            <a:pPr marL="457200" lvl="0" indent="-355600" defTabSz="914400">
              <a:lnSpc>
                <a:spcPct val="150000"/>
              </a:lnSpc>
              <a:spcBef>
                <a:spcPts val="1600"/>
              </a:spcBef>
              <a:buClr>
                <a:srgbClr val="000000"/>
              </a:buClr>
              <a:buSzPts val="2000"/>
              <a:buFont typeface="Comic Sans MS"/>
              <a:buChar char="●"/>
            </a:pPr>
            <a:r>
              <a:rPr lang="en-US" sz="2400" kern="0" dirty="0">
                <a:solidFill>
                  <a:srgbClr val="000000"/>
                </a:solidFill>
                <a:latin typeface="Century Gothic" panose="020B0502020202020204" pitchFamily="34" charset="0"/>
                <a:ea typeface="Comic Sans MS"/>
                <a:cs typeface="Comic Sans MS"/>
                <a:sym typeface="Comic Sans MS"/>
              </a:rPr>
              <a:t>Needed for the proper formation of bones and teeth</a:t>
            </a:r>
          </a:p>
          <a:p>
            <a:pPr marL="457200" lvl="0" indent="-355600" defTabSz="914400">
              <a:lnSpc>
                <a:spcPct val="150000"/>
              </a:lnSpc>
              <a:spcBef>
                <a:spcPts val="0"/>
              </a:spcBef>
              <a:buClr>
                <a:srgbClr val="000000"/>
              </a:buClr>
              <a:buSzPts val="2000"/>
              <a:buFont typeface="Comic Sans MS"/>
              <a:buChar char="●"/>
            </a:pPr>
            <a:r>
              <a:rPr lang="en-US" sz="2400" kern="0" dirty="0">
                <a:solidFill>
                  <a:srgbClr val="000000"/>
                </a:solidFill>
                <a:latin typeface="Century Gothic" panose="020B0502020202020204" pitchFamily="34" charset="0"/>
                <a:ea typeface="Comic Sans MS"/>
                <a:cs typeface="Comic Sans MS"/>
                <a:sym typeface="Comic Sans MS"/>
              </a:rPr>
              <a:t>Helps to absorb calcium and phosphorous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327012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b="1" dirty="0">
                <a:solidFill>
                  <a:srgbClr val="265991">
                    <a:lumMod val="75000"/>
                  </a:srgbClr>
                </a:solidFill>
              </a:rPr>
              <a:t>VITAMIN D (CHOLECALCIFEROL)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92925" y="1708597"/>
            <a:ext cx="8795776" cy="4743717"/>
          </a:xfrm>
        </p:spPr>
        <p:txBody>
          <a:bodyPr>
            <a:normAutofit lnSpcReduction="10000"/>
          </a:bodyPr>
          <a:lstStyle/>
          <a:p>
            <a:pPr marL="0" lvl="0" indent="0">
              <a:lnSpc>
                <a:spcPct val="170000"/>
              </a:lnSpc>
              <a:spcBef>
                <a:spcPts val="0"/>
              </a:spcBef>
              <a:buNone/>
            </a:pPr>
            <a:r>
              <a:rPr lang="en-US" sz="2400" dirty="0">
                <a:solidFill>
                  <a:srgbClr val="073763"/>
                </a:solidFill>
                <a:latin typeface="Century Gothic" panose="020B0502020202020204" pitchFamily="34" charset="0"/>
                <a:ea typeface="Comic Sans MS"/>
                <a:cs typeface="Comic Sans MS"/>
                <a:sym typeface="Comic Sans MS"/>
              </a:rPr>
              <a:t>Requirements</a:t>
            </a:r>
            <a:r>
              <a:rPr lang="en-US" sz="2400" dirty="0">
                <a:solidFill>
                  <a:schemeClr val="dk1"/>
                </a:solidFill>
                <a:latin typeface="Century Gothic" panose="020B0502020202020204" pitchFamily="34" charset="0"/>
                <a:ea typeface="Comic Sans MS"/>
                <a:cs typeface="Comic Sans MS"/>
                <a:sym typeface="Comic Sans MS"/>
              </a:rPr>
              <a:t>- Vitamin D can be stored in the body because it is fat soluble. Most people produce enough vitamin D from being exposed to the sun.</a:t>
            </a:r>
          </a:p>
          <a:p>
            <a:pPr marL="0" lvl="0" indent="0">
              <a:lnSpc>
                <a:spcPct val="17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100"/>
              <a:buNone/>
            </a:pPr>
            <a:r>
              <a:rPr lang="en-US" sz="2400" dirty="0">
                <a:solidFill>
                  <a:schemeClr val="dk1"/>
                </a:solidFill>
                <a:latin typeface="Century Gothic" panose="020B0502020202020204" pitchFamily="34" charset="0"/>
                <a:ea typeface="Comic Sans MS"/>
                <a:cs typeface="Comic Sans MS"/>
                <a:sym typeface="Comic Sans MS"/>
              </a:rPr>
              <a:t>An excess of vitamin D however can be toxic. Too much vitamin D can cause too much absorption of calcium, which can lead to calcification….hardening of the blood vessels, heart and lungs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482845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664" y="446088"/>
            <a:ext cx="4647748" cy="976312"/>
          </a:xfrm>
        </p:spPr>
        <p:txBody>
          <a:bodyPr>
            <a:normAutofit/>
          </a:bodyPr>
          <a:lstStyle/>
          <a:p>
            <a:pPr algn="ctr"/>
            <a:r>
              <a:rPr lang="en-US" sz="2800" b="1" dirty="0" smtClean="0">
                <a:solidFill>
                  <a:schemeClr val="accent3">
                    <a:lumMod val="75000"/>
                  </a:schemeClr>
                </a:solidFill>
              </a:rPr>
              <a:t>SOURCES OF VITAMIN D</a:t>
            </a:r>
            <a:endParaRPr lang="en-US" sz="2800" b="1" dirty="0">
              <a:solidFill>
                <a:schemeClr val="accent3">
                  <a:lumMod val="75000"/>
                </a:schemeClr>
              </a:solidFill>
            </a:endParaRP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939808" y="683479"/>
            <a:ext cx="2663279" cy="1776386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DAIRY PRODUCTS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OILY FISH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EGG YOLK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MARGARINE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96083" y="2042218"/>
            <a:ext cx="3047684" cy="171432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87407" y="3151233"/>
            <a:ext cx="2165931" cy="162563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88908" y="4396525"/>
            <a:ext cx="2230322" cy="18508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065968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44404" y="459183"/>
            <a:ext cx="8911687" cy="1280890"/>
          </a:xfrm>
        </p:spPr>
        <p:txBody>
          <a:bodyPr>
            <a:normAutofit/>
          </a:bodyPr>
          <a:lstStyle/>
          <a:p>
            <a:pPr algn="ctr"/>
            <a:r>
              <a:rPr lang="en-US" sz="4400" b="1" dirty="0" smtClean="0">
                <a:solidFill>
                  <a:schemeClr val="accent3">
                    <a:lumMod val="75000"/>
                  </a:schemeClr>
                </a:solidFill>
              </a:rPr>
              <a:t>VITAMIN E (TOCOPHEROL)</a:t>
            </a:r>
            <a:endParaRPr lang="en-US" sz="4400" b="1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98143" y="1862902"/>
            <a:ext cx="8911687" cy="4470043"/>
          </a:xfrm>
        </p:spPr>
        <p:txBody>
          <a:bodyPr/>
          <a:lstStyle/>
          <a:p>
            <a:pPr marL="0" lvl="0" indent="0" defTabSz="914400">
              <a:lnSpc>
                <a:spcPct val="150000"/>
              </a:lnSpc>
              <a:spcBef>
                <a:spcPts val="0"/>
              </a:spcBef>
              <a:buClr>
                <a:srgbClr val="000000"/>
              </a:buClr>
              <a:buSzPts val="1100"/>
              <a:buNone/>
            </a:pPr>
            <a:r>
              <a:rPr lang="en-US" sz="2400" i="1" u="sng" kern="0" dirty="0">
                <a:solidFill>
                  <a:srgbClr val="073763"/>
                </a:solidFill>
                <a:latin typeface="Century Gothic" panose="020B0502020202020204" pitchFamily="34" charset="0"/>
                <a:ea typeface="Comic Sans MS"/>
                <a:cs typeface="Comic Sans MS"/>
                <a:sym typeface="Comic Sans MS"/>
              </a:rPr>
              <a:t>FUNCTIONS </a:t>
            </a:r>
          </a:p>
          <a:p>
            <a:pPr marL="457200" lvl="0" indent="-368300" defTabSz="914400">
              <a:lnSpc>
                <a:spcPct val="150000"/>
              </a:lnSpc>
              <a:spcBef>
                <a:spcPts val="1600"/>
              </a:spcBef>
              <a:buClr>
                <a:srgbClr val="000000"/>
              </a:buClr>
              <a:buSzPts val="2200"/>
              <a:buFont typeface="Comic Sans MS"/>
              <a:buChar char="●"/>
            </a:pPr>
            <a:r>
              <a:rPr lang="en-US" sz="2400" kern="0" dirty="0">
                <a:solidFill>
                  <a:srgbClr val="000000"/>
                </a:solidFill>
                <a:latin typeface="Century Gothic" panose="020B0502020202020204" pitchFamily="34" charset="0"/>
                <a:ea typeface="Comic Sans MS"/>
                <a:cs typeface="Comic Sans MS"/>
                <a:sym typeface="Comic Sans MS"/>
              </a:rPr>
              <a:t>An antioxidant that protects cells from free radicals</a:t>
            </a:r>
          </a:p>
          <a:p>
            <a:pPr marL="457200" lvl="0" indent="-368300" defTabSz="914400">
              <a:lnSpc>
                <a:spcPct val="150000"/>
              </a:lnSpc>
              <a:spcBef>
                <a:spcPts val="0"/>
              </a:spcBef>
              <a:buClr>
                <a:srgbClr val="000000"/>
              </a:buClr>
              <a:buSzPts val="2200"/>
              <a:buFont typeface="Comic Sans MS"/>
              <a:buChar char="●"/>
            </a:pPr>
            <a:r>
              <a:rPr lang="en-US" sz="2400" kern="0" dirty="0">
                <a:solidFill>
                  <a:srgbClr val="000000"/>
                </a:solidFill>
                <a:latin typeface="Century Gothic" panose="020B0502020202020204" pitchFamily="34" charset="0"/>
                <a:ea typeface="Comic Sans MS"/>
                <a:cs typeface="Comic Sans MS"/>
                <a:sym typeface="Comic Sans MS"/>
              </a:rPr>
              <a:t>Prevents oxidation of fatty acids</a:t>
            </a:r>
          </a:p>
          <a:p>
            <a:pPr marL="457200" lvl="0" indent="-368300" defTabSz="914400">
              <a:lnSpc>
                <a:spcPct val="150000"/>
              </a:lnSpc>
              <a:spcBef>
                <a:spcPts val="0"/>
              </a:spcBef>
              <a:buClr>
                <a:srgbClr val="000000"/>
              </a:buClr>
              <a:buSzPts val="2200"/>
              <a:buFont typeface="Comic Sans MS"/>
              <a:buChar char="●"/>
            </a:pPr>
            <a:r>
              <a:rPr lang="en-US" sz="2400" kern="0" dirty="0">
                <a:solidFill>
                  <a:srgbClr val="000000"/>
                </a:solidFill>
                <a:latin typeface="Century Gothic" panose="020B0502020202020204" pitchFamily="34" charset="0"/>
                <a:ea typeface="Comic Sans MS"/>
                <a:cs typeface="Comic Sans MS"/>
                <a:sym typeface="Comic Sans MS"/>
              </a:rPr>
              <a:t>Protects against heart disease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259676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2800" b="1" dirty="0" smtClean="0">
                <a:solidFill>
                  <a:schemeClr val="accent3">
                    <a:lumMod val="75000"/>
                  </a:schemeClr>
                </a:solidFill>
              </a:rPr>
              <a:t>SOURCES OF VITAMIN E</a:t>
            </a:r>
            <a:endParaRPr lang="en-US" sz="2800" b="1" dirty="0">
              <a:solidFill>
                <a:schemeClr val="accent3">
                  <a:lumMod val="75000"/>
                </a:schemeClr>
              </a:solidFill>
            </a:endParaRP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310134" y="292185"/>
            <a:ext cx="2709285" cy="1807071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b="1" dirty="0" smtClean="0"/>
              <a:t>PEANUTS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b="1" dirty="0" smtClean="0"/>
              <a:t>LETTUCE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b="1" dirty="0" smtClean="0"/>
              <a:t>SEEDS (E.G. SUNFLOWER, PUMPKIN)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b="1" dirty="0" smtClean="0"/>
              <a:t>SUNFLOWER OIL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19873" y="1436912"/>
            <a:ext cx="1630213" cy="192223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35860" y="2845095"/>
            <a:ext cx="2683559" cy="176947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172570" y="4052839"/>
            <a:ext cx="2924818" cy="19498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607336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99741" y="263502"/>
            <a:ext cx="8911687" cy="1280890"/>
          </a:xfrm>
        </p:spPr>
        <p:txBody>
          <a:bodyPr>
            <a:normAutofit/>
          </a:bodyPr>
          <a:lstStyle/>
          <a:p>
            <a:pPr algn="ctr"/>
            <a:r>
              <a:rPr lang="en-US" sz="4400" b="1" dirty="0" smtClean="0">
                <a:solidFill>
                  <a:schemeClr val="accent3">
                    <a:lumMod val="75000"/>
                  </a:schemeClr>
                </a:solidFill>
              </a:rPr>
              <a:t>VITAMIN K</a:t>
            </a:r>
            <a:endParaRPr lang="en-US" sz="4400" b="1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76333" y="1544392"/>
            <a:ext cx="8915400" cy="3777622"/>
          </a:xfrm>
        </p:spPr>
        <p:txBody>
          <a:bodyPr/>
          <a:lstStyle/>
          <a:p>
            <a:pPr marL="0" lvl="0" indent="0">
              <a:lnSpc>
                <a:spcPct val="150000"/>
              </a:lnSpc>
              <a:spcBef>
                <a:spcPts val="0"/>
              </a:spcBef>
              <a:buClr>
                <a:schemeClr val="dk1"/>
              </a:buClr>
              <a:buSzPts val="1100"/>
              <a:buNone/>
            </a:pPr>
            <a:r>
              <a:rPr lang="en-US" sz="2400" i="1" u="sng" dirty="0">
                <a:solidFill>
                  <a:srgbClr val="073763"/>
                </a:solidFill>
                <a:latin typeface="Century Gothic" panose="020B0502020202020204" pitchFamily="34" charset="0"/>
                <a:ea typeface="Comic Sans MS"/>
                <a:cs typeface="Comic Sans MS"/>
                <a:sym typeface="Comic Sans MS"/>
              </a:rPr>
              <a:t>FUNCTIONS </a:t>
            </a:r>
          </a:p>
          <a:p>
            <a:pPr marL="457200" lvl="0" indent="-355600">
              <a:lnSpc>
                <a:spcPct val="150000"/>
              </a:lnSpc>
              <a:spcBef>
                <a:spcPts val="1600"/>
              </a:spcBef>
              <a:buClr>
                <a:schemeClr val="dk1"/>
              </a:buClr>
              <a:buSzPts val="2000"/>
              <a:buFont typeface="Comic Sans MS"/>
              <a:buChar char="●"/>
            </a:pPr>
            <a:r>
              <a:rPr lang="en-US" sz="2400" dirty="0">
                <a:solidFill>
                  <a:schemeClr val="dk1"/>
                </a:solidFill>
                <a:latin typeface="Century Gothic" panose="020B0502020202020204" pitchFamily="34" charset="0"/>
                <a:ea typeface="Comic Sans MS"/>
                <a:cs typeface="Comic Sans MS"/>
                <a:sym typeface="Comic Sans MS"/>
              </a:rPr>
              <a:t>Helps with the making of coagulation substances so that a clot forms properly after an injury.</a:t>
            </a:r>
          </a:p>
          <a:p>
            <a:pPr marL="457200" lvl="0" indent="-355600">
              <a:lnSpc>
                <a:spcPct val="150000"/>
              </a:lnSpc>
              <a:spcBef>
                <a:spcPts val="0"/>
              </a:spcBef>
              <a:buClr>
                <a:schemeClr val="dk1"/>
              </a:buClr>
              <a:buSzPts val="2000"/>
              <a:buFont typeface="Comic Sans MS"/>
              <a:buChar char="●"/>
            </a:pPr>
            <a:r>
              <a:rPr lang="en-US" sz="2400" dirty="0">
                <a:solidFill>
                  <a:schemeClr val="dk1"/>
                </a:solidFill>
                <a:latin typeface="Century Gothic" panose="020B0502020202020204" pitchFamily="34" charset="0"/>
                <a:ea typeface="Comic Sans MS"/>
                <a:cs typeface="Comic Sans MS"/>
                <a:sym typeface="Comic Sans MS"/>
              </a:rPr>
              <a:t>Helps with the making of bone proteins that binds to the minerals that help to form bones.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151172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56096" y="446088"/>
            <a:ext cx="4238315" cy="976312"/>
          </a:xfrm>
        </p:spPr>
        <p:txBody>
          <a:bodyPr>
            <a:normAutofit/>
          </a:bodyPr>
          <a:lstStyle/>
          <a:p>
            <a:pPr algn="ctr"/>
            <a:r>
              <a:rPr lang="en-US" sz="2800" b="1" dirty="0" smtClean="0">
                <a:solidFill>
                  <a:schemeClr val="accent3">
                    <a:lumMod val="75000"/>
                  </a:schemeClr>
                </a:solidFill>
              </a:rPr>
              <a:t>SOURCES OF VITAMIN K</a:t>
            </a:r>
            <a:endParaRPr lang="en-US" sz="2800" b="1" dirty="0">
              <a:solidFill>
                <a:schemeClr val="accent3">
                  <a:lumMod val="75000"/>
                </a:schemeClr>
              </a:solidFill>
            </a:endParaRP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194224" y="464691"/>
            <a:ext cx="3191238" cy="1583652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b="1" dirty="0" smtClean="0"/>
              <a:t>GREEN LEAFY VEGETABLES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b="1" dirty="0" smtClean="0"/>
              <a:t>CEREALS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b="1" dirty="0" smtClean="0"/>
              <a:t>GREEN TEA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b="1" dirty="0" smtClean="0"/>
              <a:t>BROCCOLI</a:t>
            </a:r>
            <a:endParaRPr lang="en-US" sz="2400" b="1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72030" y="1901576"/>
            <a:ext cx="2348248" cy="1566263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54871" y="2684708"/>
            <a:ext cx="2524432" cy="1732746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972282" y="4271694"/>
            <a:ext cx="2747996" cy="1832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873475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3831" y="765778"/>
            <a:ext cx="8911687" cy="1280890"/>
          </a:xfrm>
        </p:spPr>
        <p:txBody>
          <a:bodyPr>
            <a:normAutofit/>
          </a:bodyPr>
          <a:lstStyle/>
          <a:p>
            <a:pPr algn="ctr"/>
            <a:r>
              <a:rPr lang="en-US" sz="6600" b="1" dirty="0" smtClean="0">
                <a:solidFill>
                  <a:schemeClr val="accent3">
                    <a:lumMod val="75000"/>
                  </a:schemeClr>
                </a:solidFill>
              </a:rPr>
              <a:t>DEFICIENCY DISEASES</a:t>
            </a:r>
            <a:endParaRPr lang="en-US" sz="6600" b="1" dirty="0">
              <a:solidFill>
                <a:schemeClr val="accent3">
                  <a:lumMod val="75000"/>
                </a:schemeClr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06632" y="2627288"/>
            <a:ext cx="4676003" cy="2737409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244975299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000" b="1" dirty="0" smtClean="0">
                <a:solidFill>
                  <a:schemeClr val="accent3">
                    <a:lumMod val="75000"/>
                  </a:schemeClr>
                </a:solidFill>
              </a:rPr>
              <a:t>NIGHT BLINDNESS</a:t>
            </a:r>
            <a:endParaRPr lang="en-US" sz="4000" b="1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3456746" cy="3777622"/>
          </a:xfrm>
        </p:spPr>
        <p:txBody>
          <a:bodyPr>
            <a:normAutofit/>
          </a:bodyPr>
          <a:lstStyle/>
          <a:p>
            <a:r>
              <a:rPr lang="en-US" sz="2400" b="1" dirty="0" smtClean="0"/>
              <a:t>VITAMIN-</a:t>
            </a:r>
          </a:p>
          <a:p>
            <a:pPr marL="0" indent="0">
              <a:buNone/>
            </a:pPr>
            <a:r>
              <a:rPr lang="en-US" sz="2400" dirty="0" smtClean="0"/>
              <a:t>Night blindness is caused by a lack of Vitamin A (Retinol)</a:t>
            </a:r>
            <a:endParaRPr lang="en-US" sz="2400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614566" cy="3777622"/>
          </a:xfrm>
        </p:spPr>
        <p:txBody>
          <a:bodyPr>
            <a:normAutofit/>
          </a:bodyPr>
          <a:lstStyle/>
          <a:p>
            <a:r>
              <a:rPr lang="en-US" sz="2400" b="1" dirty="0" smtClean="0"/>
              <a:t>SIGNS AND SYMPTOMS</a:t>
            </a:r>
          </a:p>
          <a:p>
            <a:pPr marL="0" indent="0">
              <a:buNone/>
            </a:pPr>
            <a:r>
              <a:rPr lang="en-US" sz="2400" dirty="0" smtClean="0"/>
              <a:t>Unable to see in the dark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76519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4400" b="1" dirty="0">
                <a:solidFill>
                  <a:srgbClr val="265991">
                    <a:lumMod val="75000"/>
                  </a:srgbClr>
                </a:solidFill>
              </a:rPr>
              <a:t>SUMMARY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82592" y="1532586"/>
            <a:ext cx="9122020" cy="4378636"/>
          </a:xfrm>
        </p:spPr>
        <p:txBody>
          <a:bodyPr>
            <a:normAutofit lnSpcReduction="10000"/>
          </a:bodyPr>
          <a:lstStyle/>
          <a:p>
            <a:pPr marL="457200" lvl="0" indent="-381000" defTabSz="914400">
              <a:lnSpc>
                <a:spcPct val="150000"/>
              </a:lnSpc>
              <a:spcBef>
                <a:spcPts val="0"/>
              </a:spcBef>
              <a:buClr>
                <a:srgbClr val="595959"/>
              </a:buClr>
              <a:buSzPts val="2400"/>
              <a:buFont typeface="Arial"/>
              <a:buChar char="●"/>
            </a:pPr>
            <a:r>
              <a:rPr lang="en-US" sz="2400" kern="0" dirty="0">
                <a:solidFill>
                  <a:schemeClr val="accent1">
                    <a:lumMod val="50000"/>
                  </a:schemeClr>
                </a:solidFill>
                <a:latin typeface="Arial"/>
                <a:cs typeface="Arial"/>
                <a:sym typeface="Arial"/>
              </a:rPr>
              <a:t>Vitamins are chemical substances that can be classed as micronutrients.</a:t>
            </a:r>
          </a:p>
          <a:p>
            <a:pPr marL="457200" lvl="0" indent="-381000" defTabSz="914400">
              <a:lnSpc>
                <a:spcPct val="150000"/>
              </a:lnSpc>
              <a:spcBef>
                <a:spcPts val="0"/>
              </a:spcBef>
              <a:buClr>
                <a:srgbClr val="595959"/>
              </a:buClr>
              <a:buSzPts val="2400"/>
              <a:buFont typeface="Arial"/>
              <a:buChar char="●"/>
            </a:pPr>
            <a:r>
              <a:rPr lang="en-US" sz="2400" kern="0" dirty="0">
                <a:solidFill>
                  <a:schemeClr val="accent1">
                    <a:lumMod val="50000"/>
                  </a:schemeClr>
                </a:solidFill>
                <a:latin typeface="Arial"/>
                <a:cs typeface="Arial"/>
                <a:sym typeface="Arial"/>
              </a:rPr>
              <a:t>Vitamins can be divided into two groups based on whether they dissolve in fat or water.</a:t>
            </a:r>
          </a:p>
          <a:p>
            <a:pPr marL="457200" lvl="0" indent="-381000" defTabSz="914400">
              <a:lnSpc>
                <a:spcPct val="150000"/>
              </a:lnSpc>
              <a:spcBef>
                <a:spcPts val="0"/>
              </a:spcBef>
              <a:buClr>
                <a:srgbClr val="595959"/>
              </a:buClr>
              <a:buSzPts val="2400"/>
              <a:buFont typeface="Arial"/>
              <a:buChar char="●"/>
            </a:pPr>
            <a:r>
              <a:rPr lang="en-US" sz="2400" kern="0" dirty="0">
                <a:solidFill>
                  <a:schemeClr val="accent1">
                    <a:lumMod val="50000"/>
                  </a:schemeClr>
                </a:solidFill>
                <a:latin typeface="Arial"/>
                <a:cs typeface="Arial"/>
                <a:sym typeface="Arial"/>
              </a:rPr>
              <a:t>The two groups of vitamins are fat-soluble and water-soluble vitamins.</a:t>
            </a:r>
          </a:p>
          <a:p>
            <a:pPr marL="457200" lvl="0" indent="-381000" defTabSz="914400">
              <a:lnSpc>
                <a:spcPct val="150000"/>
              </a:lnSpc>
              <a:spcBef>
                <a:spcPts val="0"/>
              </a:spcBef>
              <a:buClr>
                <a:srgbClr val="595959"/>
              </a:buClr>
              <a:buSzPts val="2400"/>
              <a:buFont typeface="Arial"/>
              <a:buChar char="●"/>
            </a:pPr>
            <a:r>
              <a:rPr lang="en-US" sz="2400" kern="0" dirty="0">
                <a:solidFill>
                  <a:schemeClr val="accent1">
                    <a:lumMod val="50000"/>
                  </a:schemeClr>
                </a:solidFill>
                <a:latin typeface="Arial"/>
                <a:cs typeface="Arial"/>
                <a:sym typeface="Arial"/>
              </a:rPr>
              <a:t>Fat-soluble vitamins- A, D, E, and K vitamins.</a:t>
            </a:r>
          </a:p>
          <a:p>
            <a:pPr marL="457200" lvl="0" indent="-381000" defTabSz="914400">
              <a:lnSpc>
                <a:spcPct val="150000"/>
              </a:lnSpc>
              <a:spcBef>
                <a:spcPts val="0"/>
              </a:spcBef>
              <a:buClr>
                <a:srgbClr val="595959"/>
              </a:buClr>
              <a:buSzPts val="2400"/>
              <a:buFont typeface="Arial"/>
              <a:buChar char="●"/>
            </a:pPr>
            <a:r>
              <a:rPr lang="en-US" sz="2400" kern="0" dirty="0">
                <a:solidFill>
                  <a:schemeClr val="accent1">
                    <a:lumMod val="50000"/>
                  </a:schemeClr>
                </a:solidFill>
                <a:latin typeface="Arial"/>
                <a:cs typeface="Arial"/>
                <a:sym typeface="Arial"/>
              </a:rPr>
              <a:t>Water-soluble vitamins - C and B Complex vitamins.</a:t>
            </a:r>
          </a:p>
          <a:p>
            <a:pPr>
              <a:lnSpc>
                <a:spcPct val="150000"/>
              </a:lnSpc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41002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68677" y="518936"/>
            <a:ext cx="8911687" cy="1280890"/>
          </a:xfrm>
        </p:spPr>
        <p:txBody>
          <a:bodyPr/>
          <a:lstStyle/>
          <a:p>
            <a:pPr algn="ctr"/>
            <a:r>
              <a:rPr lang="en-US" sz="4400" dirty="0">
                <a:solidFill>
                  <a:srgbClr val="2E5369"/>
                </a:solidFill>
                <a:latin typeface="Arial Black" panose="020B0A04020102020204" pitchFamily="34" charset="0"/>
              </a:rPr>
              <a:t>CONTENT</a:t>
            </a: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5302857" y="1561562"/>
            <a:ext cx="2202287" cy="9144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OBJECTIVES</a:t>
            </a:r>
            <a:endParaRPr lang="en-US" dirty="0">
              <a:solidFill>
                <a:schemeClr val="tx1"/>
              </a:solidFill>
              <a:latin typeface="Arial Black" panose="020B0A04020102020204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721709" y="4163090"/>
            <a:ext cx="2202288" cy="914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4</a:t>
            </a:r>
            <a:r>
              <a:rPr lang="en-US" dirty="0" smtClean="0">
                <a:solidFill>
                  <a:schemeClr val="tx1"/>
                </a:solidFill>
              </a:rPr>
              <a:t>.VITAMIN E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5302857" y="2752858"/>
            <a:ext cx="2202288" cy="914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2. VITAMIN A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7884005" y="2752858"/>
            <a:ext cx="2202288" cy="914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3. VITAMIN D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7884005" y="4163090"/>
            <a:ext cx="2202288" cy="914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6.SUMMARY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5302857" y="4122310"/>
            <a:ext cx="2202288" cy="914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5.VITAMIN K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721709" y="2752858"/>
            <a:ext cx="2202288" cy="914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1.VITAMINS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822853" y="5573322"/>
            <a:ext cx="2202288" cy="914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7.ASSIGNMENTS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6662401" y="5532542"/>
            <a:ext cx="2202288" cy="914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8.REFERENCES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157907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4400" b="1" dirty="0">
                <a:solidFill>
                  <a:srgbClr val="265991">
                    <a:lumMod val="75000"/>
                  </a:srgbClr>
                </a:solidFill>
              </a:rPr>
              <a:t>SUMMARY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92924" y="1635617"/>
            <a:ext cx="8911687" cy="4275605"/>
          </a:xfrm>
        </p:spPr>
        <p:txBody>
          <a:bodyPr/>
          <a:lstStyle/>
          <a:p>
            <a:pPr marL="0" lvl="0" indent="0" defTabSz="914400">
              <a:lnSpc>
                <a:spcPct val="150000"/>
              </a:lnSpc>
              <a:spcBef>
                <a:spcPts val="0"/>
              </a:spcBef>
              <a:buClr>
                <a:srgbClr val="595959"/>
              </a:buClr>
              <a:buSzPts val="1800"/>
              <a:buNone/>
            </a:pPr>
            <a:r>
              <a:rPr lang="en-US" sz="2400" b="1" kern="0" dirty="0">
                <a:solidFill>
                  <a:schemeClr val="accent1">
                    <a:lumMod val="50000"/>
                  </a:schemeClr>
                </a:solidFill>
                <a:latin typeface="Arial"/>
                <a:cs typeface="Arial"/>
                <a:sym typeface="Arial"/>
              </a:rPr>
              <a:t>Fat-Soluble vitamins - A, D, E and K</a:t>
            </a:r>
          </a:p>
          <a:p>
            <a:pPr marL="457200" lvl="0" indent="-381000" defTabSz="914400">
              <a:lnSpc>
                <a:spcPct val="150000"/>
              </a:lnSpc>
              <a:spcBef>
                <a:spcPts val="1600"/>
              </a:spcBef>
              <a:buClr>
                <a:srgbClr val="595959"/>
              </a:buClr>
              <a:buSzPts val="2400"/>
              <a:buFont typeface="Arial"/>
              <a:buChar char="●"/>
            </a:pPr>
            <a:r>
              <a:rPr lang="en-US" sz="2400" kern="0" dirty="0">
                <a:solidFill>
                  <a:schemeClr val="accent1">
                    <a:lumMod val="50000"/>
                  </a:schemeClr>
                </a:solidFill>
                <a:latin typeface="Arial"/>
                <a:cs typeface="Arial"/>
                <a:sym typeface="Arial"/>
              </a:rPr>
              <a:t>Perform different functions.</a:t>
            </a:r>
          </a:p>
          <a:p>
            <a:pPr marL="457200" lvl="0" indent="-381000" defTabSz="914400">
              <a:lnSpc>
                <a:spcPct val="150000"/>
              </a:lnSpc>
              <a:spcBef>
                <a:spcPts val="0"/>
              </a:spcBef>
              <a:buClr>
                <a:srgbClr val="595959"/>
              </a:buClr>
              <a:buSzPts val="2400"/>
              <a:buFont typeface="Arial"/>
              <a:buChar char="●"/>
            </a:pPr>
            <a:r>
              <a:rPr lang="en-US" sz="2400" kern="0" dirty="0">
                <a:solidFill>
                  <a:schemeClr val="accent1">
                    <a:lumMod val="50000"/>
                  </a:schemeClr>
                </a:solidFill>
                <a:latin typeface="Arial"/>
                <a:cs typeface="Arial"/>
                <a:sym typeface="Arial"/>
              </a:rPr>
              <a:t>Can be found in various food sources</a:t>
            </a:r>
          </a:p>
          <a:p>
            <a:pPr marL="457200" lvl="0" indent="-381000" defTabSz="914400">
              <a:lnSpc>
                <a:spcPct val="150000"/>
              </a:lnSpc>
              <a:spcBef>
                <a:spcPts val="0"/>
              </a:spcBef>
              <a:buClr>
                <a:srgbClr val="595959"/>
              </a:buClr>
              <a:buSzPts val="2400"/>
              <a:buFont typeface="Arial"/>
              <a:buChar char="●"/>
            </a:pPr>
            <a:r>
              <a:rPr lang="en-US" sz="2400" kern="0" dirty="0">
                <a:solidFill>
                  <a:schemeClr val="accent1">
                    <a:lumMod val="50000"/>
                  </a:schemeClr>
                </a:solidFill>
                <a:latin typeface="Arial"/>
                <a:cs typeface="Arial"/>
                <a:sym typeface="Arial"/>
              </a:rPr>
              <a:t>Have different requirements</a:t>
            </a:r>
          </a:p>
          <a:p>
            <a:pPr marL="457200" lvl="0" indent="-381000" defTabSz="914400">
              <a:lnSpc>
                <a:spcPct val="150000"/>
              </a:lnSpc>
              <a:spcBef>
                <a:spcPts val="0"/>
              </a:spcBef>
              <a:buClr>
                <a:srgbClr val="595959"/>
              </a:buClr>
              <a:buSzPts val="2400"/>
              <a:buFont typeface="Arial"/>
              <a:buChar char="●"/>
            </a:pPr>
            <a:r>
              <a:rPr lang="en-US" sz="2400" kern="0" dirty="0">
                <a:solidFill>
                  <a:schemeClr val="accent1">
                    <a:lumMod val="50000"/>
                  </a:schemeClr>
                </a:solidFill>
                <a:latin typeface="Arial"/>
                <a:cs typeface="Arial"/>
                <a:sym typeface="Arial"/>
              </a:rPr>
              <a:t>A lack of any of these vitamins, can lead to deficiency diseases.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891219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n-US" sz="4800" b="1" dirty="0" smtClean="0">
                <a:solidFill>
                  <a:schemeClr val="accent3">
                    <a:lumMod val="75000"/>
                  </a:schemeClr>
                </a:solidFill>
              </a:rPr>
              <a:t>COMPLETE THE WORKSHEETS ATTACHED</a:t>
            </a:r>
            <a:endParaRPr lang="en-US" sz="4800" b="1" dirty="0">
              <a:solidFill>
                <a:schemeClr val="accent3">
                  <a:lumMod val="75000"/>
                </a:schemeClr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10765" y="2781834"/>
            <a:ext cx="4676003" cy="2737409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164384923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400" b="1" dirty="0" smtClean="0">
                <a:solidFill>
                  <a:schemeClr val="accent3">
                    <a:lumMod val="75000"/>
                  </a:schemeClr>
                </a:solidFill>
              </a:rPr>
              <a:t>REFERENCES</a:t>
            </a:r>
            <a:endParaRPr lang="en-US" sz="4400" b="1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TEXTBOOK:</a:t>
            </a:r>
          </a:p>
          <a:p>
            <a:pPr marL="0" indent="0">
              <a:buNone/>
            </a:pPr>
            <a:r>
              <a:rPr lang="en-US" dirty="0" smtClean="0"/>
              <a:t>Anita </a:t>
            </a:r>
            <a:r>
              <a:rPr lang="en-US" dirty="0" err="1"/>
              <a:t>Tull</a:t>
            </a:r>
            <a:r>
              <a:rPr lang="en-US" dirty="0"/>
              <a:t> and Antonia </a:t>
            </a:r>
            <a:r>
              <a:rPr lang="en-US" dirty="0" smtClean="0"/>
              <a:t>Coward. </a:t>
            </a:r>
            <a:r>
              <a:rPr lang="en-US" dirty="0"/>
              <a:t>(</a:t>
            </a:r>
            <a:r>
              <a:rPr lang="en-US" dirty="0" smtClean="0"/>
              <a:t>2009). </a:t>
            </a:r>
            <a:r>
              <a:rPr lang="en-US" b="1" i="1" dirty="0" smtClean="0"/>
              <a:t>Caribbean </a:t>
            </a:r>
            <a:r>
              <a:rPr lang="en-US" b="1" i="1" dirty="0"/>
              <a:t>Food and Nutrition for </a:t>
            </a:r>
            <a:r>
              <a:rPr lang="en-US" b="1" i="1" dirty="0" smtClean="0"/>
              <a:t>CSEC.</a:t>
            </a:r>
            <a:r>
              <a:rPr lang="en-US" dirty="0" smtClean="0"/>
              <a:t> </a:t>
            </a:r>
            <a:r>
              <a:rPr lang="en-US" dirty="0"/>
              <a:t>Oxford.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484268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400" b="1" dirty="0" smtClean="0">
                <a:solidFill>
                  <a:schemeClr val="accent3">
                    <a:lumMod val="75000"/>
                  </a:schemeClr>
                </a:solidFill>
              </a:rPr>
              <a:t>REFERENCES</a:t>
            </a:r>
            <a:endParaRPr lang="en-US" sz="4400" b="1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18197" y="1481070"/>
            <a:ext cx="9186415" cy="4430152"/>
          </a:xfrm>
        </p:spPr>
        <p:txBody>
          <a:bodyPr>
            <a:normAutofit fontScale="92500" lnSpcReduction="10000"/>
          </a:bodyPr>
          <a:lstStyle/>
          <a:p>
            <a:r>
              <a:rPr lang="en-US" b="1" dirty="0" smtClean="0"/>
              <a:t>IMAGES:</a:t>
            </a:r>
          </a:p>
          <a:p>
            <a:r>
              <a:rPr lang="en-US" dirty="0">
                <a:hlinkClick r:id="rId2"/>
              </a:rPr>
              <a:t>https://pixabay.com/illustrations/chicken-milk-dairy-food-559892</a:t>
            </a:r>
            <a:r>
              <a:rPr lang="en-US" dirty="0" smtClean="0">
                <a:hlinkClick r:id="rId2"/>
              </a:rPr>
              <a:t>/</a:t>
            </a:r>
            <a:endParaRPr lang="en-US" dirty="0" smtClean="0"/>
          </a:p>
          <a:p>
            <a:r>
              <a:rPr lang="en-US" dirty="0">
                <a:hlinkClick r:id="rId3"/>
              </a:rPr>
              <a:t>https://</a:t>
            </a:r>
            <a:r>
              <a:rPr lang="en-US" dirty="0" smtClean="0">
                <a:hlinkClick r:id="rId3"/>
              </a:rPr>
              <a:t>www.pikrepo.com/search?q=vitamins</a:t>
            </a:r>
            <a:endParaRPr lang="en-US" dirty="0" smtClean="0"/>
          </a:p>
          <a:p>
            <a:r>
              <a:rPr lang="en-US" dirty="0">
                <a:hlinkClick r:id="rId4"/>
              </a:rPr>
              <a:t>https://</a:t>
            </a:r>
            <a:r>
              <a:rPr lang="en-US" dirty="0" smtClean="0">
                <a:hlinkClick r:id="rId4"/>
              </a:rPr>
              <a:t>www.flickr.com/photos/160866001@N07/47448339861</a:t>
            </a:r>
            <a:endParaRPr lang="en-US" dirty="0" smtClean="0"/>
          </a:p>
          <a:p>
            <a:r>
              <a:rPr lang="en-US" dirty="0">
                <a:hlinkClick r:id="rId5"/>
              </a:rPr>
              <a:t>https://pixabay.com/photos/vegetables-carrots-tomatoes-yellow-4851504</a:t>
            </a:r>
            <a:r>
              <a:rPr lang="en-US" dirty="0" smtClean="0">
                <a:hlinkClick r:id="rId5"/>
              </a:rPr>
              <a:t>/</a:t>
            </a:r>
            <a:endParaRPr lang="en-US" dirty="0" smtClean="0"/>
          </a:p>
          <a:p>
            <a:r>
              <a:rPr lang="en-US" dirty="0">
                <a:hlinkClick r:id="rId6"/>
              </a:rPr>
              <a:t>https://www.pikist.com/free-photo-iplgr</a:t>
            </a:r>
            <a:endParaRPr lang="en-US" dirty="0" smtClean="0">
              <a:hlinkClick r:id="rId7"/>
            </a:endParaRPr>
          </a:p>
          <a:p>
            <a:r>
              <a:rPr lang="en-US" dirty="0" smtClean="0">
                <a:hlinkClick r:id="rId7"/>
              </a:rPr>
              <a:t>https</a:t>
            </a:r>
            <a:r>
              <a:rPr lang="en-US" dirty="0">
                <a:hlinkClick r:id="rId7"/>
              </a:rPr>
              <a:t>://pixabay.com/photos/spinach-healthy-green-dieting-1427360</a:t>
            </a:r>
            <a:r>
              <a:rPr lang="en-US" dirty="0" smtClean="0">
                <a:hlinkClick r:id="rId7"/>
              </a:rPr>
              <a:t>/</a:t>
            </a:r>
            <a:endParaRPr lang="en-US" dirty="0" smtClean="0"/>
          </a:p>
          <a:p>
            <a:r>
              <a:rPr lang="en-US" dirty="0">
                <a:hlinkClick r:id="rId8"/>
              </a:rPr>
              <a:t>https://</a:t>
            </a:r>
            <a:r>
              <a:rPr lang="en-US" dirty="0" smtClean="0">
                <a:hlinkClick r:id="rId8"/>
              </a:rPr>
              <a:t>www.flickr.com/photos/30478819@N08/45680168564</a:t>
            </a:r>
            <a:endParaRPr lang="en-US" dirty="0" smtClean="0"/>
          </a:p>
          <a:p>
            <a:r>
              <a:rPr lang="en-US" dirty="0">
                <a:hlinkClick r:id="rId9"/>
              </a:rPr>
              <a:t>https://</a:t>
            </a:r>
            <a:r>
              <a:rPr lang="en-US" dirty="0" smtClean="0">
                <a:hlinkClick r:id="rId9"/>
              </a:rPr>
              <a:t>www.flickr.com/photos/53255320@N07/6805917663</a:t>
            </a:r>
            <a:endParaRPr lang="en-US" dirty="0" smtClean="0"/>
          </a:p>
          <a:p>
            <a:r>
              <a:rPr lang="en-US" dirty="0">
                <a:hlinkClick r:id="rId10"/>
              </a:rPr>
              <a:t>https://</a:t>
            </a:r>
            <a:r>
              <a:rPr lang="en-US" dirty="0" smtClean="0">
                <a:hlinkClick r:id="rId10"/>
              </a:rPr>
              <a:t>www.piqsels.com/en/public-domain-photo-zomqt</a:t>
            </a:r>
            <a:endParaRPr lang="en-US" dirty="0" smtClean="0"/>
          </a:p>
          <a:p>
            <a:r>
              <a:rPr lang="en-US" dirty="0">
                <a:hlinkClick r:id="rId11"/>
              </a:rPr>
              <a:t>https://</a:t>
            </a:r>
            <a:r>
              <a:rPr lang="en-US" dirty="0" smtClean="0">
                <a:hlinkClick r:id="rId11"/>
              </a:rPr>
              <a:t>commons.wikimedia.org/wiki/File:Margarine_BMK.jpg</a:t>
            </a:r>
            <a:endParaRPr lang="en-US" dirty="0" smtClean="0"/>
          </a:p>
          <a:p>
            <a:r>
              <a:rPr lang="en-US" dirty="0">
                <a:hlinkClick r:id="rId12"/>
              </a:rPr>
              <a:t>https://www.flickr.com/photos/30478819@N08/48840940686</a:t>
            </a:r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518046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800" b="1" dirty="0">
                <a:solidFill>
                  <a:schemeClr val="accent3">
                    <a:lumMod val="75000"/>
                  </a:schemeClr>
                </a:solidFill>
              </a:rPr>
              <a:t>REFERENCES</a:t>
            </a:r>
            <a:endParaRPr lang="en-US" sz="4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69713" y="1528293"/>
            <a:ext cx="9134899" cy="4589172"/>
          </a:xfrm>
        </p:spPr>
        <p:txBody>
          <a:bodyPr/>
          <a:lstStyle/>
          <a:p>
            <a:r>
              <a:rPr lang="en-US" dirty="0" smtClean="0"/>
              <a:t>IMAGES:</a:t>
            </a:r>
          </a:p>
          <a:p>
            <a:r>
              <a:rPr lang="en-US" dirty="0">
                <a:hlinkClick r:id="rId2"/>
              </a:rPr>
              <a:t>https://</a:t>
            </a:r>
            <a:r>
              <a:rPr lang="en-US" dirty="0" smtClean="0">
                <a:hlinkClick r:id="rId2"/>
              </a:rPr>
              <a:t>commons.wikimedia.org/wiki/File:Romaine_lettuce.jpg</a:t>
            </a:r>
            <a:endParaRPr lang="en-US" dirty="0" smtClean="0"/>
          </a:p>
          <a:p>
            <a:r>
              <a:rPr lang="en-US" dirty="0">
                <a:hlinkClick r:id="rId3"/>
              </a:rPr>
              <a:t>https://</a:t>
            </a:r>
            <a:r>
              <a:rPr lang="en-US" dirty="0" smtClean="0">
                <a:hlinkClick r:id="rId3"/>
              </a:rPr>
              <a:t>www.publicdomainpictures.net/en/view-image.php?image=295&amp;picture=seeds</a:t>
            </a:r>
            <a:endParaRPr lang="en-US" dirty="0" smtClean="0"/>
          </a:p>
          <a:p>
            <a:r>
              <a:rPr lang="en-US" dirty="0">
                <a:hlinkClick r:id="rId4"/>
              </a:rPr>
              <a:t>https://</a:t>
            </a:r>
            <a:r>
              <a:rPr lang="en-US" dirty="0" smtClean="0">
                <a:hlinkClick r:id="rId4"/>
              </a:rPr>
              <a:t>commons.wikimedia.org/wiki/File:Sunflower_oil_and_sunflower.jpg</a:t>
            </a:r>
            <a:endParaRPr lang="en-US" dirty="0" smtClean="0"/>
          </a:p>
          <a:p>
            <a:r>
              <a:rPr lang="en-US" dirty="0">
                <a:hlinkClick r:id="rId5"/>
              </a:rPr>
              <a:t>https://</a:t>
            </a:r>
            <a:r>
              <a:rPr lang="en-US" dirty="0" smtClean="0">
                <a:hlinkClick r:id="rId5"/>
              </a:rPr>
              <a:t>www.pikrepo.com/fkjzx/green-leafy-vegetable-on-white-background</a:t>
            </a:r>
            <a:endParaRPr lang="en-US" dirty="0" smtClean="0"/>
          </a:p>
          <a:p>
            <a:r>
              <a:rPr lang="en-US" dirty="0">
                <a:hlinkClick r:id="rId6"/>
              </a:rPr>
              <a:t>https://</a:t>
            </a:r>
            <a:r>
              <a:rPr lang="en-US" dirty="0" smtClean="0">
                <a:hlinkClick r:id="rId6"/>
              </a:rPr>
              <a:t>www.flickr.com/photos/30478819@N08/45439050672</a:t>
            </a:r>
            <a:endParaRPr lang="en-US" dirty="0" smtClean="0"/>
          </a:p>
          <a:p>
            <a:r>
              <a:rPr lang="en-US" dirty="0">
                <a:hlinkClick r:id="rId7"/>
              </a:rPr>
              <a:t>https://</a:t>
            </a:r>
            <a:r>
              <a:rPr lang="en-US" dirty="0" smtClean="0">
                <a:hlinkClick r:id="rId7"/>
              </a:rPr>
              <a:t>www.pikist.com/free-photo-sshzd</a:t>
            </a:r>
            <a:endParaRPr lang="en-US" dirty="0" smtClean="0"/>
          </a:p>
          <a:p>
            <a:r>
              <a:rPr lang="en-US" dirty="0">
                <a:hlinkClick r:id="rId8"/>
              </a:rPr>
              <a:t>https://www.flickr.com/photos/30478819@N08/32217897618</a:t>
            </a:r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963226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800" b="1" dirty="0" smtClean="0">
                <a:solidFill>
                  <a:schemeClr val="accent3">
                    <a:lumMod val="75000"/>
                  </a:schemeClr>
                </a:solidFill>
              </a:rPr>
              <a:t>Acknowledgements</a:t>
            </a:r>
            <a:endParaRPr lang="en-US" sz="4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69713" y="1528293"/>
            <a:ext cx="9134899" cy="4589172"/>
          </a:xfrm>
        </p:spPr>
        <p:txBody>
          <a:bodyPr/>
          <a:lstStyle/>
          <a:p>
            <a:r>
              <a:rPr lang="en-US" b="1" dirty="0" smtClean="0"/>
              <a:t>Lesson compiled by:</a:t>
            </a:r>
          </a:p>
          <a:p>
            <a:pPr marL="0" indent="0">
              <a:buNone/>
            </a:pPr>
            <a:r>
              <a:rPr lang="en-US" dirty="0" smtClean="0"/>
              <a:t>	Ms. </a:t>
            </a:r>
            <a:r>
              <a:rPr lang="en-US" dirty="0" err="1" smtClean="0"/>
              <a:t>Venita</a:t>
            </a:r>
            <a:r>
              <a:rPr lang="en-US" dirty="0" smtClean="0"/>
              <a:t> Ramcharran, Rio Claro West Secondary</a:t>
            </a:r>
          </a:p>
          <a:p>
            <a:pPr marL="0" indent="0">
              <a:buNone/>
            </a:pPr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4942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4400" dirty="0">
                <a:solidFill>
                  <a:srgbClr val="2E5369"/>
                </a:solidFill>
                <a:latin typeface="Arial Black" panose="020B0A04020102020204" pitchFamily="34" charset="0"/>
              </a:rPr>
              <a:t>OBJECTIVES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41820" y="1360867"/>
            <a:ext cx="9162792" cy="4808113"/>
          </a:xfrm>
        </p:spPr>
        <p:txBody>
          <a:bodyPr>
            <a:normAutofit fontScale="92500" lnSpcReduction="20000"/>
          </a:bodyPr>
          <a:lstStyle/>
          <a:p>
            <a:pPr marL="0" lvl="0" indent="0">
              <a:lnSpc>
                <a:spcPct val="160000"/>
              </a:lnSpc>
              <a:spcBef>
                <a:spcPts val="0"/>
              </a:spcBef>
              <a:buNone/>
            </a:pPr>
            <a:r>
              <a:rPr lang="en-US" sz="2400" dirty="0" smtClean="0">
                <a:solidFill>
                  <a:srgbClr val="000000"/>
                </a:solidFill>
                <a:ea typeface="Times New Roman"/>
                <a:cs typeface="Times New Roman"/>
                <a:sym typeface="Times New Roman"/>
              </a:rPr>
              <a:t>At the end of this lesson, students should be able to:</a:t>
            </a:r>
            <a:endParaRPr lang="en-US" sz="2400" dirty="0">
              <a:solidFill>
                <a:srgbClr val="000000"/>
              </a:solidFill>
              <a:ea typeface="Times New Roman"/>
              <a:cs typeface="Times New Roman"/>
              <a:sym typeface="Times New Roman"/>
            </a:endParaRPr>
          </a:p>
          <a:p>
            <a:pPr marL="457200" lvl="0" indent="-355600">
              <a:lnSpc>
                <a:spcPct val="160000"/>
              </a:lnSpc>
              <a:spcBef>
                <a:spcPts val="1600"/>
              </a:spcBef>
              <a:buClr>
                <a:srgbClr val="000000"/>
              </a:buClr>
              <a:buSzPts val="2000"/>
              <a:buFont typeface="Times New Roman"/>
              <a:buChar char="●"/>
            </a:pPr>
            <a:r>
              <a:rPr lang="en-US" sz="2400" dirty="0" smtClean="0">
                <a:solidFill>
                  <a:srgbClr val="000000"/>
                </a:solidFill>
                <a:ea typeface="Times New Roman"/>
                <a:cs typeface="Times New Roman"/>
                <a:sym typeface="Times New Roman"/>
              </a:rPr>
              <a:t>Define the term “vitamin.”</a:t>
            </a:r>
          </a:p>
          <a:p>
            <a:pPr marL="457200" lvl="0" indent="-355600">
              <a:lnSpc>
                <a:spcPct val="160000"/>
              </a:lnSpc>
              <a:spcBef>
                <a:spcPts val="0"/>
              </a:spcBef>
              <a:buClr>
                <a:srgbClr val="000000"/>
              </a:buClr>
              <a:buSzPts val="2000"/>
              <a:buFont typeface="Times New Roman"/>
              <a:buChar char="●"/>
            </a:pPr>
            <a:r>
              <a:rPr lang="en-US" sz="2400" dirty="0" smtClean="0">
                <a:solidFill>
                  <a:srgbClr val="000000"/>
                </a:solidFill>
                <a:ea typeface="Times New Roman"/>
                <a:cs typeface="Times New Roman"/>
                <a:sym typeface="Times New Roman"/>
              </a:rPr>
              <a:t>Explain why vitamins are grouped into fat-soluble and water-soluble vitamins.</a:t>
            </a:r>
          </a:p>
          <a:p>
            <a:pPr marL="457200" lvl="0" indent="-355600">
              <a:lnSpc>
                <a:spcPct val="160000"/>
              </a:lnSpc>
              <a:spcBef>
                <a:spcPts val="0"/>
              </a:spcBef>
              <a:buClr>
                <a:srgbClr val="000000"/>
              </a:buClr>
              <a:buSzPts val="2000"/>
              <a:buFont typeface="Times New Roman"/>
              <a:buChar char="●"/>
            </a:pPr>
            <a:r>
              <a:rPr lang="en-US" sz="2400" dirty="0" smtClean="0">
                <a:solidFill>
                  <a:srgbClr val="000000"/>
                </a:solidFill>
                <a:ea typeface="Times New Roman"/>
                <a:cs typeface="Times New Roman"/>
                <a:sym typeface="Times New Roman"/>
              </a:rPr>
              <a:t>List the fat soluble vitamins.</a:t>
            </a:r>
          </a:p>
          <a:p>
            <a:pPr marL="457200" lvl="0" indent="-355600">
              <a:lnSpc>
                <a:spcPct val="160000"/>
              </a:lnSpc>
              <a:spcBef>
                <a:spcPts val="0"/>
              </a:spcBef>
              <a:buClr>
                <a:srgbClr val="000000"/>
              </a:buClr>
              <a:buSzPts val="2000"/>
              <a:buFont typeface="Times New Roman"/>
              <a:buChar char="●"/>
            </a:pPr>
            <a:r>
              <a:rPr lang="en-US" sz="2400" dirty="0" smtClean="0">
                <a:solidFill>
                  <a:srgbClr val="000000"/>
                </a:solidFill>
                <a:ea typeface="Times New Roman"/>
                <a:cs typeface="Times New Roman"/>
                <a:sym typeface="Times New Roman"/>
              </a:rPr>
              <a:t>State the functions of fat-soluble vitamins.</a:t>
            </a:r>
          </a:p>
          <a:p>
            <a:pPr marL="457200" lvl="0" indent="-355600">
              <a:lnSpc>
                <a:spcPct val="160000"/>
              </a:lnSpc>
              <a:spcBef>
                <a:spcPts val="0"/>
              </a:spcBef>
              <a:buClr>
                <a:srgbClr val="000000"/>
              </a:buClr>
              <a:buSzPts val="2000"/>
              <a:buFont typeface="Times New Roman"/>
              <a:buChar char="●"/>
            </a:pPr>
            <a:r>
              <a:rPr lang="en-US" sz="2400" dirty="0" smtClean="0">
                <a:solidFill>
                  <a:srgbClr val="000000"/>
                </a:solidFill>
                <a:ea typeface="Times New Roman"/>
                <a:cs typeface="Times New Roman"/>
                <a:sym typeface="Times New Roman"/>
              </a:rPr>
              <a:t>Name the sources of fat soluble vitamins.</a:t>
            </a:r>
          </a:p>
          <a:p>
            <a:pPr marL="457200" lvl="0" indent="-355600">
              <a:lnSpc>
                <a:spcPct val="160000"/>
              </a:lnSpc>
              <a:spcBef>
                <a:spcPts val="0"/>
              </a:spcBef>
              <a:buClr>
                <a:srgbClr val="000000"/>
              </a:buClr>
              <a:buSzPts val="2000"/>
              <a:buFont typeface="Times New Roman"/>
              <a:buChar char="●"/>
            </a:pPr>
            <a:r>
              <a:rPr lang="en-US" sz="2400" dirty="0" smtClean="0">
                <a:solidFill>
                  <a:srgbClr val="000000"/>
                </a:solidFill>
                <a:ea typeface="Times New Roman"/>
                <a:cs typeface="Times New Roman"/>
                <a:sym typeface="Times New Roman"/>
              </a:rPr>
              <a:t>Discuss the deficiency diseases related to each fat soluble vitamin.</a:t>
            </a:r>
          </a:p>
          <a:p>
            <a:pPr>
              <a:lnSpc>
                <a:spcPct val="150000"/>
              </a:lnSpc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9391328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02772" y="379927"/>
            <a:ext cx="8911687" cy="1280890"/>
          </a:xfrm>
        </p:spPr>
        <p:txBody>
          <a:bodyPr>
            <a:normAutofit/>
          </a:bodyPr>
          <a:lstStyle/>
          <a:p>
            <a:pPr algn="ctr"/>
            <a:r>
              <a:rPr lang="en-US" sz="4800" dirty="0">
                <a:solidFill>
                  <a:srgbClr val="2E5369"/>
                </a:solidFill>
                <a:latin typeface="Arial Black" panose="020B0A04020102020204" pitchFamily="34" charset="0"/>
              </a:rPr>
              <a:t>VITAMINS</a:t>
            </a:r>
            <a:endParaRPr lang="en-US" sz="4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83642" y="1446727"/>
            <a:ext cx="9230817" cy="4344473"/>
          </a:xfrm>
        </p:spPr>
        <p:txBody>
          <a:bodyPr/>
          <a:lstStyle/>
          <a:p>
            <a:pPr marL="0" lvl="0" indent="0"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en-US" sz="2400" b="1" dirty="0" smtClean="0">
                <a:solidFill>
                  <a:srgbClr val="073763"/>
                </a:solidFill>
                <a:latin typeface="Century Gothic" panose="020B0502020202020204" pitchFamily="34" charset="0"/>
                <a:ea typeface="Comic Sans MS"/>
                <a:cs typeface="Comic Sans MS"/>
                <a:sym typeface="Comic Sans MS"/>
              </a:rPr>
              <a:t>Vitamins</a:t>
            </a:r>
            <a:r>
              <a:rPr lang="en-US" sz="2400" b="1" dirty="0" smtClean="0">
                <a:latin typeface="Century Gothic" panose="020B0502020202020204" pitchFamily="34" charset="0"/>
                <a:ea typeface="Comic Sans MS"/>
                <a:cs typeface="Comic Sans MS"/>
                <a:sym typeface="Comic Sans MS"/>
              </a:rPr>
              <a:t> </a:t>
            </a:r>
            <a:r>
              <a:rPr lang="en-US" sz="2400" dirty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  <a:ea typeface="Comic Sans MS"/>
                <a:cs typeface="Comic Sans MS"/>
                <a:sym typeface="Comic Sans MS"/>
              </a:rPr>
              <a:t>are chemical substances that are classed as micronutrients. They enable our bodies to function properly. </a:t>
            </a:r>
            <a:r>
              <a:rPr lang="en-US" sz="2400" dirty="0" smtClean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  <a:ea typeface="Comic Sans MS"/>
                <a:cs typeface="Comic Sans MS"/>
                <a:sym typeface="Comic Sans MS"/>
              </a:rPr>
              <a:t>Our </a:t>
            </a:r>
            <a:r>
              <a:rPr lang="en-US" sz="2400" dirty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  <a:ea typeface="Comic Sans MS"/>
                <a:cs typeface="Comic Sans MS"/>
                <a:sym typeface="Comic Sans MS"/>
              </a:rPr>
              <a:t>bodies are unable to make most of the vitamins, so we get them from the foods that we </a:t>
            </a:r>
            <a:r>
              <a:rPr lang="en-US" sz="2400" dirty="0" smtClean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  <a:ea typeface="Comic Sans MS"/>
                <a:cs typeface="Comic Sans MS"/>
                <a:sym typeface="Comic Sans MS"/>
              </a:rPr>
              <a:t>eat. A </a:t>
            </a:r>
            <a:r>
              <a:rPr lang="en-US" sz="2400" dirty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  <a:ea typeface="Comic Sans MS"/>
                <a:cs typeface="Comic Sans MS"/>
                <a:sym typeface="Comic Sans MS"/>
              </a:rPr>
              <a:t>diet that lacks any vitamins may lead to </a:t>
            </a:r>
            <a:r>
              <a:rPr lang="en-US" sz="2400" b="1" dirty="0">
                <a:solidFill>
                  <a:srgbClr val="073763"/>
                </a:solidFill>
                <a:latin typeface="Century Gothic" panose="020B0502020202020204" pitchFamily="34" charset="0"/>
                <a:ea typeface="Comic Sans MS"/>
                <a:cs typeface="Comic Sans MS"/>
                <a:sym typeface="Comic Sans MS"/>
              </a:rPr>
              <a:t>deficiency diseases.</a:t>
            </a:r>
            <a:r>
              <a:rPr lang="en-US" sz="2400" b="1" dirty="0">
                <a:latin typeface="Century Gothic" panose="020B0502020202020204" pitchFamily="34" charset="0"/>
                <a:ea typeface="Comic Sans MS"/>
                <a:cs typeface="Comic Sans MS"/>
                <a:sym typeface="Comic Sans MS"/>
              </a:rPr>
              <a:t> </a:t>
            </a:r>
          </a:p>
          <a:p>
            <a:pPr marL="0" indent="0">
              <a:buNone/>
            </a:pPr>
            <a:endParaRPr lang="en-US" sz="24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67831" y="4475839"/>
            <a:ext cx="2983741" cy="197739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8155122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800" dirty="0">
                <a:solidFill>
                  <a:srgbClr val="2E5369"/>
                </a:solidFill>
                <a:latin typeface="Arial Black" panose="020B0A04020102020204" pitchFamily="34" charset="0"/>
              </a:rPr>
              <a:t>VITAMINS</a:t>
            </a:r>
            <a:endParaRPr lang="en-US" sz="4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6709" y="1905000"/>
            <a:ext cx="8915400" cy="3777622"/>
          </a:xfrm>
        </p:spPr>
        <p:txBody>
          <a:bodyPr/>
          <a:lstStyle/>
          <a:p>
            <a:r>
              <a:rPr lang="en-US" sz="2400" b="1" dirty="0">
                <a:solidFill>
                  <a:srgbClr val="073763"/>
                </a:solidFill>
                <a:latin typeface="Century Gothic" panose="020B0502020202020204" pitchFamily="34" charset="0"/>
                <a:ea typeface="Comic Sans MS"/>
                <a:cs typeface="Comic Sans MS"/>
                <a:sym typeface="Comic Sans MS"/>
              </a:rPr>
              <a:t>Vitamins</a:t>
            </a:r>
            <a:r>
              <a:rPr lang="en-US" sz="2400" dirty="0">
                <a:solidFill>
                  <a:srgbClr val="000000"/>
                </a:solidFill>
                <a:latin typeface="Century Gothic" panose="020B0502020202020204" pitchFamily="34" charset="0"/>
                <a:ea typeface="Comic Sans MS"/>
                <a:cs typeface="Comic Sans MS"/>
                <a:sym typeface="Comic Sans MS"/>
              </a:rPr>
              <a:t> can be separated into </a:t>
            </a:r>
            <a:r>
              <a:rPr lang="en-US" sz="2400" b="1" dirty="0">
                <a:solidFill>
                  <a:srgbClr val="073763"/>
                </a:solidFill>
                <a:latin typeface="Century Gothic" panose="020B0502020202020204" pitchFamily="34" charset="0"/>
                <a:ea typeface="Comic Sans MS"/>
                <a:cs typeface="Comic Sans MS"/>
                <a:sym typeface="Comic Sans MS"/>
              </a:rPr>
              <a:t>2 groups</a:t>
            </a:r>
            <a:r>
              <a:rPr lang="en-US" sz="2400" dirty="0">
                <a:solidFill>
                  <a:srgbClr val="000000"/>
                </a:solidFill>
                <a:latin typeface="Century Gothic" panose="020B0502020202020204" pitchFamily="34" charset="0"/>
                <a:ea typeface="Comic Sans MS"/>
                <a:cs typeface="Comic Sans MS"/>
                <a:sym typeface="Comic Sans MS"/>
              </a:rPr>
              <a:t>. This is based on their ability to </a:t>
            </a:r>
            <a:r>
              <a:rPr lang="en-US" sz="2400" b="1" dirty="0">
                <a:solidFill>
                  <a:srgbClr val="073763"/>
                </a:solidFill>
                <a:latin typeface="Century Gothic" panose="020B0502020202020204" pitchFamily="34" charset="0"/>
                <a:ea typeface="Comic Sans MS"/>
                <a:cs typeface="Comic Sans MS"/>
                <a:sym typeface="Comic Sans MS"/>
              </a:rPr>
              <a:t>dissolve in fat or water</a:t>
            </a:r>
            <a:r>
              <a:rPr lang="en-US" sz="2400" dirty="0">
                <a:solidFill>
                  <a:srgbClr val="000000"/>
                </a:solidFill>
                <a:latin typeface="Century Gothic" panose="020B0502020202020204" pitchFamily="34" charset="0"/>
                <a:ea typeface="Comic Sans MS"/>
                <a:cs typeface="Comic Sans MS"/>
                <a:sym typeface="Comic Sans MS"/>
              </a:rPr>
              <a:t>. The two groups are: 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2878" y="3338934"/>
            <a:ext cx="9540174" cy="28759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92966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0" y="624110"/>
            <a:ext cx="9675811" cy="1280890"/>
          </a:xfrm>
        </p:spPr>
        <p:txBody>
          <a:bodyPr>
            <a:noAutofit/>
          </a:bodyPr>
          <a:lstStyle/>
          <a:p>
            <a:pPr algn="ctr"/>
            <a:r>
              <a:rPr lang="en-US" sz="6600" b="1" dirty="0" smtClean="0">
                <a:solidFill>
                  <a:schemeClr val="accent3">
                    <a:lumMod val="75000"/>
                  </a:schemeClr>
                </a:solidFill>
              </a:rPr>
              <a:t>FAT – SOLUBLE VITAMINS</a:t>
            </a:r>
            <a:endParaRPr lang="en-US" sz="6600" b="1" dirty="0">
              <a:solidFill>
                <a:schemeClr val="accent3">
                  <a:lumMod val="75000"/>
                </a:schemeClr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58148" y="3168201"/>
            <a:ext cx="4676003" cy="2737409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38251606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09590" y="250623"/>
            <a:ext cx="8911687" cy="1280890"/>
          </a:xfrm>
        </p:spPr>
        <p:txBody>
          <a:bodyPr>
            <a:normAutofit/>
          </a:bodyPr>
          <a:lstStyle/>
          <a:p>
            <a:pPr algn="ctr"/>
            <a:r>
              <a:rPr lang="en-US" sz="4800" b="1" dirty="0" smtClean="0">
                <a:solidFill>
                  <a:schemeClr val="accent3">
                    <a:lumMod val="75000"/>
                  </a:schemeClr>
                </a:solidFill>
              </a:rPr>
              <a:t>VITAMIN A (RETINOL)</a:t>
            </a:r>
            <a:endParaRPr lang="en-US" sz="4800" b="1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77088" y="1565857"/>
            <a:ext cx="9156320" cy="4435698"/>
          </a:xfrm>
        </p:spPr>
        <p:txBody>
          <a:bodyPr>
            <a:normAutofit lnSpcReduction="10000"/>
          </a:bodyPr>
          <a:lstStyle/>
          <a:p>
            <a:pPr marL="0" lvl="0" indent="0">
              <a:spcBef>
                <a:spcPts val="0"/>
              </a:spcBef>
              <a:buNone/>
            </a:pPr>
            <a:r>
              <a:rPr lang="en-US" sz="2400" b="1" i="1" u="sng" dirty="0">
                <a:solidFill>
                  <a:srgbClr val="073763"/>
                </a:solidFill>
                <a:latin typeface="Century Gothic" panose="020B0502020202020204" pitchFamily="34" charset="0"/>
                <a:ea typeface="Comic Sans MS"/>
                <a:cs typeface="Comic Sans MS"/>
                <a:sym typeface="Comic Sans MS"/>
              </a:rPr>
              <a:t>FUNCTIONS </a:t>
            </a:r>
          </a:p>
          <a:p>
            <a:pPr marL="457200" lvl="0" indent="-355600">
              <a:lnSpc>
                <a:spcPct val="150000"/>
              </a:lnSpc>
              <a:spcBef>
                <a:spcPts val="1600"/>
              </a:spcBef>
              <a:buClr>
                <a:srgbClr val="000000"/>
              </a:buClr>
              <a:buSzPts val="2000"/>
              <a:buFont typeface="Comic Sans MS"/>
              <a:buChar char="●"/>
            </a:pPr>
            <a:r>
              <a:rPr lang="en-US" sz="2400" dirty="0">
                <a:solidFill>
                  <a:srgbClr val="000000"/>
                </a:solidFill>
                <a:latin typeface="Century Gothic" panose="020B0502020202020204" pitchFamily="34" charset="0"/>
                <a:ea typeface="Comic Sans MS"/>
                <a:cs typeface="Comic Sans MS"/>
                <a:sym typeface="Comic Sans MS"/>
              </a:rPr>
              <a:t>Needed to make </a:t>
            </a:r>
            <a:r>
              <a:rPr lang="en-US" sz="2400" dirty="0">
                <a:solidFill>
                  <a:srgbClr val="073763"/>
                </a:solidFill>
                <a:latin typeface="Century Gothic" panose="020B0502020202020204" pitchFamily="34" charset="0"/>
                <a:ea typeface="Comic Sans MS"/>
                <a:cs typeface="Comic Sans MS"/>
                <a:sym typeface="Comic Sans MS"/>
              </a:rPr>
              <a:t>visual purple</a:t>
            </a:r>
            <a:r>
              <a:rPr lang="en-US" sz="2400" dirty="0">
                <a:solidFill>
                  <a:srgbClr val="000000"/>
                </a:solidFill>
                <a:latin typeface="Century Gothic" panose="020B0502020202020204" pitchFamily="34" charset="0"/>
                <a:ea typeface="Comic Sans MS"/>
                <a:cs typeface="Comic Sans MS"/>
                <a:sym typeface="Comic Sans MS"/>
              </a:rPr>
              <a:t>, which helps us to </a:t>
            </a:r>
            <a:r>
              <a:rPr lang="en-US" sz="2400" dirty="0">
                <a:solidFill>
                  <a:srgbClr val="073763"/>
                </a:solidFill>
                <a:latin typeface="Century Gothic" panose="020B0502020202020204" pitchFamily="34" charset="0"/>
                <a:ea typeface="Comic Sans MS"/>
                <a:cs typeface="Comic Sans MS"/>
                <a:sym typeface="Comic Sans MS"/>
              </a:rPr>
              <a:t>see in dim light.</a:t>
            </a:r>
          </a:p>
          <a:p>
            <a:pPr marL="457200" lvl="0" indent="-355600">
              <a:lnSpc>
                <a:spcPct val="150000"/>
              </a:lnSpc>
              <a:spcBef>
                <a:spcPts val="0"/>
              </a:spcBef>
              <a:buClr>
                <a:srgbClr val="000000"/>
              </a:buClr>
              <a:buSzPts val="2000"/>
              <a:buFont typeface="Comic Sans MS"/>
              <a:buChar char="●"/>
            </a:pPr>
            <a:r>
              <a:rPr lang="en-US" sz="2400" dirty="0">
                <a:solidFill>
                  <a:srgbClr val="000000"/>
                </a:solidFill>
                <a:latin typeface="Century Gothic" panose="020B0502020202020204" pitchFamily="34" charset="0"/>
                <a:ea typeface="Comic Sans MS"/>
                <a:cs typeface="Comic Sans MS"/>
                <a:sym typeface="Comic Sans MS"/>
              </a:rPr>
              <a:t>Needed to keep the </a:t>
            </a:r>
            <a:r>
              <a:rPr lang="en-US" sz="2400" dirty="0">
                <a:solidFill>
                  <a:srgbClr val="073763"/>
                </a:solidFill>
                <a:latin typeface="Century Gothic" panose="020B0502020202020204" pitchFamily="34" charset="0"/>
                <a:ea typeface="Comic Sans MS"/>
                <a:cs typeface="Comic Sans MS"/>
                <a:sym typeface="Comic Sans MS"/>
              </a:rPr>
              <a:t>mucous membranes </a:t>
            </a:r>
            <a:r>
              <a:rPr lang="en-US" sz="2400" dirty="0">
                <a:solidFill>
                  <a:srgbClr val="000000"/>
                </a:solidFill>
                <a:latin typeface="Century Gothic" panose="020B0502020202020204" pitchFamily="34" charset="0"/>
                <a:ea typeface="Comic Sans MS"/>
                <a:cs typeface="Comic Sans MS"/>
                <a:sym typeface="Comic Sans MS"/>
              </a:rPr>
              <a:t>moist and free from infection</a:t>
            </a:r>
          </a:p>
          <a:p>
            <a:pPr marL="457200" lvl="0" indent="-355600">
              <a:lnSpc>
                <a:spcPct val="150000"/>
              </a:lnSpc>
              <a:spcBef>
                <a:spcPts val="0"/>
              </a:spcBef>
              <a:buClr>
                <a:srgbClr val="000000"/>
              </a:buClr>
              <a:buSzPts val="2000"/>
              <a:buFont typeface="Comic Sans MS"/>
              <a:buChar char="●"/>
            </a:pPr>
            <a:r>
              <a:rPr lang="en-US" sz="2400" dirty="0">
                <a:solidFill>
                  <a:srgbClr val="000000"/>
                </a:solidFill>
                <a:latin typeface="Century Gothic" panose="020B0502020202020204" pitchFamily="34" charset="0"/>
                <a:ea typeface="Comic Sans MS"/>
                <a:cs typeface="Comic Sans MS"/>
                <a:sym typeface="Comic Sans MS"/>
              </a:rPr>
              <a:t>Needed to maintain the health of </a:t>
            </a:r>
            <a:r>
              <a:rPr lang="en-US" sz="2400" dirty="0">
                <a:solidFill>
                  <a:srgbClr val="073763"/>
                </a:solidFill>
                <a:latin typeface="Century Gothic" panose="020B0502020202020204" pitchFamily="34" charset="0"/>
                <a:ea typeface="Comic Sans MS"/>
                <a:cs typeface="Comic Sans MS"/>
                <a:sym typeface="Comic Sans MS"/>
              </a:rPr>
              <a:t>our skin</a:t>
            </a:r>
          </a:p>
          <a:p>
            <a:pPr marL="457200" lvl="0" indent="-355600">
              <a:lnSpc>
                <a:spcPct val="150000"/>
              </a:lnSpc>
              <a:spcBef>
                <a:spcPts val="0"/>
              </a:spcBef>
              <a:buClr>
                <a:srgbClr val="000000"/>
              </a:buClr>
              <a:buSzPts val="2000"/>
              <a:buFont typeface="Comic Sans MS"/>
              <a:buChar char="●"/>
            </a:pPr>
            <a:r>
              <a:rPr lang="en-US" sz="2400" dirty="0">
                <a:solidFill>
                  <a:srgbClr val="000000"/>
                </a:solidFill>
                <a:latin typeface="Century Gothic" panose="020B0502020202020204" pitchFamily="34" charset="0"/>
                <a:ea typeface="Comic Sans MS"/>
                <a:cs typeface="Comic Sans MS"/>
                <a:sym typeface="Comic Sans MS"/>
              </a:rPr>
              <a:t>Needed for </a:t>
            </a:r>
            <a:r>
              <a:rPr lang="en-US" sz="2400" dirty="0">
                <a:solidFill>
                  <a:srgbClr val="073763"/>
                </a:solidFill>
                <a:latin typeface="Century Gothic" panose="020B0502020202020204" pitchFamily="34" charset="0"/>
                <a:ea typeface="Comic Sans MS"/>
                <a:cs typeface="Comic Sans MS"/>
                <a:sym typeface="Comic Sans MS"/>
              </a:rPr>
              <a:t>normal growth</a:t>
            </a:r>
            <a:r>
              <a:rPr lang="en-US" sz="2400" dirty="0">
                <a:solidFill>
                  <a:srgbClr val="000000"/>
                </a:solidFill>
                <a:latin typeface="Century Gothic" panose="020B0502020202020204" pitchFamily="34" charset="0"/>
                <a:ea typeface="Comic Sans MS"/>
                <a:cs typeface="Comic Sans MS"/>
                <a:sym typeface="Comic Sans MS"/>
              </a:rPr>
              <a:t> of children (their bones and teeth)</a:t>
            </a:r>
          </a:p>
          <a:p>
            <a:pPr>
              <a:lnSpc>
                <a:spcPct val="150000"/>
              </a:lnSpc>
            </a:pPr>
            <a:endParaRPr lang="en-US" sz="2400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87453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400" b="1" dirty="0">
                <a:solidFill>
                  <a:schemeClr val="accent3">
                    <a:lumMod val="75000"/>
                  </a:schemeClr>
                </a:solidFill>
              </a:rPr>
              <a:t>VITAMIN A (RETINOL)</a:t>
            </a:r>
            <a:endParaRPr lang="en-US" sz="4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n-US" sz="2400" b="1" dirty="0" smtClean="0">
                <a:solidFill>
                  <a:srgbClr val="073763"/>
                </a:solidFill>
                <a:latin typeface="Century Gothic" panose="020B0502020202020204" pitchFamily="34" charset="0"/>
                <a:ea typeface="Comic Sans MS"/>
                <a:cs typeface="Comic Sans MS"/>
                <a:sym typeface="Comic Sans MS"/>
              </a:rPr>
              <a:t>Requirements</a:t>
            </a:r>
            <a:r>
              <a:rPr lang="en-US" sz="2400" dirty="0" smtClean="0">
                <a:solidFill>
                  <a:srgbClr val="000000"/>
                </a:solidFill>
                <a:latin typeface="Century Gothic" panose="020B0502020202020204" pitchFamily="34" charset="0"/>
                <a:ea typeface="Comic Sans MS"/>
                <a:cs typeface="Comic Sans MS"/>
                <a:sym typeface="Comic Sans MS"/>
              </a:rPr>
              <a:t>- </a:t>
            </a:r>
            <a:r>
              <a:rPr lang="en-US" sz="2400" dirty="0">
                <a:solidFill>
                  <a:srgbClr val="000000"/>
                </a:solidFill>
                <a:latin typeface="Century Gothic" panose="020B0502020202020204" pitchFamily="34" charset="0"/>
                <a:ea typeface="Comic Sans MS"/>
                <a:cs typeface="Comic Sans MS"/>
                <a:sym typeface="Comic Sans MS"/>
              </a:rPr>
              <a:t>Vitamin A can be stored in the fat, inside of the body. A daily supply is not needed.</a:t>
            </a:r>
          </a:p>
          <a:p>
            <a:pPr marL="0" lvl="0" indent="0">
              <a:lnSpc>
                <a:spcPct val="150000"/>
              </a:lnSpc>
              <a:spcBef>
                <a:spcPts val="1600"/>
              </a:spcBef>
              <a:buNone/>
            </a:pPr>
            <a:r>
              <a:rPr lang="en-US" sz="2400" dirty="0">
                <a:solidFill>
                  <a:srgbClr val="000000"/>
                </a:solidFill>
                <a:latin typeface="Century Gothic" panose="020B0502020202020204" pitchFamily="34" charset="0"/>
                <a:ea typeface="Comic Sans MS"/>
                <a:cs typeface="Comic Sans MS"/>
                <a:sym typeface="Comic Sans MS"/>
              </a:rPr>
              <a:t>Children need lots of vitamin A and persons who cannot absorb or digest fat well.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11001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96788" y="446088"/>
            <a:ext cx="4497623" cy="976312"/>
          </a:xfrm>
        </p:spPr>
        <p:txBody>
          <a:bodyPr>
            <a:normAutofit/>
          </a:bodyPr>
          <a:lstStyle/>
          <a:p>
            <a:pPr algn="ctr"/>
            <a:r>
              <a:rPr lang="en-US" sz="2800" b="1" dirty="0" smtClean="0">
                <a:solidFill>
                  <a:schemeClr val="accent3">
                    <a:lumMod val="75000"/>
                  </a:schemeClr>
                </a:solidFill>
              </a:rPr>
              <a:t>SOURCES OF VITAMIN A</a:t>
            </a:r>
            <a:endParaRPr lang="en-US" sz="2800" b="1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EGGS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MILK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CHEESE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TOMATOES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CARROTS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CABBAGE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SPINACH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PUMPKIN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078831" y="656555"/>
            <a:ext cx="2798477" cy="1866562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76387" y="1598613"/>
            <a:ext cx="3022244" cy="1700013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44114" y="2684352"/>
            <a:ext cx="2254317" cy="1787748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95686" y="3678095"/>
            <a:ext cx="2378298" cy="1588009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44527" y="4806972"/>
            <a:ext cx="1971161" cy="17515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486944"/>
      </p:ext>
    </p:extLst>
  </p:cSld>
  <p:clrMapOvr>
    <a:masterClrMapping/>
  </p:clrMapOvr>
</p:sld>
</file>

<file path=ppt/theme/theme1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2E5369"/>
      </a:dk2>
      <a:lt2>
        <a:srgbClr val="CFE2E7"/>
      </a:lt2>
      <a:accent1>
        <a:srgbClr val="353535"/>
      </a:accent1>
      <a:accent2>
        <a:srgbClr val="31B4E6"/>
      </a:accent2>
      <a:accent3>
        <a:srgbClr val="265991"/>
      </a:accent3>
      <a:accent4>
        <a:srgbClr val="7E40CC"/>
      </a:accent4>
      <a:accent5>
        <a:srgbClr val="B927E9"/>
      </a:accent5>
      <a:accent6>
        <a:srgbClr val="E833BF"/>
      </a:accent6>
      <a:hlink>
        <a:srgbClr val="2DA0F1"/>
      </a:hlink>
      <a:folHlink>
        <a:srgbClr val="7ED1E6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4F34B87B-9C7A-41AE-A6CB-48536223DFF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112</TotalTime>
  <Words>704</Words>
  <Application>Microsoft Office PowerPoint</Application>
  <PresentationFormat>Widescreen</PresentationFormat>
  <Paragraphs>133</Paragraphs>
  <Slides>25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2" baseType="lpstr">
      <vt:lpstr>Arial</vt:lpstr>
      <vt:lpstr>Arial Black</vt:lpstr>
      <vt:lpstr>Century Gothic</vt:lpstr>
      <vt:lpstr>Comic Sans MS</vt:lpstr>
      <vt:lpstr>Times New Roman</vt:lpstr>
      <vt:lpstr>Wingdings 3</vt:lpstr>
      <vt:lpstr>Wisp</vt:lpstr>
      <vt:lpstr>VITAMINS</vt:lpstr>
      <vt:lpstr>CONTENT</vt:lpstr>
      <vt:lpstr>OBJECTIVES</vt:lpstr>
      <vt:lpstr>VITAMINS</vt:lpstr>
      <vt:lpstr>VITAMINS</vt:lpstr>
      <vt:lpstr>FAT – SOLUBLE VITAMINS</vt:lpstr>
      <vt:lpstr>VITAMIN A (RETINOL)</vt:lpstr>
      <vt:lpstr>VITAMIN A (RETINOL)</vt:lpstr>
      <vt:lpstr>SOURCES OF VITAMIN A</vt:lpstr>
      <vt:lpstr>VITAMIN D (CHOLECALCIFEROL)</vt:lpstr>
      <vt:lpstr>VITAMIN D (CHOLECALCIFEROL)</vt:lpstr>
      <vt:lpstr>SOURCES OF VITAMIN D</vt:lpstr>
      <vt:lpstr>VITAMIN E (TOCOPHEROL)</vt:lpstr>
      <vt:lpstr>SOURCES OF VITAMIN E</vt:lpstr>
      <vt:lpstr>VITAMIN K</vt:lpstr>
      <vt:lpstr>SOURCES OF VITAMIN K</vt:lpstr>
      <vt:lpstr>DEFICIENCY DISEASES</vt:lpstr>
      <vt:lpstr>NIGHT BLINDNESS</vt:lpstr>
      <vt:lpstr>SUMMARY</vt:lpstr>
      <vt:lpstr>SUMMARY</vt:lpstr>
      <vt:lpstr>COMPLETE THE WORKSHEETS ATTACHED</vt:lpstr>
      <vt:lpstr>REFERENCES</vt:lpstr>
      <vt:lpstr>REFERENCES</vt:lpstr>
      <vt:lpstr>REFERENCES</vt:lpstr>
      <vt:lpstr>Acknowledgements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VITAMINS</dc:title>
  <dc:creator>Venita Ramcharan</dc:creator>
  <cp:lastModifiedBy>Moe User</cp:lastModifiedBy>
  <cp:revision>44</cp:revision>
  <dcterms:created xsi:type="dcterms:W3CDTF">2020-06-05T18:18:22Z</dcterms:created>
  <dcterms:modified xsi:type="dcterms:W3CDTF">2020-06-18T16:17:25Z</dcterms:modified>
</cp:coreProperties>
</file>