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1"/>
  </p:notesMasterIdLst>
  <p:sldIdLst>
    <p:sldId id="269" r:id="rId2"/>
    <p:sldId id="257" r:id="rId3"/>
    <p:sldId id="262" r:id="rId4"/>
    <p:sldId id="261" r:id="rId5"/>
    <p:sldId id="265" r:id="rId6"/>
    <p:sldId id="264" r:id="rId7"/>
    <p:sldId id="266" r:id="rId8"/>
    <p:sldId id="267" r:id="rId9"/>
    <p:sldId id="26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73" d="100"/>
          <a:sy n="73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374BE2-C2B4-4ADD-98B0-B48C1D1C2205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6BBA1-A8EE-455B-A4A0-510F1467A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854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630BF-41C6-4C18-9FBF-1171E0C9D2CC}" type="datetime1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(2020)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25B39-7E50-40C5-A537-619FD0CDC22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596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78261-F907-44C6-80CE-71D11692B85D}" type="datetime1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(2020)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25B39-7E50-40C5-A537-619FD0CDC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957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5DA8C-D39A-4779-9DF8-650E9C8D178F}" type="datetime1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(2020)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25B39-7E50-40C5-A537-619FD0CDC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98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3B998-AB0F-4579-92B6-465473DD0489}" type="datetime1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(2020)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25B39-7E50-40C5-A537-619FD0CDC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36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F3293-3183-4841-B635-A9F657D0F091}" type="datetime1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(2020)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25B39-7E50-40C5-A537-619FD0CDC22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781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82A74-014A-4F64-AB01-20BAB9967C21}" type="datetime1">
              <a:rPr lang="en-US" smtClean="0"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(2020)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25B39-7E50-40C5-A537-619FD0CDC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807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4E254-DB8A-44F0-9227-3344CD2DD8A5}" type="datetime1">
              <a:rPr lang="en-US" smtClean="0"/>
              <a:t>4/21/2020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(2020)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25B39-7E50-40C5-A537-619FD0CDC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375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9E54E-F322-441D-900A-C79F870E2644}" type="datetime1">
              <a:rPr lang="en-US" smtClean="0"/>
              <a:t>4/21/2020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(2020)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25B39-7E50-40C5-A537-619FD0CDC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057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2EBD3-9BF1-4B18-A4CE-C6DDEB8F14DA}" type="datetime1">
              <a:rPr lang="en-US" smtClean="0"/>
              <a:t>4/21/2020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CURRICULUM PLANNING AND DEVELOPMENT DIVISION (2020)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25B39-7E50-40C5-A537-619FD0CDC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577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50C24C3-A1C0-4299-B7FF-FF1746268D6A}" type="datetime1">
              <a:rPr lang="en-US" smtClean="0"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CURRICULUM PLANNING AND DEVELOPMENT DIVISION (2020)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5D25B39-7E50-40C5-A537-619FD0CDC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4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09DF0-35C3-4C29-BF1D-7484F92DB4DF}" type="datetime1">
              <a:rPr lang="en-US" smtClean="0"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(2020)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25B39-7E50-40C5-A537-619FD0CDC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745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CE98515-240C-4B74-A4EA-5516422C67FB}" type="datetime1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CURRICULUM PLANNING AND DEVELOPMENT DIVISION (2020)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5D25B39-7E50-40C5-A537-619FD0CDC227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913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smtClean="0"/>
              <a:t>ENGLISH LANGUAGE ARTS ACTIVITY</a:t>
            </a:r>
            <a:br>
              <a:rPr lang="en-US" sz="3600" dirty="0" smtClean="0"/>
            </a:br>
            <a:r>
              <a:rPr lang="en-US" sz="3600" dirty="0" smtClean="0"/>
              <a:t>PHONICS-STANDARD FOUR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68129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Curriculum Topic: Phonics</a:t>
            </a:r>
          </a:p>
          <a:p>
            <a:endParaRPr lang="en-US" sz="3600" dirty="0" smtClean="0"/>
          </a:p>
          <a:p>
            <a:r>
              <a:rPr lang="en-US" sz="3600" dirty="0" smtClean="0"/>
              <a:t>Teaching Point: The ‘</a:t>
            </a:r>
            <a:r>
              <a:rPr lang="en-US" sz="3600" dirty="0" err="1" smtClean="0"/>
              <a:t>ough</a:t>
            </a:r>
            <a:r>
              <a:rPr lang="en-US" sz="3600" dirty="0" smtClean="0"/>
              <a:t>’ letter combination makes 8 different sounds</a:t>
            </a:r>
          </a:p>
          <a:p>
            <a:endParaRPr lang="en-US" sz="3600" dirty="0"/>
          </a:p>
          <a:p>
            <a:endParaRPr lang="en-US" sz="3600" dirty="0" smtClean="0"/>
          </a:p>
          <a:p>
            <a:pPr algn="ctr"/>
            <a:r>
              <a:rPr lang="en-US" dirty="0" smtClean="0"/>
              <a:t>CURRICULUM PLANNING AND DEVELOPMENT DIVISION (2020)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(2020)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34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‘</a:t>
            </a:r>
            <a:r>
              <a:rPr lang="en-US" dirty="0" err="1" smtClean="0"/>
              <a:t>ough</a:t>
            </a:r>
            <a:r>
              <a:rPr lang="en-US" dirty="0" smtClean="0"/>
              <a:t>’ letter combination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9831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There are 8 different ways in which ‘</a:t>
            </a:r>
            <a:r>
              <a:rPr lang="en-US" sz="3200" dirty="0" err="1" smtClean="0"/>
              <a:t>ough</a:t>
            </a:r>
            <a:r>
              <a:rPr lang="en-US" sz="3200" dirty="0" smtClean="0"/>
              <a:t>’ is pronounced.</a:t>
            </a:r>
          </a:p>
          <a:p>
            <a:r>
              <a:rPr lang="en-US" sz="3200" dirty="0" smtClean="0"/>
              <a:t>Listen to the poem and note the sounds made by the ‘</a:t>
            </a:r>
            <a:r>
              <a:rPr lang="en-US" sz="3200" dirty="0" err="1" smtClean="0"/>
              <a:t>ough</a:t>
            </a:r>
            <a:r>
              <a:rPr lang="en-US" sz="3200" dirty="0" smtClean="0"/>
              <a:t>’ words. Click on the volume icon</a:t>
            </a:r>
          </a:p>
          <a:p>
            <a:r>
              <a:rPr lang="en-US" sz="3200" dirty="0" smtClean="0"/>
              <a:t>The words are in </a:t>
            </a:r>
            <a:r>
              <a:rPr lang="en-US" sz="3200" b="1" dirty="0" smtClean="0"/>
              <a:t>bold print</a:t>
            </a:r>
          </a:p>
          <a:p>
            <a:endParaRPr lang="en-US" sz="3200" b="1" dirty="0"/>
          </a:p>
          <a:p>
            <a:endParaRPr lang="en-US" sz="3200" b="1" dirty="0" smtClean="0"/>
          </a:p>
          <a:p>
            <a:endParaRPr lang="en-US" sz="3200" b="1" dirty="0"/>
          </a:p>
          <a:p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(2020)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00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88198" y="474345"/>
            <a:ext cx="676656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The ‘</a:t>
            </a:r>
            <a:r>
              <a:rPr lang="en-US" b="1" dirty="0" err="1" smtClean="0"/>
              <a:t>ough</a:t>
            </a:r>
            <a:r>
              <a:rPr lang="en-US" b="1" dirty="0" smtClean="0"/>
              <a:t>’ poem </a:t>
            </a:r>
          </a:p>
          <a:p>
            <a:r>
              <a:rPr lang="en-US" dirty="0" smtClean="0"/>
              <a:t> I wanted bread, so made some </a:t>
            </a:r>
            <a:r>
              <a:rPr lang="en-US" b="1" dirty="0" smtClean="0"/>
              <a:t>dough</a:t>
            </a:r>
            <a:r>
              <a:rPr lang="en-US" dirty="0" smtClean="0"/>
              <a:t>,                </a:t>
            </a:r>
          </a:p>
          <a:p>
            <a:r>
              <a:rPr lang="en-US" dirty="0" smtClean="0"/>
              <a:t>The flour looked like soft, white snow. </a:t>
            </a:r>
          </a:p>
          <a:p>
            <a:r>
              <a:rPr lang="en-US" dirty="0" smtClean="0"/>
              <a:t>I baked the </a:t>
            </a:r>
            <a:r>
              <a:rPr lang="en-US" b="1" dirty="0" smtClean="0"/>
              <a:t>dough</a:t>
            </a:r>
            <a:r>
              <a:rPr lang="en-US" dirty="0" smtClean="0"/>
              <a:t> to cook it </a:t>
            </a:r>
            <a:r>
              <a:rPr lang="en-US" b="1" dirty="0" smtClean="0"/>
              <a:t>through</a:t>
            </a:r>
            <a:r>
              <a:rPr lang="en-US" dirty="0" smtClean="0"/>
              <a:t>,              </a:t>
            </a:r>
          </a:p>
          <a:p>
            <a:r>
              <a:rPr lang="en-US" dirty="0" smtClean="0"/>
              <a:t>And took it out at half past two.                                 </a:t>
            </a:r>
          </a:p>
          <a:p>
            <a:r>
              <a:rPr lang="en-US" dirty="0" smtClean="0"/>
              <a:t> </a:t>
            </a:r>
          </a:p>
          <a:p>
            <a:r>
              <a:rPr lang="en-US" dirty="0" smtClean="0"/>
              <a:t>But the crust was just too </a:t>
            </a:r>
            <a:r>
              <a:rPr lang="en-US" b="1" dirty="0" smtClean="0"/>
              <a:t>tough</a:t>
            </a:r>
            <a:r>
              <a:rPr lang="en-US" dirty="0" smtClean="0"/>
              <a:t>!                          </a:t>
            </a:r>
          </a:p>
          <a:p>
            <a:r>
              <a:rPr lang="en-US" dirty="0" smtClean="0"/>
              <a:t>I chewed and chewed the awful stuff.  </a:t>
            </a:r>
          </a:p>
          <a:p>
            <a:r>
              <a:rPr lang="en-US" dirty="0" smtClean="0"/>
              <a:t> And even </a:t>
            </a:r>
            <a:r>
              <a:rPr lang="en-US" b="1" dirty="0" smtClean="0"/>
              <a:t>hiccoughed</a:t>
            </a:r>
          </a:p>
          <a:p>
            <a:endParaRPr lang="en-US" dirty="0" smtClean="0"/>
          </a:p>
          <a:p>
            <a:r>
              <a:rPr lang="en-US" dirty="0" smtClean="0"/>
              <a:t>After a while, I gulped and </a:t>
            </a:r>
            <a:r>
              <a:rPr lang="en-US" b="1" dirty="0" smtClean="0"/>
              <a:t>coughed</a:t>
            </a:r>
            <a:r>
              <a:rPr lang="en-US" dirty="0" smtClean="0"/>
              <a:t>, </a:t>
            </a:r>
          </a:p>
          <a:p>
            <a:r>
              <a:rPr lang="en-US" dirty="0" smtClean="0"/>
              <a:t>Why wasn't my bread nice and soft?  </a:t>
            </a:r>
          </a:p>
          <a:p>
            <a:r>
              <a:rPr lang="en-US" dirty="0" smtClean="0"/>
              <a:t> </a:t>
            </a:r>
          </a:p>
          <a:p>
            <a:r>
              <a:rPr lang="en-US" dirty="0" smtClean="0"/>
              <a:t>I </a:t>
            </a:r>
            <a:r>
              <a:rPr lang="en-US" b="1" dirty="0" smtClean="0"/>
              <a:t>thought</a:t>
            </a:r>
            <a:r>
              <a:rPr lang="en-US" dirty="0" smtClean="0"/>
              <a:t>, was it the farmer's </a:t>
            </a:r>
            <a:r>
              <a:rPr lang="en-US" b="1" dirty="0" smtClean="0"/>
              <a:t>plough</a:t>
            </a:r>
            <a:r>
              <a:rPr lang="en-US" dirty="0" smtClean="0"/>
              <a:t>, </a:t>
            </a:r>
          </a:p>
          <a:p>
            <a:r>
              <a:rPr lang="en-US" dirty="0" smtClean="0"/>
              <a:t>That ruined all the wheat somehow? </a:t>
            </a:r>
          </a:p>
          <a:p>
            <a:r>
              <a:rPr lang="en-US" dirty="0" smtClean="0"/>
              <a:t> </a:t>
            </a:r>
          </a:p>
          <a:p>
            <a:r>
              <a:rPr lang="en-US" dirty="0" smtClean="0"/>
              <a:t>I sighed, walked to the shops, </a:t>
            </a:r>
          </a:p>
          <a:p>
            <a:r>
              <a:rPr lang="en-US" dirty="0" smtClean="0"/>
              <a:t>Did a </a:t>
            </a:r>
            <a:r>
              <a:rPr lang="en-US" b="1" dirty="0" smtClean="0"/>
              <a:t>thorough</a:t>
            </a:r>
            <a:r>
              <a:rPr lang="en-US" dirty="0" smtClean="0"/>
              <a:t> search</a:t>
            </a:r>
          </a:p>
          <a:p>
            <a:r>
              <a:rPr lang="en-US" dirty="0" smtClean="0"/>
              <a:t>And </a:t>
            </a:r>
            <a:r>
              <a:rPr lang="en-US" b="1" dirty="0" smtClean="0"/>
              <a:t>bought</a:t>
            </a:r>
            <a:r>
              <a:rPr lang="en-US" dirty="0" smtClean="0"/>
              <a:t> a loaf of bread - the softest sort.     </a:t>
            </a:r>
          </a:p>
          <a:p>
            <a:r>
              <a:rPr lang="en-US" dirty="0" smtClean="0"/>
              <a:t>                                                                                    </a:t>
            </a:r>
            <a:r>
              <a:rPr lang="en-US" dirty="0" err="1" smtClean="0"/>
              <a:t>Xanthinia</a:t>
            </a:r>
            <a:r>
              <a:rPr lang="en-US" dirty="0" smtClean="0"/>
              <a:t> D’Arcy Singer</a:t>
            </a:r>
          </a:p>
          <a:p>
            <a:r>
              <a:rPr lang="en-US" dirty="0" smtClean="0"/>
              <a:t>                                                                                                     (Adapted)         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076" y="1237129"/>
            <a:ext cx="1828800" cy="1237130"/>
          </a:xfrm>
          <a:prstGeom prst="rect">
            <a:avLst/>
          </a:prstGeom>
        </p:spPr>
      </p:pic>
      <p:pic>
        <p:nvPicPr>
          <p:cNvPr id="4" name="The ough poe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50274" y="733697"/>
            <a:ext cx="609600" cy="6096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(2020)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3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note the sounds (Listen)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89752"/>
          </a:xfrm>
        </p:spPr>
        <p:txBody>
          <a:bodyPr>
            <a:normAutofit/>
          </a:bodyPr>
          <a:lstStyle/>
          <a:p>
            <a:pPr marL="457200" marR="0" lvl="0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ough</a:t>
            </a:r>
            <a:r>
              <a:rPr lang="en-US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sounds like </a:t>
            </a:r>
            <a:r>
              <a:rPr lang="en-US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ow</a:t>
            </a:r>
            <a:r>
              <a:rPr lang="en-US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in sh</a:t>
            </a:r>
            <a:r>
              <a:rPr lang="en-US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ow   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18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18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hr</a:t>
            </a:r>
            <a:r>
              <a:rPr lang="en-US" sz="1800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ough</a:t>
            </a:r>
            <a:r>
              <a:rPr lang="en-US" sz="18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sounds like </a:t>
            </a:r>
            <a:r>
              <a:rPr lang="en-US" sz="1800" dirty="0" err="1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oo</a:t>
            </a:r>
            <a:r>
              <a:rPr lang="en-US" sz="18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in t</a:t>
            </a:r>
            <a:r>
              <a:rPr lang="en-US" sz="1800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oo</a:t>
            </a:r>
            <a:endParaRPr lang="en-US" sz="18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dirty="0" smtClean="0">
                <a:solidFill>
                  <a:srgbClr val="4472C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ough</a:t>
            </a:r>
            <a:r>
              <a:rPr lang="en-US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sounds like </a:t>
            </a:r>
            <a:r>
              <a:rPr lang="en-US" dirty="0" err="1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uff</a:t>
            </a:r>
            <a:r>
              <a:rPr lang="en-US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n-US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lang="en-US" dirty="0" smtClean="0">
                <a:solidFill>
                  <a:srgbClr val="4472C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uff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dirty="0" smtClean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icc</a:t>
            </a:r>
            <a:r>
              <a:rPr lang="en-US" dirty="0" smtClean="0">
                <a:solidFill>
                  <a:srgbClr val="4472C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ough</a:t>
            </a:r>
            <a:r>
              <a:rPr lang="en-US" dirty="0" smtClean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ed</a:t>
            </a:r>
            <a:r>
              <a:rPr lang="en-US" dirty="0" smtClean="0">
                <a:solidFill>
                  <a:srgbClr val="4472C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sounds like </a:t>
            </a:r>
            <a:r>
              <a:rPr lang="en-US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up</a:t>
            </a:r>
            <a:r>
              <a:rPr lang="en-US" dirty="0" smtClean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in er</a:t>
            </a:r>
            <a:r>
              <a:rPr lang="en-US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up</a:t>
            </a:r>
            <a:r>
              <a:rPr lang="en-US" dirty="0" smtClean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ough</a:t>
            </a:r>
            <a:r>
              <a:rPr lang="en-US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ed sounds like </a:t>
            </a:r>
            <a:r>
              <a:rPr lang="en-US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en-US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 in s</a:t>
            </a:r>
            <a:r>
              <a:rPr lang="en-US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en-US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18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1800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ough</a:t>
            </a:r>
            <a:r>
              <a:rPr lang="en-US" sz="18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sounds like </a:t>
            </a:r>
            <a:r>
              <a:rPr lang="en-US" sz="1800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ow</a:t>
            </a:r>
            <a:r>
              <a:rPr lang="en-US" sz="18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in h</a:t>
            </a:r>
            <a:r>
              <a:rPr lang="en-US" sz="1800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ow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18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hor</a:t>
            </a:r>
            <a:r>
              <a:rPr lang="en-US" sz="1800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ough</a:t>
            </a:r>
            <a:r>
              <a:rPr lang="en-US" sz="18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sounds like </a:t>
            </a:r>
            <a:r>
              <a:rPr lang="en-US" sz="1800" dirty="0" err="1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er</a:t>
            </a:r>
            <a:r>
              <a:rPr lang="en-US" sz="18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in aft</a:t>
            </a:r>
            <a:r>
              <a:rPr lang="en-US" sz="1800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er</a:t>
            </a:r>
            <a:endParaRPr lang="en-US" sz="18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dirty="0" smtClean="0">
                <a:solidFill>
                  <a:srgbClr val="4472C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ough</a:t>
            </a:r>
            <a:r>
              <a:rPr lang="en-US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 sounds like </a:t>
            </a:r>
            <a:r>
              <a:rPr lang="en-US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en-US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en-US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dirty="0">
                <a:solidFill>
                  <a:srgbClr val="4472C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ort</a:t>
            </a:r>
            <a:r>
              <a:rPr lang="en-US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endParaRPr lang="en-US" sz="18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endParaRPr lang="en-US" sz="1800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endParaRPr lang="en-US" sz="18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endParaRPr lang="en-US" sz="1800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endParaRPr lang="en-US" dirty="0"/>
          </a:p>
        </p:txBody>
      </p:sp>
      <p:pic>
        <p:nvPicPr>
          <p:cNvPr id="6" name="The 8 sound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26480" y="1845734"/>
            <a:ext cx="609600" cy="6096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(2020)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5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500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24437"/>
          </a:xfrm>
        </p:spPr>
        <p:txBody>
          <a:bodyPr/>
          <a:lstStyle/>
          <a:p>
            <a:r>
              <a:rPr lang="en-US" dirty="0" smtClean="0"/>
              <a:t>Read the passage on the next slide.</a:t>
            </a:r>
          </a:p>
          <a:p>
            <a:endParaRPr lang="en-US" dirty="0" smtClean="0"/>
          </a:p>
          <a:p>
            <a:r>
              <a:rPr lang="en-US" dirty="0" smtClean="0"/>
              <a:t>Place the </a:t>
            </a:r>
            <a:r>
              <a:rPr lang="en-US" b="1" dirty="0" err="1" smtClean="0"/>
              <a:t>ough</a:t>
            </a:r>
            <a:r>
              <a:rPr lang="en-US" b="1" dirty="0" smtClean="0"/>
              <a:t> </a:t>
            </a:r>
            <a:r>
              <a:rPr lang="en-US" dirty="0" smtClean="0"/>
              <a:t>words in </a:t>
            </a:r>
            <a:r>
              <a:rPr lang="en-US" b="1" dirty="0" smtClean="0"/>
              <a:t>bold print </a:t>
            </a:r>
            <a:r>
              <a:rPr lang="en-US" dirty="0" smtClean="0"/>
              <a:t>in the correct column. Do not worry if one column has more words than the other columns.</a:t>
            </a:r>
          </a:p>
          <a:p>
            <a:endParaRPr lang="en-US" dirty="0" smtClean="0"/>
          </a:p>
          <a:p>
            <a:r>
              <a:rPr lang="en-US" dirty="0" smtClean="0"/>
              <a:t>You can listen to the poem again to check the different sounds.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algn="ctr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(2020)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39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762" y="903642"/>
            <a:ext cx="10553252" cy="542185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(2020)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2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93557"/>
          </a:xfrm>
        </p:spPr>
        <p:txBody>
          <a:bodyPr/>
          <a:lstStyle/>
          <a:p>
            <a:r>
              <a:rPr lang="en-US" dirty="0" smtClean="0"/>
              <a:t>Fill in the table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8773732"/>
              </p:ext>
            </p:extLst>
          </p:nvPr>
        </p:nvGraphicFramePr>
        <p:xfrm>
          <a:off x="1096963" y="1943100"/>
          <a:ext cx="10058400" cy="3784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val="1455459335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3625943991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79180585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734781107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3300433185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53300932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196301036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8968999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sounds like </a:t>
                      </a:r>
                      <a:r>
                        <a:rPr lang="en-US" dirty="0" smtClean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ow</a:t>
                      </a:r>
                      <a:r>
                        <a:rPr lang="en-US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sh</a:t>
                      </a:r>
                      <a:r>
                        <a:rPr lang="en-US" dirty="0" smtClean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sounds like </a:t>
                      </a:r>
                      <a:r>
                        <a:rPr lang="en-US" sz="1800" dirty="0" err="1" smtClean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oo</a:t>
                      </a:r>
                      <a:r>
                        <a:rPr lang="en-US" sz="1800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t</a:t>
                      </a:r>
                      <a:r>
                        <a:rPr lang="en-US" sz="1800" dirty="0" smtClean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oo</a:t>
                      </a:r>
                      <a:endParaRPr lang="en-US" sz="1800" dirty="0" smtClean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sounds like </a:t>
                      </a:r>
                      <a:r>
                        <a:rPr lang="en-US" dirty="0" err="1" smtClean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uff</a:t>
                      </a:r>
                      <a:r>
                        <a:rPr lang="en-US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st</a:t>
                      </a:r>
                      <a:r>
                        <a:rPr lang="en-US" dirty="0" smtClean="0">
                          <a:solidFill>
                            <a:srgbClr val="4472C4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uff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sounds like </a:t>
                      </a:r>
                      <a:r>
                        <a:rPr lang="en-US" dirty="0" smtClean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er</a:t>
                      </a:r>
                      <a:r>
                        <a:rPr lang="en-US" dirty="0" smtClean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sounds like </a:t>
                      </a:r>
                      <a:r>
                        <a:rPr lang="en-US" dirty="0" smtClean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</a:t>
                      </a:r>
                      <a:r>
                        <a:rPr lang="en-US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 in s</a:t>
                      </a:r>
                      <a:r>
                        <a:rPr lang="en-US" dirty="0" smtClean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</a:t>
                      </a:r>
                      <a:r>
                        <a:rPr lang="en-US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sounds like </a:t>
                      </a:r>
                      <a:r>
                        <a:rPr lang="en-US" sz="1800" dirty="0" smtClean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ow</a:t>
                      </a:r>
                      <a:r>
                        <a:rPr lang="en-US" sz="1800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h</a:t>
                      </a:r>
                      <a:r>
                        <a:rPr lang="en-US" sz="1800" dirty="0" smtClean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ow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sounds like </a:t>
                      </a:r>
                      <a:r>
                        <a:rPr lang="en-US" sz="1800" dirty="0" err="1" smtClean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</a:t>
                      </a:r>
                      <a:r>
                        <a:rPr lang="en-US" sz="1800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aft</a:t>
                      </a:r>
                      <a:r>
                        <a:rPr lang="en-US" sz="1800" dirty="0" smtClean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rhymes with s</a:t>
                      </a:r>
                      <a:r>
                        <a:rPr lang="en-US" dirty="0" smtClean="0">
                          <a:solidFill>
                            <a:srgbClr val="4472C4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ort</a:t>
                      </a:r>
                      <a:r>
                        <a:rPr lang="en-US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10566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327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72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084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8536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8290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1181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8379400"/>
                  </a:ext>
                </a:extLst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(2020)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2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see how you did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7897250"/>
              </p:ext>
            </p:extLst>
          </p:nvPr>
        </p:nvGraphicFramePr>
        <p:xfrm>
          <a:off x="1096963" y="1846263"/>
          <a:ext cx="10058400" cy="3784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val="1953395706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500906749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32278878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384602068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76358536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3948530401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66064387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12106297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sounds like </a:t>
                      </a:r>
                      <a:r>
                        <a:rPr lang="en-US" dirty="0" smtClean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ow</a:t>
                      </a:r>
                      <a:r>
                        <a:rPr lang="en-US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sh</a:t>
                      </a:r>
                      <a:r>
                        <a:rPr lang="en-US" dirty="0" smtClean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ow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sounds like </a:t>
                      </a:r>
                      <a:r>
                        <a:rPr lang="en-US" sz="1800" dirty="0" err="1" smtClean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oo</a:t>
                      </a:r>
                      <a:r>
                        <a:rPr lang="en-US" sz="1800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t</a:t>
                      </a:r>
                      <a:r>
                        <a:rPr lang="en-US" sz="1800" dirty="0" smtClean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oo</a:t>
                      </a:r>
                      <a:endParaRPr lang="en-US" sz="1800" dirty="0" smtClean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sounds like </a:t>
                      </a:r>
                      <a:r>
                        <a:rPr lang="en-US" dirty="0" err="1" smtClean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uff</a:t>
                      </a:r>
                      <a:r>
                        <a:rPr lang="en-US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st</a:t>
                      </a:r>
                      <a:r>
                        <a:rPr lang="en-US" dirty="0" smtClean="0">
                          <a:solidFill>
                            <a:srgbClr val="4472C4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uff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sounds like </a:t>
                      </a:r>
                      <a:r>
                        <a:rPr lang="en-US" dirty="0" smtClean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er</a:t>
                      </a:r>
                      <a:r>
                        <a:rPr lang="en-US" dirty="0" smtClean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sounds like </a:t>
                      </a:r>
                      <a:r>
                        <a:rPr lang="en-US" dirty="0" smtClean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</a:t>
                      </a:r>
                      <a:r>
                        <a:rPr lang="en-US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 in s</a:t>
                      </a:r>
                      <a:r>
                        <a:rPr lang="en-US" dirty="0" smtClean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</a:t>
                      </a:r>
                      <a:r>
                        <a:rPr lang="en-US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sounds like </a:t>
                      </a:r>
                      <a:r>
                        <a:rPr lang="en-US" sz="1800" dirty="0" smtClean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ow</a:t>
                      </a:r>
                      <a:r>
                        <a:rPr lang="en-US" sz="1800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h</a:t>
                      </a:r>
                      <a:r>
                        <a:rPr lang="en-US" sz="1800" dirty="0" smtClean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ow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sounds like </a:t>
                      </a:r>
                      <a:r>
                        <a:rPr lang="en-US" sz="1800" dirty="0" err="1" smtClean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</a:t>
                      </a:r>
                      <a:r>
                        <a:rPr lang="en-US" sz="1800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aft</a:t>
                      </a:r>
                      <a:r>
                        <a:rPr lang="en-US" sz="1800" dirty="0" smtClean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rhymes with s</a:t>
                      </a:r>
                      <a:r>
                        <a:rPr lang="en-US" dirty="0" smtClean="0">
                          <a:solidFill>
                            <a:srgbClr val="4472C4"/>
                          </a:solidFill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ort</a:t>
                      </a:r>
                      <a:r>
                        <a:rPr lang="en-US" dirty="0" smtClean="0"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80734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although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through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enough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hiccough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cough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plough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borough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thought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0090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though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rough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boughs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thorough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sought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72974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dough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trough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bought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29932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brought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4283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fought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20247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wrought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1573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ought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6330008"/>
                  </a:ext>
                </a:extLst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(2020)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41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Now you know the </a:t>
            </a:r>
            <a:r>
              <a:rPr lang="en-US" b="1" dirty="0" smtClean="0">
                <a:solidFill>
                  <a:srgbClr val="7030A0"/>
                </a:solidFill>
              </a:rPr>
              <a:t>OUGH</a:t>
            </a:r>
            <a:r>
              <a:rPr lang="en-US" dirty="0" smtClean="0"/>
              <a:t> SOUNDS</a:t>
            </a:r>
            <a:endParaRPr lang="en-US" dirty="0"/>
          </a:p>
        </p:txBody>
      </p:sp>
      <p:pic>
        <p:nvPicPr>
          <p:cNvPr id="5" name="Content Placeholder 4" descr="Aletheia Writers Win Big at 2013 UH English Awards – The ..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590" y="2043954"/>
            <a:ext cx="6755803" cy="3356386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CURRICULUM PLANNING AND DEVELOPMENT DIVISION (2020)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38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379</TotalTime>
  <Words>493</Words>
  <Application>Microsoft Office PowerPoint</Application>
  <PresentationFormat>Widescreen</PresentationFormat>
  <Paragraphs>102</Paragraphs>
  <Slides>9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Calibri</vt:lpstr>
      <vt:lpstr>Calibri Light</vt:lpstr>
      <vt:lpstr>Comic Sans MS</vt:lpstr>
      <vt:lpstr>Times New Roman</vt:lpstr>
      <vt:lpstr>Retrospect</vt:lpstr>
      <vt:lpstr>ENGLISH LANGUAGE ARTS ACTIVITY PHONICS-STANDARD FOUR</vt:lpstr>
      <vt:lpstr>‘ough’ letter combination</vt:lpstr>
      <vt:lpstr>PowerPoint Presentation</vt:lpstr>
      <vt:lpstr>Let’s note the sounds (Listen)</vt:lpstr>
      <vt:lpstr>Activity </vt:lpstr>
      <vt:lpstr>PowerPoint Presentation</vt:lpstr>
      <vt:lpstr>Fill in the table</vt:lpstr>
      <vt:lpstr>Let’s see how you did</vt:lpstr>
      <vt:lpstr>Now you know the OUGH SOUNDS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sounds of ‘ough’</dc:title>
  <dc:creator>Windows User</dc:creator>
  <cp:lastModifiedBy>Zanifa Mohammed</cp:lastModifiedBy>
  <cp:revision>26</cp:revision>
  <dcterms:created xsi:type="dcterms:W3CDTF">2020-04-19T16:39:45Z</dcterms:created>
  <dcterms:modified xsi:type="dcterms:W3CDTF">2020-04-21T23:24:06Z</dcterms:modified>
</cp:coreProperties>
</file>