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7" r:id="rId1"/>
  </p:sldMasterIdLst>
  <p:sldIdLst>
    <p:sldId id="257" r:id="rId2"/>
    <p:sldId id="256" r:id="rId3"/>
    <p:sldId id="258" r:id="rId4"/>
    <p:sldId id="260" r:id="rId5"/>
    <p:sldId id="259" r:id="rId6"/>
    <p:sldId id="261" r:id="rId7"/>
    <p:sldId id="262" r:id="rId8"/>
    <p:sldId id="263" r:id="rId9"/>
    <p:sldId id="266" r:id="rId10"/>
    <p:sldId id="267" r:id="rId11"/>
    <p:sldId id="268" r:id="rId12"/>
    <p:sldId id="264"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284890-85D2-4D7B-8EF5-15A9C1DB8F42}" type="datetimeFigureOut">
              <a:rPr lang="en-US" smtClean="0"/>
              <a:t>7/8/2020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318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664C608-40B1-4030-A28D-5B74BC98ADCE}"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660628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04070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90433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399610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85193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664C608-40B1-4030-A28D-5B74BC98ADCE}"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41254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03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9411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225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7/8/2020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38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9497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7/8/2020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1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7/8/2020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754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7/8/2020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23743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3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3808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664C608-40B1-4030-A28D-5B74BC98ADCE}" type="datetimeFigureOut">
              <a:rPr lang="en-US" smtClean="0"/>
              <a:t>7/8/2020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4069642"/>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 id="2147483960" r:id="rId13"/>
    <p:sldLayoutId id="2147483961" r:id="rId14"/>
    <p:sldLayoutId id="2147483962" r:id="rId15"/>
    <p:sldLayoutId id="2147483963" r:id="rId16"/>
    <p:sldLayoutId id="214748396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CoOKGTY24y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ytwEDvX-l44&amp;t=1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ptb2epQoE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TT" dirty="0" smtClean="0"/>
              <a:t>ORTHOGRAPHIC PROJECTION</a:t>
            </a:r>
            <a:endParaRPr lang="en-US" dirty="0"/>
          </a:p>
        </p:txBody>
      </p:sp>
      <p:sp>
        <p:nvSpPr>
          <p:cNvPr id="3" name="Subtitle 2"/>
          <p:cNvSpPr>
            <a:spLocks noGrp="1"/>
          </p:cNvSpPr>
          <p:nvPr>
            <p:ph type="subTitle" idx="1"/>
          </p:nvPr>
        </p:nvSpPr>
        <p:spPr/>
        <p:txBody>
          <a:bodyPr/>
          <a:lstStyle/>
          <a:p>
            <a:r>
              <a:rPr lang="en-TT" sz="3600" dirty="0" smtClean="0"/>
              <a:t>1</a:t>
            </a:r>
            <a:r>
              <a:rPr lang="en-TT" sz="3600" baseline="30000" dirty="0" smtClean="0"/>
              <a:t>st</a:t>
            </a:r>
            <a:r>
              <a:rPr lang="en-TT" sz="3600" dirty="0" smtClean="0"/>
              <a:t> Angle Projection</a:t>
            </a:r>
          </a:p>
          <a:p>
            <a:r>
              <a:rPr lang="en-TT" dirty="0" smtClean="0"/>
              <a:t>SECTION 2B: SOLID GEOMETRY</a:t>
            </a:r>
          </a:p>
          <a:p>
            <a:endParaRPr lang="en-US" dirty="0"/>
          </a:p>
        </p:txBody>
      </p:sp>
      <p:sp>
        <p:nvSpPr>
          <p:cNvPr id="4" name="Footer Placeholder 3"/>
          <p:cNvSpPr>
            <a:spLocks noGrp="1"/>
          </p:cNvSpPr>
          <p:nvPr>
            <p:ph type="ftr" sz="quarter" idx="11"/>
          </p:nvPr>
        </p:nvSpPr>
        <p:spPr/>
        <p:txBody>
          <a:bodyPr/>
          <a:lstStyle/>
          <a:p>
            <a:r>
              <a:rPr lang="en-US" dirty="0" smtClean="0"/>
              <a:t>CPDD, MO[-E</a:t>
            </a:r>
            <a:endParaRPr lang="en-US" dirty="0"/>
          </a:p>
        </p:txBody>
      </p:sp>
    </p:spTree>
    <p:extLst>
      <p:ext uri="{BB962C8B-B14F-4D97-AF65-F5344CB8AC3E}">
        <p14:creationId xmlns:p14="http://schemas.microsoft.com/office/powerpoint/2010/main" val="4093271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Activity</a:t>
            </a:r>
            <a:endParaRPr lang="en-US" dirty="0"/>
          </a:p>
        </p:txBody>
      </p:sp>
      <p:sp>
        <p:nvSpPr>
          <p:cNvPr id="4" name="Content Placeholder 3"/>
          <p:cNvSpPr>
            <a:spLocks noGrp="1"/>
          </p:cNvSpPr>
          <p:nvPr>
            <p:ph sz="half" idx="1"/>
          </p:nvPr>
        </p:nvSpPr>
        <p:spPr>
          <a:xfrm>
            <a:off x="1298448" y="2560320"/>
            <a:ext cx="4984786" cy="3657600"/>
          </a:xfrm>
        </p:spPr>
        <p:txBody>
          <a:bodyPr>
            <a:normAutofit fontScale="25000" lnSpcReduction="20000"/>
          </a:bodyPr>
          <a:lstStyle/>
          <a:p>
            <a:r>
              <a:rPr lang="en-TT" sz="11200" dirty="0" smtClean="0"/>
              <a:t>Sketch the 1</a:t>
            </a:r>
            <a:r>
              <a:rPr lang="en-TT" sz="11200" baseline="30000" dirty="0" smtClean="0"/>
              <a:t>st</a:t>
            </a:r>
            <a:r>
              <a:rPr lang="en-TT" sz="11200" dirty="0" smtClean="0"/>
              <a:t> angle orthographic views for the four figures given in the diagram.</a:t>
            </a:r>
          </a:p>
          <a:p>
            <a:r>
              <a:rPr lang="en-TT" sz="11200" dirty="0" smtClean="0"/>
              <a:t>Use the face of the block with most details as the front elevation.</a:t>
            </a:r>
          </a:p>
          <a:p>
            <a:r>
              <a:rPr lang="en-TT" sz="11200" dirty="0" smtClean="0"/>
              <a:t>Sketch a front elevation; plan and right</a:t>
            </a:r>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endParaRPr lang="en-TT" dirty="0"/>
          </a:p>
          <a:p>
            <a:endParaRPr lang="en-TT" dirty="0" smtClean="0"/>
          </a:p>
          <a:p>
            <a:r>
              <a:rPr lang="en-TT" dirty="0" err="1" smtClean="0"/>
              <a:t>bbbvffvgfvg</a:t>
            </a:r>
            <a:r>
              <a:rPr lang="en-TT" dirty="0" smtClean="0"/>
              <a:t> end view.</a:t>
            </a:r>
          </a:p>
          <a:p>
            <a:r>
              <a:rPr lang="en-TT" dirty="0" smtClean="0"/>
              <a:t>Use mathematical graph paper and using each of the smallest blocks as 1 mm.</a:t>
            </a:r>
            <a:endParaRPr lang="en-US" dirty="0"/>
          </a:p>
        </p:txBody>
      </p:sp>
      <p:pic>
        <p:nvPicPr>
          <p:cNvPr id="6" name="Content Placeholder 5"/>
          <p:cNvPicPr>
            <a:picLocks noGrp="1" noChangeAspect="1"/>
          </p:cNvPicPr>
          <p:nvPr>
            <p:ph sz="half" idx="2"/>
          </p:nvPr>
        </p:nvPicPr>
        <p:blipFill>
          <a:blip r:embed="rId2"/>
          <a:stretch>
            <a:fillRect/>
          </a:stretch>
        </p:blipFill>
        <p:spPr>
          <a:xfrm>
            <a:off x="6425609" y="2429692"/>
            <a:ext cx="4470989" cy="3696788"/>
          </a:xfrm>
          <a:prstGeom prst="rect">
            <a:avLst/>
          </a:prstGeom>
        </p:spPr>
      </p:pic>
    </p:spTree>
    <p:extLst>
      <p:ext uri="{BB962C8B-B14F-4D97-AF65-F5344CB8AC3E}">
        <p14:creationId xmlns:p14="http://schemas.microsoft.com/office/powerpoint/2010/main" val="667662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Solutions to Sketch Activity </a:t>
            </a:r>
            <a:endParaRPr lang="en-US" dirty="0"/>
          </a:p>
        </p:txBody>
      </p:sp>
      <p:pic>
        <p:nvPicPr>
          <p:cNvPr id="6" name="Content Placeholder 5"/>
          <p:cNvPicPr>
            <a:picLocks noGrp="1" noChangeAspect="1"/>
          </p:cNvPicPr>
          <p:nvPr>
            <p:ph idx="1"/>
          </p:nvPr>
        </p:nvPicPr>
        <p:blipFill>
          <a:blip r:embed="rId2"/>
          <a:stretch>
            <a:fillRect/>
          </a:stretch>
        </p:blipFill>
        <p:spPr>
          <a:xfrm rot="16200000">
            <a:off x="4219302" y="1371596"/>
            <a:ext cx="3696791" cy="5839098"/>
          </a:xfrm>
          <a:prstGeom prst="rect">
            <a:avLst/>
          </a:prstGeom>
        </p:spPr>
      </p:pic>
    </p:spTree>
    <p:extLst>
      <p:ext uri="{BB962C8B-B14F-4D97-AF65-F5344CB8AC3E}">
        <p14:creationId xmlns:p14="http://schemas.microsoft.com/office/powerpoint/2010/main" val="9387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TT" dirty="0" smtClean="0"/>
              <a:t>Drawing 1</a:t>
            </a:r>
            <a:r>
              <a:rPr lang="en-TT" baseline="30000" dirty="0" smtClean="0"/>
              <a:t>st</a:t>
            </a:r>
            <a:r>
              <a:rPr lang="en-TT" dirty="0" smtClean="0"/>
              <a:t> angle views using AutoCAD</a:t>
            </a:r>
            <a:endParaRPr lang="en-US" dirty="0"/>
          </a:p>
        </p:txBody>
      </p:sp>
      <p:sp>
        <p:nvSpPr>
          <p:cNvPr id="6" name="Content Placeholder 5"/>
          <p:cNvSpPr>
            <a:spLocks noGrp="1"/>
          </p:cNvSpPr>
          <p:nvPr>
            <p:ph idx="1"/>
          </p:nvPr>
        </p:nvSpPr>
        <p:spPr>
          <a:xfrm>
            <a:off x="953590" y="2556932"/>
            <a:ext cx="10463348" cy="3652766"/>
          </a:xfrm>
        </p:spPr>
        <p:txBody>
          <a:bodyPr>
            <a:normAutofit/>
          </a:bodyPr>
          <a:lstStyle/>
          <a:p>
            <a:r>
              <a:rPr lang="en-TT" dirty="0" smtClean="0"/>
              <a:t>Click on the link below, skip the advertisement and look at the video</a:t>
            </a:r>
          </a:p>
          <a:p>
            <a:r>
              <a:rPr lang="en-TT" dirty="0" smtClean="0"/>
              <a:t>Note the key points in producing 1</a:t>
            </a:r>
            <a:r>
              <a:rPr lang="en-TT" baseline="30000" dirty="0" smtClean="0"/>
              <a:t>st</a:t>
            </a:r>
            <a:r>
              <a:rPr lang="en-TT" dirty="0" smtClean="0"/>
              <a:t> angle views of an object from isometric using the AutoCAD software</a:t>
            </a:r>
          </a:p>
          <a:p>
            <a:r>
              <a:rPr lang="en-TT" dirty="0" smtClean="0">
                <a:hlinkClick r:id="rId2"/>
              </a:rPr>
              <a:t>https</a:t>
            </a:r>
            <a:r>
              <a:rPr lang="en-TT" dirty="0">
                <a:hlinkClick r:id="rId2"/>
              </a:rPr>
              <a:t>://</a:t>
            </a:r>
            <a:r>
              <a:rPr lang="en-TT" dirty="0" smtClean="0">
                <a:hlinkClick r:id="rId2"/>
              </a:rPr>
              <a:t>www.youtube.com/watch?v=CoOKGTY24yU</a:t>
            </a:r>
            <a:endParaRPr lang="en-TT" dirty="0" smtClean="0"/>
          </a:p>
          <a:p>
            <a:r>
              <a:rPr lang="en-TT" dirty="0" smtClean="0"/>
              <a:t>Now, go to your computer and software and draw the views of a cube of side 90mm in 1</a:t>
            </a:r>
            <a:r>
              <a:rPr lang="en-TT" baseline="30000" dirty="0" smtClean="0"/>
              <a:t>st</a:t>
            </a:r>
            <a:r>
              <a:rPr lang="en-TT" dirty="0" smtClean="0"/>
              <a:t> angle orthographic projection.</a:t>
            </a:r>
          </a:p>
          <a:p>
            <a:r>
              <a:rPr lang="en-TT" dirty="0" smtClean="0"/>
              <a:t>How did you do? Did you get the views in the correct place? </a:t>
            </a:r>
          </a:p>
          <a:p>
            <a:endParaRPr lang="en-TT" dirty="0" smtClean="0"/>
          </a:p>
          <a:p>
            <a:endParaRPr lang="en-TT" dirty="0"/>
          </a:p>
          <a:p>
            <a:endParaRPr lang="en-TT" dirty="0" smtClean="0"/>
          </a:p>
          <a:p>
            <a:pPr marL="0" indent="0">
              <a:buNone/>
            </a:pPr>
            <a:endParaRPr lang="en-US" dirty="0" smtClean="0"/>
          </a:p>
          <a:p>
            <a:endParaRPr lang="en-US" dirty="0"/>
          </a:p>
        </p:txBody>
      </p:sp>
      <p:pic>
        <p:nvPicPr>
          <p:cNvPr id="2" name="Picture 1"/>
          <p:cNvPicPr>
            <a:picLocks noChangeAspect="1"/>
          </p:cNvPicPr>
          <p:nvPr/>
        </p:nvPicPr>
        <p:blipFill>
          <a:blip r:embed="rId3"/>
          <a:stretch>
            <a:fillRect/>
          </a:stretch>
        </p:blipFill>
        <p:spPr>
          <a:xfrm>
            <a:off x="9914709" y="4924696"/>
            <a:ext cx="1267096" cy="1285002"/>
          </a:xfrm>
          <a:prstGeom prst="rect">
            <a:avLst/>
          </a:prstGeom>
        </p:spPr>
      </p:pic>
    </p:spTree>
    <p:extLst>
      <p:ext uri="{BB962C8B-B14F-4D97-AF65-F5344CB8AC3E}">
        <p14:creationId xmlns:p14="http://schemas.microsoft.com/office/powerpoint/2010/main" val="1366801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Activity using AutoCAD</a:t>
            </a:r>
            <a:endParaRPr lang="en-US" dirty="0"/>
          </a:p>
        </p:txBody>
      </p:sp>
      <p:sp>
        <p:nvSpPr>
          <p:cNvPr id="4" name="Content Placeholder 3"/>
          <p:cNvSpPr>
            <a:spLocks noGrp="1"/>
          </p:cNvSpPr>
          <p:nvPr>
            <p:ph sz="half" idx="1"/>
          </p:nvPr>
        </p:nvSpPr>
        <p:spPr/>
        <p:txBody>
          <a:bodyPr/>
          <a:lstStyle/>
          <a:p>
            <a:r>
              <a:rPr lang="en-TT" dirty="0" smtClean="0"/>
              <a:t>Using AutoCAD software and your computer, draw the orthographic 1</a:t>
            </a:r>
            <a:r>
              <a:rPr lang="en-TT" baseline="30000" dirty="0" smtClean="0"/>
              <a:t>st</a:t>
            </a:r>
            <a:r>
              <a:rPr lang="en-TT" dirty="0" smtClean="0"/>
              <a:t> Angle views of the blocks in the adjacent diagram.</a:t>
            </a:r>
          </a:p>
          <a:p>
            <a:r>
              <a:rPr lang="en-TT" dirty="0" smtClean="0"/>
              <a:t>Use the face of the block with the most details as the front elevation.</a:t>
            </a:r>
          </a:p>
          <a:p>
            <a:r>
              <a:rPr lang="en-TT" dirty="0" smtClean="0"/>
              <a:t>Use a full size scale</a:t>
            </a:r>
          </a:p>
          <a:p>
            <a:endParaRPr lang="en-US" dirty="0"/>
          </a:p>
        </p:txBody>
      </p:sp>
      <p:pic>
        <p:nvPicPr>
          <p:cNvPr id="6" name="Content Placeholder 5"/>
          <p:cNvPicPr>
            <a:picLocks noGrp="1" noChangeAspect="1"/>
          </p:cNvPicPr>
          <p:nvPr>
            <p:ph sz="half" idx="2"/>
          </p:nvPr>
        </p:nvPicPr>
        <p:blipFill>
          <a:blip r:embed="rId2"/>
          <a:stretch>
            <a:fillRect/>
          </a:stretch>
        </p:blipFill>
        <p:spPr>
          <a:xfrm>
            <a:off x="6538948" y="2403566"/>
            <a:ext cx="4864926" cy="3775166"/>
          </a:xfrm>
          <a:prstGeom prst="rect">
            <a:avLst/>
          </a:prstGeom>
        </p:spPr>
      </p:pic>
    </p:spTree>
    <p:extLst>
      <p:ext uri="{BB962C8B-B14F-4D97-AF65-F5344CB8AC3E}">
        <p14:creationId xmlns:p14="http://schemas.microsoft.com/office/powerpoint/2010/main" val="1231011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References</a:t>
            </a:r>
            <a:endParaRPr lang="en-US" dirty="0"/>
          </a:p>
        </p:txBody>
      </p:sp>
      <p:sp>
        <p:nvSpPr>
          <p:cNvPr id="3" name="Content Placeholder 2"/>
          <p:cNvSpPr>
            <a:spLocks noGrp="1"/>
          </p:cNvSpPr>
          <p:nvPr>
            <p:ph idx="1"/>
          </p:nvPr>
        </p:nvSpPr>
        <p:spPr/>
        <p:txBody>
          <a:bodyPr/>
          <a:lstStyle/>
          <a:p>
            <a:r>
              <a:rPr lang="en-TT" dirty="0" err="1" smtClean="0"/>
              <a:t>Youtube</a:t>
            </a:r>
            <a:r>
              <a:rPr lang="en-TT" dirty="0" smtClean="0"/>
              <a:t> videos </a:t>
            </a:r>
          </a:p>
          <a:p>
            <a:r>
              <a:rPr lang="en-TT" dirty="0" smtClean="0"/>
              <a:t>Orthographic Projection </a:t>
            </a:r>
            <a:r>
              <a:rPr lang="en-TT" dirty="0" err="1" smtClean="0"/>
              <a:t>Slideshare</a:t>
            </a:r>
            <a:r>
              <a:rPr lang="en-TT" dirty="0" smtClean="0"/>
              <a:t> Creative </a:t>
            </a:r>
            <a:r>
              <a:rPr lang="en-TT" dirty="0"/>
              <a:t>C</a:t>
            </a:r>
            <a:r>
              <a:rPr lang="en-TT" dirty="0" smtClean="0"/>
              <a:t>ommons</a:t>
            </a:r>
          </a:p>
          <a:p>
            <a:endParaRPr lang="en-US" dirty="0"/>
          </a:p>
        </p:txBody>
      </p:sp>
    </p:spTree>
    <p:extLst>
      <p:ext uri="{BB962C8B-B14F-4D97-AF65-F5344CB8AC3E}">
        <p14:creationId xmlns:p14="http://schemas.microsoft.com/office/powerpoint/2010/main" val="57949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OBJECTIVES</a:t>
            </a:r>
            <a:endParaRPr lang="en-US" dirty="0"/>
          </a:p>
        </p:txBody>
      </p:sp>
      <p:sp>
        <p:nvSpPr>
          <p:cNvPr id="3" name="Subtitle 2"/>
          <p:cNvSpPr>
            <a:spLocks noGrp="1"/>
          </p:cNvSpPr>
          <p:nvPr>
            <p:ph idx="1"/>
          </p:nvPr>
        </p:nvSpPr>
        <p:spPr/>
        <p:txBody>
          <a:bodyPr>
            <a:normAutofit/>
          </a:bodyPr>
          <a:lstStyle/>
          <a:p>
            <a:pPr marL="0" indent="0">
              <a:buNone/>
            </a:pPr>
            <a:r>
              <a:rPr lang="en-US" sz="4000" dirty="0"/>
              <a:t>14. Drawing orthographic views </a:t>
            </a:r>
          </a:p>
          <a:p>
            <a:pPr marL="0" indent="0">
              <a:buNone/>
            </a:pPr>
            <a:endParaRPr lang="en-US" sz="3200" dirty="0"/>
          </a:p>
          <a:p>
            <a:r>
              <a:rPr lang="en-US" sz="3200" dirty="0"/>
              <a:t>(b) Plans and Elevations</a:t>
            </a:r>
          </a:p>
        </p:txBody>
      </p:sp>
    </p:spTree>
    <p:extLst>
      <p:ext uri="{BB962C8B-B14F-4D97-AF65-F5344CB8AC3E}">
        <p14:creationId xmlns:p14="http://schemas.microsoft.com/office/powerpoint/2010/main" val="3586221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RECAP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TT" dirty="0" smtClean="0"/>
              <a:t>Orthographic principles:</a:t>
            </a:r>
          </a:p>
          <a:p>
            <a:pPr>
              <a:buFont typeface="Arial" panose="020B0604020202020204" pitchFamily="34" charset="0"/>
              <a:buChar char="•"/>
            </a:pPr>
            <a:r>
              <a:rPr lang="en-TT" dirty="0" smtClean="0"/>
              <a:t>Multi view 2 dimensional drawings</a:t>
            </a:r>
          </a:p>
          <a:p>
            <a:pPr>
              <a:buFont typeface="Arial" panose="020B0604020202020204" pitchFamily="34" charset="0"/>
              <a:buChar char="•"/>
            </a:pPr>
            <a:r>
              <a:rPr lang="en-TT" dirty="0" smtClean="0"/>
              <a:t>Drawings viewed in relation to a horizontal and vertical plane </a:t>
            </a:r>
          </a:p>
          <a:p>
            <a:pPr>
              <a:buFont typeface="Arial" panose="020B0604020202020204" pitchFamily="34" charset="0"/>
              <a:buChar char="•"/>
            </a:pPr>
            <a:r>
              <a:rPr lang="en-TT" dirty="0" smtClean="0"/>
              <a:t>Utilizes two quadrants of the intersection of the vertical and horizontal plane </a:t>
            </a:r>
          </a:p>
          <a:p>
            <a:pPr>
              <a:buFont typeface="Arial" panose="020B0604020202020204" pitchFamily="34" charset="0"/>
              <a:buChar char="•"/>
            </a:pPr>
            <a:r>
              <a:rPr lang="en-TT" dirty="0" smtClean="0"/>
              <a:t>1</a:t>
            </a:r>
            <a:r>
              <a:rPr lang="en-TT" baseline="30000" dirty="0" smtClean="0"/>
              <a:t>st</a:t>
            </a:r>
            <a:r>
              <a:rPr lang="en-TT" dirty="0" smtClean="0"/>
              <a:t> angle and 3</a:t>
            </a:r>
            <a:r>
              <a:rPr lang="en-TT" baseline="30000" dirty="0" smtClean="0"/>
              <a:t>rd</a:t>
            </a:r>
            <a:r>
              <a:rPr lang="en-TT" dirty="0" smtClean="0"/>
              <a:t> angle projection are usually used for orthographic projection</a:t>
            </a:r>
          </a:p>
          <a:p>
            <a:pPr>
              <a:buFont typeface="Arial" panose="020B0604020202020204" pitchFamily="34" charset="0"/>
              <a:buChar char="•"/>
            </a:pPr>
            <a:r>
              <a:rPr lang="en-TT" dirty="0" smtClean="0"/>
              <a:t>Not as easy to visualize the whole product as a 3D drawing</a:t>
            </a:r>
          </a:p>
          <a:p>
            <a:endParaRPr lang="en-US" dirty="0"/>
          </a:p>
        </p:txBody>
      </p:sp>
    </p:spTree>
    <p:extLst>
      <p:ext uri="{BB962C8B-B14F-4D97-AF65-F5344CB8AC3E}">
        <p14:creationId xmlns:p14="http://schemas.microsoft.com/office/powerpoint/2010/main" val="11012226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 </a:t>
            </a:r>
          </a:p>
        </p:txBody>
      </p:sp>
      <p:sp>
        <p:nvSpPr>
          <p:cNvPr id="3" name="Content Placeholder 2"/>
          <p:cNvSpPr>
            <a:spLocks noGrp="1"/>
          </p:cNvSpPr>
          <p:nvPr>
            <p:ph idx="1"/>
          </p:nvPr>
        </p:nvSpPr>
        <p:spPr>
          <a:xfrm>
            <a:off x="1295402" y="2478555"/>
            <a:ext cx="9601196" cy="3318936"/>
          </a:xfrm>
        </p:spPr>
        <p:txBody>
          <a:bodyPr/>
          <a:lstStyle/>
          <a:p>
            <a:r>
              <a:rPr lang="en-TT" dirty="0" smtClean="0"/>
              <a:t>Click on the link below and review orthographic principles:</a:t>
            </a:r>
          </a:p>
          <a:p>
            <a:endParaRPr lang="en-TT" dirty="0"/>
          </a:p>
          <a:p>
            <a:endParaRPr lang="en-TT" dirty="0" smtClean="0"/>
          </a:p>
          <a:p>
            <a:r>
              <a:rPr lang="en-US" dirty="0">
                <a:hlinkClick r:id="rId2"/>
              </a:rPr>
              <a:t>https://</a:t>
            </a:r>
            <a:r>
              <a:rPr lang="en-US" dirty="0" smtClean="0">
                <a:hlinkClick r:id="rId2"/>
              </a:rPr>
              <a:t>www.youtube.com/watch?v=ytwEDvX-l44&amp;t=1s</a:t>
            </a:r>
            <a:endParaRPr lang="en-US" dirty="0" smtClean="0"/>
          </a:p>
          <a:p>
            <a:endParaRPr lang="en-US" dirty="0"/>
          </a:p>
        </p:txBody>
      </p:sp>
    </p:spTree>
    <p:extLst>
      <p:ext uri="{BB962C8B-B14F-4D97-AF65-F5344CB8AC3E}">
        <p14:creationId xmlns:p14="http://schemas.microsoft.com/office/powerpoint/2010/main" val="2201440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1</a:t>
            </a:r>
            <a:r>
              <a:rPr lang="en-TT" baseline="30000" dirty="0" smtClean="0"/>
              <a:t>st</a:t>
            </a:r>
            <a:r>
              <a:rPr lang="en-TT" dirty="0" smtClean="0"/>
              <a:t> ANGLE ORTHOGRAPHIC PROJECTION</a:t>
            </a:r>
            <a:endParaRPr lang="en-US" dirty="0"/>
          </a:p>
        </p:txBody>
      </p:sp>
      <p:sp>
        <p:nvSpPr>
          <p:cNvPr id="3" name="Content Placeholder 2"/>
          <p:cNvSpPr>
            <a:spLocks noGrp="1"/>
          </p:cNvSpPr>
          <p:nvPr>
            <p:ph idx="1"/>
          </p:nvPr>
        </p:nvSpPr>
        <p:spPr/>
        <p:txBody>
          <a:bodyPr/>
          <a:lstStyle/>
          <a:p>
            <a:r>
              <a:rPr lang="en-US" sz="3200" dirty="0"/>
              <a:t>In 1st angle projection </a:t>
            </a:r>
            <a:r>
              <a:rPr lang="en-US" sz="3200" dirty="0" smtClean="0"/>
              <a:t>system, the  </a:t>
            </a:r>
            <a:r>
              <a:rPr lang="en-US" sz="3200" dirty="0"/>
              <a:t>object is placed in the first quadrant </a:t>
            </a:r>
            <a:r>
              <a:rPr lang="en-US" sz="3200" dirty="0" smtClean="0"/>
              <a:t>between the observer </a:t>
            </a:r>
            <a:r>
              <a:rPr lang="en-US" sz="3200" dirty="0"/>
              <a:t>and </a:t>
            </a:r>
            <a:r>
              <a:rPr lang="en-US" sz="3200" dirty="0" smtClean="0"/>
              <a:t>the plane </a:t>
            </a:r>
            <a:r>
              <a:rPr lang="en-US" sz="3200" dirty="0"/>
              <a:t>of projection. </a:t>
            </a:r>
            <a:endParaRPr lang="en-US" sz="3200" dirty="0" smtClean="0"/>
          </a:p>
          <a:p>
            <a:r>
              <a:rPr lang="en-US" sz="3200" dirty="0" smtClean="0"/>
              <a:t>In this projection, the </a:t>
            </a:r>
            <a:r>
              <a:rPr lang="en-US" sz="3200" dirty="0"/>
              <a:t>top view is drawn </a:t>
            </a:r>
            <a:r>
              <a:rPr lang="en-US" sz="3200" dirty="0" smtClean="0"/>
              <a:t>directly under the front </a:t>
            </a:r>
            <a:r>
              <a:rPr lang="en-US" sz="3200" dirty="0"/>
              <a:t>view. And Left and right side views are drawn on </a:t>
            </a:r>
            <a:r>
              <a:rPr lang="en-US" sz="3200" dirty="0" smtClean="0"/>
              <a:t>the right </a:t>
            </a:r>
            <a:r>
              <a:rPr lang="en-US" sz="3200" dirty="0"/>
              <a:t>and left side of </a:t>
            </a:r>
            <a:r>
              <a:rPr lang="en-US" sz="3200" dirty="0" smtClean="0"/>
              <a:t>the front </a:t>
            </a:r>
            <a:r>
              <a:rPr lang="en-US" sz="3200" dirty="0"/>
              <a:t>view</a:t>
            </a:r>
            <a:r>
              <a:rPr lang="en-US" dirty="0"/>
              <a:t>.</a:t>
            </a:r>
          </a:p>
        </p:txBody>
      </p:sp>
    </p:spTree>
    <p:extLst>
      <p:ext uri="{BB962C8B-B14F-4D97-AF65-F5344CB8AC3E}">
        <p14:creationId xmlns:p14="http://schemas.microsoft.com/office/powerpoint/2010/main" val="68975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err="1" smtClean="0"/>
              <a:t>Ist</a:t>
            </a:r>
            <a:r>
              <a:rPr lang="en-TT" dirty="0" smtClean="0"/>
              <a:t> Angle Projection</a:t>
            </a:r>
            <a:endParaRPr lang="en-US" dirty="0"/>
          </a:p>
        </p:txBody>
      </p:sp>
      <p:pic>
        <p:nvPicPr>
          <p:cNvPr id="7" name="Content Placeholder 6"/>
          <p:cNvPicPr>
            <a:picLocks noGrp="1" noChangeAspect="1"/>
          </p:cNvPicPr>
          <p:nvPr>
            <p:ph sz="half" idx="1"/>
          </p:nvPr>
        </p:nvPicPr>
        <p:blipFill>
          <a:blip r:embed="rId2"/>
          <a:stretch>
            <a:fillRect/>
          </a:stretch>
        </p:blipFill>
        <p:spPr>
          <a:xfrm>
            <a:off x="1298575" y="2626117"/>
            <a:ext cx="4718050" cy="3178978"/>
          </a:xfrm>
          <a:prstGeom prst="rect">
            <a:avLst/>
          </a:prstGeom>
        </p:spPr>
      </p:pic>
      <p:sp>
        <p:nvSpPr>
          <p:cNvPr id="9" name="Content Placeholder 8"/>
          <p:cNvSpPr>
            <a:spLocks noGrp="1"/>
          </p:cNvSpPr>
          <p:nvPr>
            <p:ph sz="half" idx="2"/>
          </p:nvPr>
        </p:nvSpPr>
        <p:spPr/>
        <p:txBody>
          <a:bodyPr/>
          <a:lstStyle/>
          <a:p>
            <a:endParaRPr lang="en-US"/>
          </a:p>
        </p:txBody>
      </p:sp>
      <p:pic>
        <p:nvPicPr>
          <p:cNvPr id="1026" name="Picture 2" descr="First Angle Orthographic Projectio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81344" y="2453647"/>
            <a:ext cx="4882896" cy="375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2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1</a:t>
            </a:r>
            <a:r>
              <a:rPr lang="en-TT" baseline="30000" dirty="0" smtClean="0"/>
              <a:t>st</a:t>
            </a:r>
            <a:r>
              <a:rPr lang="en-TT" dirty="0" smtClean="0"/>
              <a:t> Angle Projection</a:t>
            </a:r>
            <a:endParaRPr lang="en-US" dirty="0"/>
          </a:p>
        </p:txBody>
      </p:sp>
      <p:pic>
        <p:nvPicPr>
          <p:cNvPr id="5" name="Content Placeholder 4"/>
          <p:cNvPicPr>
            <a:picLocks noGrp="1" noChangeAspect="1"/>
          </p:cNvPicPr>
          <p:nvPr>
            <p:ph sz="half" idx="1"/>
          </p:nvPr>
        </p:nvPicPr>
        <p:blipFill>
          <a:blip r:embed="rId2"/>
          <a:stretch>
            <a:fillRect/>
          </a:stretch>
        </p:blipFill>
        <p:spPr>
          <a:xfrm>
            <a:off x="1295402" y="2560320"/>
            <a:ext cx="4252686" cy="3535362"/>
          </a:xfrm>
          <a:prstGeom prst="rect">
            <a:avLst/>
          </a:prstGeom>
        </p:spPr>
      </p:pic>
      <p:sp>
        <p:nvSpPr>
          <p:cNvPr id="4" name="Content Placeholder 3"/>
          <p:cNvSpPr>
            <a:spLocks noGrp="1"/>
          </p:cNvSpPr>
          <p:nvPr>
            <p:ph sz="half" idx="2"/>
          </p:nvPr>
        </p:nvSpPr>
        <p:spPr/>
        <p:txBody>
          <a:bodyPr>
            <a:normAutofit fontScale="85000" lnSpcReduction="10000"/>
          </a:bodyPr>
          <a:lstStyle/>
          <a:p>
            <a:r>
              <a:rPr lang="en-TT" dirty="0" smtClean="0"/>
              <a:t>The plan is viewed from above but projected on the horizontal plane</a:t>
            </a:r>
          </a:p>
          <a:p>
            <a:r>
              <a:rPr lang="en-TT" dirty="0" smtClean="0"/>
              <a:t>The front elevation is viewed directly in the front of the object but projected on the vertical plane directly above the plan.</a:t>
            </a:r>
          </a:p>
          <a:p>
            <a:r>
              <a:rPr lang="en-TT" dirty="0" smtClean="0"/>
              <a:t>The side elevation viewed from the left is projected on the right vertical plane and similarly the view from the right sides is projected on the left vertical plane.</a:t>
            </a:r>
            <a:endParaRPr lang="en-US" dirty="0"/>
          </a:p>
        </p:txBody>
      </p:sp>
    </p:spTree>
    <p:extLst>
      <p:ext uri="{BB962C8B-B14F-4D97-AF65-F5344CB8AC3E}">
        <p14:creationId xmlns:p14="http://schemas.microsoft.com/office/powerpoint/2010/main" val="94946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TT" dirty="0" smtClean="0"/>
              <a:t>1</a:t>
            </a:r>
            <a:r>
              <a:rPr lang="en-TT" baseline="30000" dirty="0" smtClean="0"/>
              <a:t>st</a:t>
            </a:r>
            <a:r>
              <a:rPr lang="en-TT" dirty="0" smtClean="0"/>
              <a:t> Angle Projection</a:t>
            </a:r>
            <a:endParaRPr lang="en-US" dirty="0"/>
          </a:p>
        </p:txBody>
      </p:sp>
      <p:sp>
        <p:nvSpPr>
          <p:cNvPr id="8" name="Content Placeholder 7"/>
          <p:cNvSpPr>
            <a:spLocks noGrp="1"/>
          </p:cNvSpPr>
          <p:nvPr>
            <p:ph sz="half" idx="1"/>
          </p:nvPr>
        </p:nvSpPr>
        <p:spPr/>
        <p:txBody>
          <a:bodyPr>
            <a:normAutofit lnSpcReduction="10000"/>
          </a:bodyPr>
          <a:lstStyle/>
          <a:p>
            <a:r>
              <a:rPr lang="en-TT" dirty="0" smtClean="0"/>
              <a:t>The symbol for orthographic projection are the front elevation and side view of a frustum</a:t>
            </a:r>
          </a:p>
          <a:p>
            <a:r>
              <a:rPr lang="en-TT" dirty="0" smtClean="0"/>
              <a:t>In the symbol for 1</a:t>
            </a:r>
            <a:r>
              <a:rPr lang="en-TT" baseline="30000" dirty="0" smtClean="0"/>
              <a:t>st</a:t>
            </a:r>
            <a:r>
              <a:rPr lang="en-TT" dirty="0" smtClean="0"/>
              <a:t> angle projection, the front elevation is on the left and side elevation is viewed from the left but drawn on the right side of the front elevation as in the diagram.</a:t>
            </a:r>
            <a:endParaRPr lang="en-US" dirty="0"/>
          </a:p>
        </p:txBody>
      </p:sp>
      <p:pic>
        <p:nvPicPr>
          <p:cNvPr id="10" name="Content Placeholder 9"/>
          <p:cNvPicPr>
            <a:picLocks noGrp="1" noChangeAspect="1"/>
          </p:cNvPicPr>
          <p:nvPr>
            <p:ph sz="half" idx="2"/>
          </p:nvPr>
        </p:nvPicPr>
        <p:blipFill>
          <a:blip r:embed="rId2"/>
          <a:stretch>
            <a:fillRect/>
          </a:stretch>
        </p:blipFill>
        <p:spPr>
          <a:xfrm>
            <a:off x="7464425" y="2859313"/>
            <a:ext cx="3952512" cy="2718527"/>
          </a:xfrm>
          <a:prstGeom prst="rect">
            <a:avLst/>
          </a:prstGeom>
        </p:spPr>
      </p:pic>
    </p:spTree>
    <p:extLst>
      <p:ext uri="{BB962C8B-B14F-4D97-AF65-F5344CB8AC3E}">
        <p14:creationId xmlns:p14="http://schemas.microsoft.com/office/powerpoint/2010/main" val="3614290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1</a:t>
            </a:r>
            <a:r>
              <a:rPr lang="en-TT" baseline="30000" dirty="0" smtClean="0"/>
              <a:t>st</a:t>
            </a:r>
            <a:r>
              <a:rPr lang="en-TT" dirty="0" smtClean="0"/>
              <a:t> Angle Projection: Freehand sketched views</a:t>
            </a:r>
            <a:endParaRPr lang="en-US" dirty="0"/>
          </a:p>
        </p:txBody>
      </p:sp>
      <p:sp>
        <p:nvSpPr>
          <p:cNvPr id="3" name="Content Placeholder 2"/>
          <p:cNvSpPr>
            <a:spLocks noGrp="1"/>
          </p:cNvSpPr>
          <p:nvPr>
            <p:ph idx="1"/>
          </p:nvPr>
        </p:nvSpPr>
        <p:spPr/>
        <p:txBody>
          <a:bodyPr/>
          <a:lstStyle/>
          <a:p>
            <a:r>
              <a:rPr lang="en-TT" dirty="0" smtClean="0"/>
              <a:t>Click on the link below to and look at the video which presents a sketched graphical explanation of obtaining orthographic views:</a:t>
            </a:r>
          </a:p>
          <a:p>
            <a:r>
              <a:rPr lang="en-TT" dirty="0" smtClean="0"/>
              <a:t>Take a note of the explanation</a:t>
            </a:r>
          </a:p>
          <a:p>
            <a:endParaRPr lang="en-TT" dirty="0"/>
          </a:p>
          <a:p>
            <a:r>
              <a:rPr lang="en-TT" dirty="0">
                <a:hlinkClick r:id="rId2"/>
              </a:rPr>
              <a:t>https://</a:t>
            </a:r>
            <a:r>
              <a:rPr lang="en-TT" dirty="0" smtClean="0">
                <a:hlinkClick r:id="rId2"/>
              </a:rPr>
              <a:t>www.youtube.com/watch?v=Zptb2epQoEc</a:t>
            </a:r>
            <a:endParaRPr lang="en-TT" dirty="0" smtClean="0"/>
          </a:p>
          <a:p>
            <a:endParaRPr lang="en-TT" dirty="0" smtClean="0"/>
          </a:p>
          <a:p>
            <a:endParaRPr lang="en-TT" dirty="0"/>
          </a:p>
          <a:p>
            <a:endParaRPr lang="en-US" dirty="0"/>
          </a:p>
        </p:txBody>
      </p:sp>
    </p:spTree>
    <p:extLst>
      <p:ext uri="{BB962C8B-B14F-4D97-AF65-F5344CB8AC3E}">
        <p14:creationId xmlns:p14="http://schemas.microsoft.com/office/powerpoint/2010/main" val="34971025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4522</TotalTime>
  <Words>515</Words>
  <Application>Microsoft Office PowerPoint</Application>
  <PresentationFormat>Widescreen</PresentationFormat>
  <Paragraphs>90</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Garamond</vt:lpstr>
      <vt:lpstr>Organic</vt:lpstr>
      <vt:lpstr>ORTHOGRAPHIC PROJECTION</vt:lpstr>
      <vt:lpstr>OBJECTIVES</vt:lpstr>
      <vt:lpstr>RECAP </vt:lpstr>
      <vt:lpstr>RECAP </vt:lpstr>
      <vt:lpstr>1st ANGLE ORTHOGRAPHIC PROJECTION</vt:lpstr>
      <vt:lpstr>Ist Angle Projection</vt:lpstr>
      <vt:lpstr>1st Angle Projection</vt:lpstr>
      <vt:lpstr>1st Angle Projection</vt:lpstr>
      <vt:lpstr>1st Angle Projection: Freehand sketched views</vt:lpstr>
      <vt:lpstr>Activity</vt:lpstr>
      <vt:lpstr>Solutions to Sketch Activity </vt:lpstr>
      <vt:lpstr>Drawing 1st angle views using AutoCAD</vt:lpstr>
      <vt:lpstr>Activity using AutoCAD</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ORTHOGRAPHIC PROJECTion</dc:title>
  <dc:creator>Charmaine Gellineau</dc:creator>
  <cp:lastModifiedBy>Charmaine Gellineau</cp:lastModifiedBy>
  <cp:revision>21</cp:revision>
  <dcterms:created xsi:type="dcterms:W3CDTF">2020-06-26T16:10:08Z</dcterms:created>
  <dcterms:modified xsi:type="dcterms:W3CDTF">2020-07-08T19:22:49Z</dcterms:modified>
</cp:coreProperties>
</file>