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8" r:id="rId2"/>
    <p:sldId id="257" r:id="rId3"/>
    <p:sldId id="265" r:id="rId4"/>
    <p:sldId id="259" r:id="rId5"/>
    <p:sldId id="260" r:id="rId6"/>
    <p:sldId id="261" r:id="rId7"/>
    <p:sldId id="262" r:id="rId8"/>
    <p:sldId id="263" r:id="rId9"/>
    <p:sldId id="266" r:id="rId10"/>
    <p:sldId id="264" r:id="rId11"/>
    <p:sldId id="267" r:id="rId12"/>
    <p:sldId id="268"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_rels/data1.xml.rels><?xml version="1.0" encoding="UTF-8" standalone="yes"?>
<Relationships xmlns="http://schemas.openxmlformats.org/package/2006/relationships"><Relationship Id="rId3" Type="http://schemas.openxmlformats.org/officeDocument/2006/relationships/slide" Target="../slides/slide6.xml"/><Relationship Id="rId2" Type="http://schemas.openxmlformats.org/officeDocument/2006/relationships/slide" Target="../slides/slide5.xml"/><Relationship Id="rId1" Type="http://schemas.openxmlformats.org/officeDocument/2006/relationships/slide" Target="../slides/slide4.xml"/><Relationship Id="rId6" Type="http://schemas.openxmlformats.org/officeDocument/2006/relationships/slide" Target="../slides/slide10.xml"/><Relationship Id="rId5" Type="http://schemas.openxmlformats.org/officeDocument/2006/relationships/slide" Target="../slides/slide8.xml"/><Relationship Id="rId4"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F45104-9FAB-4DD2-9453-AC1702FED276}"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4627DBE0-18A9-4474-809B-86CB0D55F3BE}">
      <dgm:prSet phldrT="[Text]"/>
      <dgm:spPr/>
      <dgm:t>
        <a:bodyPr/>
        <a:lstStyle/>
        <a:p>
          <a:r>
            <a:rPr lang="en-US" dirty="0" smtClean="0">
              <a:hlinkClick xmlns:r="http://schemas.openxmlformats.org/officeDocument/2006/relationships" r:id="rId1" action="ppaction://hlinksldjump"/>
            </a:rPr>
            <a:t>Treasury Bills</a:t>
          </a:r>
          <a:endParaRPr lang="en-US" dirty="0"/>
        </a:p>
      </dgm:t>
    </dgm:pt>
    <dgm:pt modelId="{E2068DCD-7B85-4814-85E1-96BD1267BA24}" type="parTrans" cxnId="{8605861C-0C24-4513-BFBD-EDEEA87CB57C}">
      <dgm:prSet/>
      <dgm:spPr/>
      <dgm:t>
        <a:bodyPr/>
        <a:lstStyle/>
        <a:p>
          <a:endParaRPr lang="en-US"/>
        </a:p>
      </dgm:t>
    </dgm:pt>
    <dgm:pt modelId="{A0797681-2C54-4C6F-A62C-383E3104583C}" type="sibTrans" cxnId="{8605861C-0C24-4513-BFBD-EDEEA87CB57C}">
      <dgm:prSet/>
      <dgm:spPr/>
      <dgm:t>
        <a:bodyPr/>
        <a:lstStyle/>
        <a:p>
          <a:endParaRPr lang="en-US"/>
        </a:p>
      </dgm:t>
    </dgm:pt>
    <dgm:pt modelId="{2D723B09-2BD1-4C75-AB11-13D62081AA80}">
      <dgm:prSet phldrT="[Text]"/>
      <dgm:spPr/>
      <dgm:t>
        <a:bodyPr/>
        <a:lstStyle/>
        <a:p>
          <a:r>
            <a:rPr lang="en-US" dirty="0" smtClean="0">
              <a:hlinkClick xmlns:r="http://schemas.openxmlformats.org/officeDocument/2006/relationships" r:id="rId2" action="ppaction://hlinksldjump"/>
            </a:rPr>
            <a:t>Corporate Bonds</a:t>
          </a:r>
          <a:endParaRPr lang="en-US" dirty="0"/>
        </a:p>
      </dgm:t>
    </dgm:pt>
    <dgm:pt modelId="{59EC4EF4-C202-4BCA-81E5-231279A6FBF6}" type="parTrans" cxnId="{D8112FE4-2B28-47CD-8606-D476526C6076}">
      <dgm:prSet/>
      <dgm:spPr/>
      <dgm:t>
        <a:bodyPr/>
        <a:lstStyle/>
        <a:p>
          <a:endParaRPr lang="en-US"/>
        </a:p>
      </dgm:t>
    </dgm:pt>
    <dgm:pt modelId="{CF386799-0AC0-4991-B672-B0CB7B4D218D}" type="sibTrans" cxnId="{D8112FE4-2B28-47CD-8606-D476526C6076}">
      <dgm:prSet/>
      <dgm:spPr/>
      <dgm:t>
        <a:bodyPr/>
        <a:lstStyle/>
        <a:p>
          <a:endParaRPr lang="en-US"/>
        </a:p>
      </dgm:t>
    </dgm:pt>
    <dgm:pt modelId="{032D5BA1-B7A8-4867-8434-2177C6DB12FF}">
      <dgm:prSet phldrT="[Text]"/>
      <dgm:spPr/>
      <dgm:t>
        <a:bodyPr/>
        <a:lstStyle/>
        <a:p>
          <a:r>
            <a:rPr lang="en-US" dirty="0" smtClean="0">
              <a:hlinkClick xmlns:r="http://schemas.openxmlformats.org/officeDocument/2006/relationships" r:id="rId3" action="ppaction://hlinksldjump"/>
            </a:rPr>
            <a:t>Municipal Bonds</a:t>
          </a:r>
          <a:endParaRPr lang="en-US" dirty="0"/>
        </a:p>
      </dgm:t>
    </dgm:pt>
    <dgm:pt modelId="{2FEB0A82-8ABA-44F9-8E69-8EBCFEFD710B}" type="parTrans" cxnId="{FEECA96F-CBBC-4AEB-B420-029A1D3DC079}">
      <dgm:prSet/>
      <dgm:spPr/>
      <dgm:t>
        <a:bodyPr/>
        <a:lstStyle/>
        <a:p>
          <a:endParaRPr lang="en-US"/>
        </a:p>
      </dgm:t>
    </dgm:pt>
    <dgm:pt modelId="{58DD862E-7A65-4AAD-B9FE-9C8D5FB78D16}" type="sibTrans" cxnId="{FEECA96F-CBBC-4AEB-B420-029A1D3DC079}">
      <dgm:prSet/>
      <dgm:spPr/>
      <dgm:t>
        <a:bodyPr/>
        <a:lstStyle/>
        <a:p>
          <a:endParaRPr lang="en-US"/>
        </a:p>
      </dgm:t>
    </dgm:pt>
    <dgm:pt modelId="{3183860B-23A2-441F-ADCF-DBCCBB093476}">
      <dgm:prSet phldrT="[Text]"/>
      <dgm:spPr/>
      <dgm:t>
        <a:bodyPr/>
        <a:lstStyle/>
        <a:p>
          <a:r>
            <a:rPr lang="en-US" dirty="0" smtClean="0">
              <a:hlinkClick xmlns:r="http://schemas.openxmlformats.org/officeDocument/2006/relationships" r:id="rId4" action="ppaction://hlinksldjump"/>
            </a:rPr>
            <a:t>Equity Securities</a:t>
          </a:r>
          <a:endParaRPr lang="en-US" dirty="0"/>
        </a:p>
      </dgm:t>
    </dgm:pt>
    <dgm:pt modelId="{38A88E74-7F5D-4BB3-ABD6-95E2BF202833}" type="parTrans" cxnId="{05F3D9D5-EBBB-45DB-8ECD-53814296279D}">
      <dgm:prSet/>
      <dgm:spPr/>
      <dgm:t>
        <a:bodyPr/>
        <a:lstStyle/>
        <a:p>
          <a:endParaRPr lang="en-US"/>
        </a:p>
      </dgm:t>
    </dgm:pt>
    <dgm:pt modelId="{4C4586FA-C571-4903-9D39-F3901CB24324}" type="sibTrans" cxnId="{05F3D9D5-EBBB-45DB-8ECD-53814296279D}">
      <dgm:prSet/>
      <dgm:spPr/>
      <dgm:t>
        <a:bodyPr/>
        <a:lstStyle/>
        <a:p>
          <a:endParaRPr lang="en-US"/>
        </a:p>
      </dgm:t>
    </dgm:pt>
    <dgm:pt modelId="{712EBDC5-4112-43E2-A9FE-74ADA39DDFD9}">
      <dgm:prSet phldrT="[Text]"/>
      <dgm:spPr/>
      <dgm:t>
        <a:bodyPr/>
        <a:lstStyle/>
        <a:p>
          <a:r>
            <a:rPr lang="en-US" dirty="0" smtClean="0">
              <a:hlinkClick xmlns:r="http://schemas.openxmlformats.org/officeDocument/2006/relationships" r:id="rId5" action="ppaction://hlinksldjump"/>
            </a:rPr>
            <a:t>Share and Stock Certificates</a:t>
          </a:r>
          <a:endParaRPr lang="en-US" dirty="0"/>
        </a:p>
      </dgm:t>
    </dgm:pt>
    <dgm:pt modelId="{DDFEDB5C-B7DB-400B-9CC7-735DAACD9A57}" type="parTrans" cxnId="{9B660625-69A0-4FC7-A416-74A08668996B}">
      <dgm:prSet/>
      <dgm:spPr/>
      <dgm:t>
        <a:bodyPr/>
        <a:lstStyle/>
        <a:p>
          <a:endParaRPr lang="en-US"/>
        </a:p>
      </dgm:t>
    </dgm:pt>
    <dgm:pt modelId="{70CE6139-52FA-4649-A7F1-AC2DDB88C2A7}" type="sibTrans" cxnId="{9B660625-69A0-4FC7-A416-74A08668996B}">
      <dgm:prSet/>
      <dgm:spPr/>
      <dgm:t>
        <a:bodyPr/>
        <a:lstStyle/>
        <a:p>
          <a:endParaRPr lang="en-US"/>
        </a:p>
      </dgm:t>
    </dgm:pt>
    <dgm:pt modelId="{E68DA467-3DC7-475B-8223-6353436544FC}">
      <dgm:prSet phldrT="[Text]"/>
      <dgm:spPr/>
      <dgm:t>
        <a:bodyPr/>
        <a:lstStyle/>
        <a:p>
          <a:r>
            <a:rPr lang="en-US" dirty="0" smtClean="0">
              <a:hlinkClick xmlns:r="http://schemas.openxmlformats.org/officeDocument/2006/relationships" r:id="rId6" action="ppaction://hlinksldjump"/>
            </a:rPr>
            <a:t>Certificates of Deposit</a:t>
          </a:r>
          <a:endParaRPr lang="en-US" dirty="0"/>
        </a:p>
      </dgm:t>
    </dgm:pt>
    <dgm:pt modelId="{C2897D12-4597-4484-A073-C771DF090000}" type="parTrans" cxnId="{E15E4F82-0BCF-4292-ACE1-CE8FF2544DBA}">
      <dgm:prSet/>
      <dgm:spPr/>
      <dgm:t>
        <a:bodyPr/>
        <a:lstStyle/>
        <a:p>
          <a:endParaRPr lang="en-US"/>
        </a:p>
      </dgm:t>
    </dgm:pt>
    <dgm:pt modelId="{0922C9F8-8E6A-4A15-84B4-AACB6562BA85}" type="sibTrans" cxnId="{E15E4F82-0BCF-4292-ACE1-CE8FF2544DBA}">
      <dgm:prSet/>
      <dgm:spPr/>
      <dgm:t>
        <a:bodyPr/>
        <a:lstStyle/>
        <a:p>
          <a:endParaRPr lang="en-US"/>
        </a:p>
      </dgm:t>
    </dgm:pt>
    <dgm:pt modelId="{DBD12F1E-DACE-4A1C-8C3F-9A0ADFF61B5C}" type="pres">
      <dgm:prSet presAssocID="{3AF45104-9FAB-4DD2-9453-AC1702FED276}" presName="diagram" presStyleCnt="0">
        <dgm:presLayoutVars>
          <dgm:dir/>
          <dgm:resizeHandles val="exact"/>
        </dgm:presLayoutVars>
      </dgm:prSet>
      <dgm:spPr/>
      <dgm:t>
        <a:bodyPr/>
        <a:lstStyle/>
        <a:p>
          <a:endParaRPr lang="en-US"/>
        </a:p>
      </dgm:t>
    </dgm:pt>
    <dgm:pt modelId="{666AA4DD-9F85-4F21-B45C-EE1636CE1E6A}" type="pres">
      <dgm:prSet presAssocID="{4627DBE0-18A9-4474-809B-86CB0D55F3BE}" presName="node" presStyleLbl="node1" presStyleIdx="0" presStyleCnt="6">
        <dgm:presLayoutVars>
          <dgm:bulletEnabled val="1"/>
        </dgm:presLayoutVars>
      </dgm:prSet>
      <dgm:spPr/>
      <dgm:t>
        <a:bodyPr/>
        <a:lstStyle/>
        <a:p>
          <a:endParaRPr lang="en-US"/>
        </a:p>
      </dgm:t>
    </dgm:pt>
    <dgm:pt modelId="{214490BD-A46A-4D22-8B3F-B19855C0F087}" type="pres">
      <dgm:prSet presAssocID="{A0797681-2C54-4C6F-A62C-383E3104583C}" presName="sibTrans" presStyleCnt="0"/>
      <dgm:spPr/>
    </dgm:pt>
    <dgm:pt modelId="{3D88C34D-09A9-450C-AEE1-2E149B55C929}" type="pres">
      <dgm:prSet presAssocID="{2D723B09-2BD1-4C75-AB11-13D62081AA80}" presName="node" presStyleLbl="node1" presStyleIdx="1" presStyleCnt="6">
        <dgm:presLayoutVars>
          <dgm:bulletEnabled val="1"/>
        </dgm:presLayoutVars>
      </dgm:prSet>
      <dgm:spPr/>
      <dgm:t>
        <a:bodyPr/>
        <a:lstStyle/>
        <a:p>
          <a:endParaRPr lang="en-US"/>
        </a:p>
      </dgm:t>
    </dgm:pt>
    <dgm:pt modelId="{AAB0C845-34D6-40FA-B8F6-07745A3CF950}" type="pres">
      <dgm:prSet presAssocID="{CF386799-0AC0-4991-B672-B0CB7B4D218D}" presName="sibTrans" presStyleCnt="0"/>
      <dgm:spPr/>
    </dgm:pt>
    <dgm:pt modelId="{C2664554-C4CA-417A-A372-E47A59B07917}" type="pres">
      <dgm:prSet presAssocID="{032D5BA1-B7A8-4867-8434-2177C6DB12FF}" presName="node" presStyleLbl="node1" presStyleIdx="2" presStyleCnt="6">
        <dgm:presLayoutVars>
          <dgm:bulletEnabled val="1"/>
        </dgm:presLayoutVars>
      </dgm:prSet>
      <dgm:spPr/>
      <dgm:t>
        <a:bodyPr/>
        <a:lstStyle/>
        <a:p>
          <a:endParaRPr lang="en-US"/>
        </a:p>
      </dgm:t>
    </dgm:pt>
    <dgm:pt modelId="{CECF0453-41E1-4D23-927A-579A51F27C17}" type="pres">
      <dgm:prSet presAssocID="{58DD862E-7A65-4AAD-B9FE-9C8D5FB78D16}" presName="sibTrans" presStyleCnt="0"/>
      <dgm:spPr/>
    </dgm:pt>
    <dgm:pt modelId="{A8066D03-0346-4C25-9804-9E2DE4C48E07}" type="pres">
      <dgm:prSet presAssocID="{3183860B-23A2-441F-ADCF-DBCCBB093476}" presName="node" presStyleLbl="node1" presStyleIdx="3" presStyleCnt="6">
        <dgm:presLayoutVars>
          <dgm:bulletEnabled val="1"/>
        </dgm:presLayoutVars>
      </dgm:prSet>
      <dgm:spPr/>
      <dgm:t>
        <a:bodyPr/>
        <a:lstStyle/>
        <a:p>
          <a:endParaRPr lang="en-US"/>
        </a:p>
      </dgm:t>
    </dgm:pt>
    <dgm:pt modelId="{E1D3A328-9176-4CCB-A174-B1ECA19C02C5}" type="pres">
      <dgm:prSet presAssocID="{4C4586FA-C571-4903-9D39-F3901CB24324}" presName="sibTrans" presStyleCnt="0"/>
      <dgm:spPr/>
    </dgm:pt>
    <dgm:pt modelId="{7D8BB94C-6D5E-4F96-B6B9-CF2CCFC88FA9}" type="pres">
      <dgm:prSet presAssocID="{712EBDC5-4112-43E2-A9FE-74ADA39DDFD9}" presName="node" presStyleLbl="node1" presStyleIdx="4" presStyleCnt="6">
        <dgm:presLayoutVars>
          <dgm:bulletEnabled val="1"/>
        </dgm:presLayoutVars>
      </dgm:prSet>
      <dgm:spPr/>
      <dgm:t>
        <a:bodyPr/>
        <a:lstStyle/>
        <a:p>
          <a:endParaRPr lang="en-US"/>
        </a:p>
      </dgm:t>
    </dgm:pt>
    <dgm:pt modelId="{870C1D17-4B61-46B4-8A39-EF236331AF4E}" type="pres">
      <dgm:prSet presAssocID="{70CE6139-52FA-4649-A7F1-AC2DDB88C2A7}" presName="sibTrans" presStyleCnt="0"/>
      <dgm:spPr/>
    </dgm:pt>
    <dgm:pt modelId="{595719F7-7DEA-4412-BF1C-034CBB7D0C9C}" type="pres">
      <dgm:prSet presAssocID="{E68DA467-3DC7-475B-8223-6353436544FC}" presName="node" presStyleLbl="node1" presStyleIdx="5" presStyleCnt="6">
        <dgm:presLayoutVars>
          <dgm:bulletEnabled val="1"/>
        </dgm:presLayoutVars>
      </dgm:prSet>
      <dgm:spPr/>
      <dgm:t>
        <a:bodyPr/>
        <a:lstStyle/>
        <a:p>
          <a:endParaRPr lang="en-US"/>
        </a:p>
      </dgm:t>
    </dgm:pt>
  </dgm:ptLst>
  <dgm:cxnLst>
    <dgm:cxn modelId="{F4E5945A-4CF8-4422-BE7B-BAE2A9FA45F9}" type="presOf" srcId="{712EBDC5-4112-43E2-A9FE-74ADA39DDFD9}" destId="{7D8BB94C-6D5E-4F96-B6B9-CF2CCFC88FA9}" srcOrd="0" destOrd="0" presId="urn:microsoft.com/office/officeart/2005/8/layout/default"/>
    <dgm:cxn modelId="{9B660625-69A0-4FC7-A416-74A08668996B}" srcId="{3AF45104-9FAB-4DD2-9453-AC1702FED276}" destId="{712EBDC5-4112-43E2-A9FE-74ADA39DDFD9}" srcOrd="4" destOrd="0" parTransId="{DDFEDB5C-B7DB-400B-9CC7-735DAACD9A57}" sibTransId="{70CE6139-52FA-4649-A7F1-AC2DDB88C2A7}"/>
    <dgm:cxn modelId="{E15E4F82-0BCF-4292-ACE1-CE8FF2544DBA}" srcId="{3AF45104-9FAB-4DD2-9453-AC1702FED276}" destId="{E68DA467-3DC7-475B-8223-6353436544FC}" srcOrd="5" destOrd="0" parTransId="{C2897D12-4597-4484-A073-C771DF090000}" sibTransId="{0922C9F8-8E6A-4A15-84B4-AACB6562BA85}"/>
    <dgm:cxn modelId="{F37D6111-6042-48DE-B8F8-F8A6D9C000EC}" type="presOf" srcId="{3AF45104-9FAB-4DD2-9453-AC1702FED276}" destId="{DBD12F1E-DACE-4A1C-8C3F-9A0ADFF61B5C}" srcOrd="0" destOrd="0" presId="urn:microsoft.com/office/officeart/2005/8/layout/default"/>
    <dgm:cxn modelId="{FEECA96F-CBBC-4AEB-B420-029A1D3DC079}" srcId="{3AF45104-9FAB-4DD2-9453-AC1702FED276}" destId="{032D5BA1-B7A8-4867-8434-2177C6DB12FF}" srcOrd="2" destOrd="0" parTransId="{2FEB0A82-8ABA-44F9-8E69-8EBCFEFD710B}" sibTransId="{58DD862E-7A65-4AAD-B9FE-9C8D5FB78D16}"/>
    <dgm:cxn modelId="{68C228C6-FF62-4193-9E61-B6EEAD16EB07}" type="presOf" srcId="{2D723B09-2BD1-4C75-AB11-13D62081AA80}" destId="{3D88C34D-09A9-450C-AEE1-2E149B55C929}" srcOrd="0" destOrd="0" presId="urn:microsoft.com/office/officeart/2005/8/layout/default"/>
    <dgm:cxn modelId="{21E661A0-A197-4E00-B1E5-F88E150FE4A4}" type="presOf" srcId="{032D5BA1-B7A8-4867-8434-2177C6DB12FF}" destId="{C2664554-C4CA-417A-A372-E47A59B07917}" srcOrd="0" destOrd="0" presId="urn:microsoft.com/office/officeart/2005/8/layout/default"/>
    <dgm:cxn modelId="{D8112FE4-2B28-47CD-8606-D476526C6076}" srcId="{3AF45104-9FAB-4DD2-9453-AC1702FED276}" destId="{2D723B09-2BD1-4C75-AB11-13D62081AA80}" srcOrd="1" destOrd="0" parTransId="{59EC4EF4-C202-4BCA-81E5-231279A6FBF6}" sibTransId="{CF386799-0AC0-4991-B672-B0CB7B4D218D}"/>
    <dgm:cxn modelId="{05F3D9D5-EBBB-45DB-8ECD-53814296279D}" srcId="{3AF45104-9FAB-4DD2-9453-AC1702FED276}" destId="{3183860B-23A2-441F-ADCF-DBCCBB093476}" srcOrd="3" destOrd="0" parTransId="{38A88E74-7F5D-4BB3-ABD6-95E2BF202833}" sibTransId="{4C4586FA-C571-4903-9D39-F3901CB24324}"/>
    <dgm:cxn modelId="{C83C609F-114C-4272-A9D6-0663E5E832FC}" type="presOf" srcId="{4627DBE0-18A9-4474-809B-86CB0D55F3BE}" destId="{666AA4DD-9F85-4F21-B45C-EE1636CE1E6A}" srcOrd="0" destOrd="0" presId="urn:microsoft.com/office/officeart/2005/8/layout/default"/>
    <dgm:cxn modelId="{5243E86D-A8DD-4890-930E-0359406C4EFA}" type="presOf" srcId="{3183860B-23A2-441F-ADCF-DBCCBB093476}" destId="{A8066D03-0346-4C25-9804-9E2DE4C48E07}" srcOrd="0" destOrd="0" presId="urn:microsoft.com/office/officeart/2005/8/layout/default"/>
    <dgm:cxn modelId="{8605861C-0C24-4513-BFBD-EDEEA87CB57C}" srcId="{3AF45104-9FAB-4DD2-9453-AC1702FED276}" destId="{4627DBE0-18A9-4474-809B-86CB0D55F3BE}" srcOrd="0" destOrd="0" parTransId="{E2068DCD-7B85-4814-85E1-96BD1267BA24}" sibTransId="{A0797681-2C54-4C6F-A62C-383E3104583C}"/>
    <dgm:cxn modelId="{54495BD9-4D54-4DBD-8E7D-388474115F7A}" type="presOf" srcId="{E68DA467-3DC7-475B-8223-6353436544FC}" destId="{595719F7-7DEA-4412-BF1C-034CBB7D0C9C}" srcOrd="0" destOrd="0" presId="urn:microsoft.com/office/officeart/2005/8/layout/default"/>
    <dgm:cxn modelId="{CB3DBB10-6765-4E40-B611-D1937A6C4282}" type="presParOf" srcId="{DBD12F1E-DACE-4A1C-8C3F-9A0ADFF61B5C}" destId="{666AA4DD-9F85-4F21-B45C-EE1636CE1E6A}" srcOrd="0" destOrd="0" presId="urn:microsoft.com/office/officeart/2005/8/layout/default"/>
    <dgm:cxn modelId="{F067291D-02AC-4CAC-B51E-848AE74BE2DE}" type="presParOf" srcId="{DBD12F1E-DACE-4A1C-8C3F-9A0ADFF61B5C}" destId="{214490BD-A46A-4D22-8B3F-B19855C0F087}" srcOrd="1" destOrd="0" presId="urn:microsoft.com/office/officeart/2005/8/layout/default"/>
    <dgm:cxn modelId="{D81FA69F-2863-4165-B24A-8D5DB64A190B}" type="presParOf" srcId="{DBD12F1E-DACE-4A1C-8C3F-9A0ADFF61B5C}" destId="{3D88C34D-09A9-450C-AEE1-2E149B55C929}" srcOrd="2" destOrd="0" presId="urn:microsoft.com/office/officeart/2005/8/layout/default"/>
    <dgm:cxn modelId="{D96E1EDF-2104-482E-BD6D-626A0F75F332}" type="presParOf" srcId="{DBD12F1E-DACE-4A1C-8C3F-9A0ADFF61B5C}" destId="{AAB0C845-34D6-40FA-B8F6-07745A3CF950}" srcOrd="3" destOrd="0" presId="urn:microsoft.com/office/officeart/2005/8/layout/default"/>
    <dgm:cxn modelId="{DB37CC96-E5F1-4EC6-A616-F6A44005B50F}" type="presParOf" srcId="{DBD12F1E-DACE-4A1C-8C3F-9A0ADFF61B5C}" destId="{C2664554-C4CA-417A-A372-E47A59B07917}" srcOrd="4" destOrd="0" presId="urn:microsoft.com/office/officeart/2005/8/layout/default"/>
    <dgm:cxn modelId="{047D494D-9A21-49F8-A4BD-81A7C2A02ACA}" type="presParOf" srcId="{DBD12F1E-DACE-4A1C-8C3F-9A0ADFF61B5C}" destId="{CECF0453-41E1-4D23-927A-579A51F27C17}" srcOrd="5" destOrd="0" presId="urn:microsoft.com/office/officeart/2005/8/layout/default"/>
    <dgm:cxn modelId="{D0DD54AC-0870-49AB-A8A3-F9583AE3C9FE}" type="presParOf" srcId="{DBD12F1E-DACE-4A1C-8C3F-9A0ADFF61B5C}" destId="{A8066D03-0346-4C25-9804-9E2DE4C48E07}" srcOrd="6" destOrd="0" presId="urn:microsoft.com/office/officeart/2005/8/layout/default"/>
    <dgm:cxn modelId="{1E7B3F39-9A7B-4F44-BD21-6351D36457A5}" type="presParOf" srcId="{DBD12F1E-DACE-4A1C-8C3F-9A0ADFF61B5C}" destId="{E1D3A328-9176-4CCB-A174-B1ECA19C02C5}" srcOrd="7" destOrd="0" presId="urn:microsoft.com/office/officeart/2005/8/layout/default"/>
    <dgm:cxn modelId="{3D3A9C93-FE27-4C4F-B69E-8329BB9E4E52}" type="presParOf" srcId="{DBD12F1E-DACE-4A1C-8C3F-9A0ADFF61B5C}" destId="{7D8BB94C-6D5E-4F96-B6B9-CF2CCFC88FA9}" srcOrd="8" destOrd="0" presId="urn:microsoft.com/office/officeart/2005/8/layout/default"/>
    <dgm:cxn modelId="{C89869F8-BA90-4438-A141-CE8D851F68ED}" type="presParOf" srcId="{DBD12F1E-DACE-4A1C-8C3F-9A0ADFF61B5C}" destId="{870C1D17-4B61-46B4-8A39-EF236331AF4E}" srcOrd="9" destOrd="0" presId="urn:microsoft.com/office/officeart/2005/8/layout/default"/>
    <dgm:cxn modelId="{7375C4D1-1575-43AF-9B3F-097D1689B0AD}" type="presParOf" srcId="{DBD12F1E-DACE-4A1C-8C3F-9A0ADFF61B5C}" destId="{595719F7-7DEA-4412-BF1C-034CBB7D0C9C}"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6AA4DD-9F85-4F21-B45C-EE1636CE1E6A}">
      <dsp:nvSpPr>
        <dsp:cNvPr id="0" name=""/>
        <dsp:cNvSpPr/>
      </dsp:nvSpPr>
      <dsp:spPr>
        <a:xfrm>
          <a:off x="377493" y="2520"/>
          <a:ext cx="3036666" cy="1821999"/>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US" sz="3600" kern="1200" dirty="0" smtClean="0">
              <a:hlinkClick xmlns:r="http://schemas.openxmlformats.org/officeDocument/2006/relationships" r:id="" action="ppaction://hlinksldjump"/>
            </a:rPr>
            <a:t>Treasury Bills</a:t>
          </a:r>
          <a:endParaRPr lang="en-US" sz="3600" kern="1200" dirty="0"/>
        </a:p>
      </dsp:txBody>
      <dsp:txXfrm>
        <a:off x="377493" y="2520"/>
        <a:ext cx="3036666" cy="1821999"/>
      </dsp:txXfrm>
    </dsp:sp>
    <dsp:sp modelId="{3D88C34D-09A9-450C-AEE1-2E149B55C929}">
      <dsp:nvSpPr>
        <dsp:cNvPr id="0" name=""/>
        <dsp:cNvSpPr/>
      </dsp:nvSpPr>
      <dsp:spPr>
        <a:xfrm>
          <a:off x="3717826" y="2520"/>
          <a:ext cx="3036666" cy="1821999"/>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US" sz="3600" kern="1200" dirty="0" smtClean="0">
              <a:hlinkClick xmlns:r="http://schemas.openxmlformats.org/officeDocument/2006/relationships" r:id="" action="ppaction://hlinksldjump"/>
            </a:rPr>
            <a:t>Corporate Bonds</a:t>
          </a:r>
          <a:endParaRPr lang="en-US" sz="3600" kern="1200" dirty="0"/>
        </a:p>
      </dsp:txBody>
      <dsp:txXfrm>
        <a:off x="3717826" y="2520"/>
        <a:ext cx="3036666" cy="1821999"/>
      </dsp:txXfrm>
    </dsp:sp>
    <dsp:sp modelId="{C2664554-C4CA-417A-A372-E47A59B07917}">
      <dsp:nvSpPr>
        <dsp:cNvPr id="0" name=""/>
        <dsp:cNvSpPr/>
      </dsp:nvSpPr>
      <dsp:spPr>
        <a:xfrm>
          <a:off x="377493" y="2128186"/>
          <a:ext cx="3036666" cy="1821999"/>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US" sz="3600" kern="1200" dirty="0" smtClean="0">
              <a:hlinkClick xmlns:r="http://schemas.openxmlformats.org/officeDocument/2006/relationships" r:id="" action="ppaction://hlinksldjump"/>
            </a:rPr>
            <a:t>Municipal Bonds</a:t>
          </a:r>
          <a:endParaRPr lang="en-US" sz="3600" kern="1200" dirty="0"/>
        </a:p>
      </dsp:txBody>
      <dsp:txXfrm>
        <a:off x="377493" y="2128186"/>
        <a:ext cx="3036666" cy="1821999"/>
      </dsp:txXfrm>
    </dsp:sp>
    <dsp:sp modelId="{A8066D03-0346-4C25-9804-9E2DE4C48E07}">
      <dsp:nvSpPr>
        <dsp:cNvPr id="0" name=""/>
        <dsp:cNvSpPr/>
      </dsp:nvSpPr>
      <dsp:spPr>
        <a:xfrm>
          <a:off x="3717826" y="2128186"/>
          <a:ext cx="3036666" cy="1821999"/>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US" sz="3600" kern="1200" dirty="0" smtClean="0">
              <a:hlinkClick xmlns:r="http://schemas.openxmlformats.org/officeDocument/2006/relationships" r:id="" action="ppaction://hlinksldjump"/>
            </a:rPr>
            <a:t>Equity Securities</a:t>
          </a:r>
          <a:endParaRPr lang="en-US" sz="3600" kern="1200" dirty="0"/>
        </a:p>
      </dsp:txBody>
      <dsp:txXfrm>
        <a:off x="3717826" y="2128186"/>
        <a:ext cx="3036666" cy="1821999"/>
      </dsp:txXfrm>
    </dsp:sp>
    <dsp:sp modelId="{7D8BB94C-6D5E-4F96-B6B9-CF2CCFC88FA9}">
      <dsp:nvSpPr>
        <dsp:cNvPr id="0" name=""/>
        <dsp:cNvSpPr/>
      </dsp:nvSpPr>
      <dsp:spPr>
        <a:xfrm>
          <a:off x="377493" y="4253853"/>
          <a:ext cx="3036666" cy="1821999"/>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US" sz="3600" kern="1200" dirty="0" smtClean="0">
              <a:hlinkClick xmlns:r="http://schemas.openxmlformats.org/officeDocument/2006/relationships" r:id="" action="ppaction://hlinksldjump"/>
            </a:rPr>
            <a:t>Share and Stock Certificates</a:t>
          </a:r>
          <a:endParaRPr lang="en-US" sz="3600" kern="1200" dirty="0"/>
        </a:p>
      </dsp:txBody>
      <dsp:txXfrm>
        <a:off x="377493" y="4253853"/>
        <a:ext cx="3036666" cy="1821999"/>
      </dsp:txXfrm>
    </dsp:sp>
    <dsp:sp modelId="{595719F7-7DEA-4412-BF1C-034CBB7D0C9C}">
      <dsp:nvSpPr>
        <dsp:cNvPr id="0" name=""/>
        <dsp:cNvSpPr/>
      </dsp:nvSpPr>
      <dsp:spPr>
        <a:xfrm>
          <a:off x="3717826" y="4253853"/>
          <a:ext cx="3036666" cy="1821999"/>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US" sz="3600" kern="1200" dirty="0" smtClean="0">
              <a:hlinkClick xmlns:r="http://schemas.openxmlformats.org/officeDocument/2006/relationships" r:id="" action="ppaction://hlinksldjump"/>
            </a:rPr>
            <a:t>Certificates of Deposit</a:t>
          </a:r>
          <a:endParaRPr lang="en-US" sz="3600" kern="1200" dirty="0"/>
        </a:p>
      </dsp:txBody>
      <dsp:txXfrm>
        <a:off x="3717826" y="4253853"/>
        <a:ext cx="3036666" cy="1821999"/>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22AFC5-3DC7-4975-8AF7-5AEA91FE12DC}" type="datetimeFigureOut">
              <a:rPr lang="en-US" smtClean="0"/>
              <a:t>1/11/2021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E669B9-76B4-4BFE-8865-6146595DA9BA}" type="slidenum">
              <a:rPr lang="en-US" smtClean="0"/>
              <a:t>‹#›</a:t>
            </a:fld>
            <a:endParaRPr lang="en-US"/>
          </a:p>
        </p:txBody>
      </p:sp>
    </p:spTree>
    <p:extLst>
      <p:ext uri="{BB962C8B-B14F-4D97-AF65-F5344CB8AC3E}">
        <p14:creationId xmlns:p14="http://schemas.microsoft.com/office/powerpoint/2010/main" val="3607163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9B09FF-CCBC-49BE-AD16-AF9C3793CB75}" type="datetime1">
              <a:rPr lang="en-US" smtClean="0"/>
              <a:t>1/11/2021</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52EA1DE7-347B-4A2C-8F99-9ACFCBFFFE9B}" type="slidenum">
              <a:rPr lang="en-US" smtClean="0"/>
              <a:t>‹#›</a:t>
            </a:fld>
            <a:endParaRPr lang="en-US"/>
          </a:p>
        </p:txBody>
      </p:sp>
    </p:spTree>
    <p:extLst>
      <p:ext uri="{BB962C8B-B14F-4D97-AF65-F5344CB8AC3E}">
        <p14:creationId xmlns:p14="http://schemas.microsoft.com/office/powerpoint/2010/main" val="31808167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F5FA8D93-3C0E-455E-9D83-CC74BD434E8C}" type="datetime1">
              <a:rPr lang="en-US" smtClean="0"/>
              <a:t>1/11/2021</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52EA1DE7-347B-4A2C-8F99-9ACFCBFFFE9B}" type="slidenum">
              <a:rPr lang="en-US" smtClean="0"/>
              <a:t>‹#›</a:t>
            </a:fld>
            <a:endParaRPr lang="en-US"/>
          </a:p>
        </p:txBody>
      </p:sp>
    </p:spTree>
    <p:extLst>
      <p:ext uri="{BB962C8B-B14F-4D97-AF65-F5344CB8AC3E}">
        <p14:creationId xmlns:p14="http://schemas.microsoft.com/office/powerpoint/2010/main" val="133088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73E6ABF6-201B-4041-BFC6-682CFD4F4D6A}" type="datetime1">
              <a:rPr lang="en-US" smtClean="0"/>
              <a:t>1/11/2021</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52EA1DE7-347B-4A2C-8F99-9ACFCBFFFE9B}" type="slidenum">
              <a:rPr lang="en-US" smtClean="0"/>
              <a:t>‹#›</a:t>
            </a:fld>
            <a:endParaRPr lang="en-US"/>
          </a:p>
        </p:txBody>
      </p:sp>
    </p:spTree>
    <p:extLst>
      <p:ext uri="{BB962C8B-B14F-4D97-AF65-F5344CB8AC3E}">
        <p14:creationId xmlns:p14="http://schemas.microsoft.com/office/powerpoint/2010/main" val="23985504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248C9A08-CCA7-4530-8E4A-75FA651A734E}" type="datetime1">
              <a:rPr lang="en-US" smtClean="0"/>
              <a:t>1/11/2021</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52EA1DE7-347B-4A2C-8F99-9ACFCBFFFE9B}"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707222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37FCF5D-B7D3-4274-AD6A-44DCDB8758FB}" type="datetime1">
              <a:rPr lang="en-US" smtClean="0"/>
              <a:t>1/11/2021</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52EA1DE7-347B-4A2C-8F99-9ACFCBFFFE9B}" type="slidenum">
              <a:rPr lang="en-US" smtClean="0"/>
              <a:t>‹#›</a:t>
            </a:fld>
            <a:endParaRPr lang="en-US"/>
          </a:p>
        </p:txBody>
      </p:sp>
    </p:spTree>
    <p:extLst>
      <p:ext uri="{BB962C8B-B14F-4D97-AF65-F5344CB8AC3E}">
        <p14:creationId xmlns:p14="http://schemas.microsoft.com/office/powerpoint/2010/main" val="1930518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9A53318-2C29-410D-A69B-FF78A92EDF5E}" type="datetime1">
              <a:rPr lang="en-US" smtClean="0"/>
              <a:t>1/11/2021</a:t>
            </a:fld>
            <a:endParaRPr lang="en-US"/>
          </a:p>
        </p:txBody>
      </p:sp>
      <p:sp>
        <p:nvSpPr>
          <p:cNvPr id="4"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52EA1DE7-347B-4A2C-8F99-9ACFCBFFFE9B}" type="slidenum">
              <a:rPr lang="en-US" smtClean="0"/>
              <a:t>‹#›</a:t>
            </a:fld>
            <a:endParaRPr lang="en-US"/>
          </a:p>
        </p:txBody>
      </p:sp>
    </p:spTree>
    <p:extLst>
      <p:ext uri="{BB962C8B-B14F-4D97-AF65-F5344CB8AC3E}">
        <p14:creationId xmlns:p14="http://schemas.microsoft.com/office/powerpoint/2010/main" val="10081509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E87B157-DD89-45E4-A380-DC6A8772C459}" type="datetime1">
              <a:rPr lang="en-US" smtClean="0"/>
              <a:t>1/11/2021</a:t>
            </a:fld>
            <a:endParaRPr lang="en-US"/>
          </a:p>
        </p:txBody>
      </p:sp>
      <p:sp>
        <p:nvSpPr>
          <p:cNvPr id="4"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52EA1DE7-347B-4A2C-8F99-9ACFCBFFFE9B}" type="slidenum">
              <a:rPr lang="en-US" smtClean="0"/>
              <a:t>‹#›</a:t>
            </a:fld>
            <a:endParaRPr lang="en-US"/>
          </a:p>
        </p:txBody>
      </p:sp>
    </p:spTree>
    <p:extLst>
      <p:ext uri="{BB962C8B-B14F-4D97-AF65-F5344CB8AC3E}">
        <p14:creationId xmlns:p14="http://schemas.microsoft.com/office/powerpoint/2010/main" val="4045993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50F011-1E3A-44C9-8738-5C05667266CD}" type="datetime1">
              <a:rPr lang="en-US" smtClean="0"/>
              <a:t>1/11/2021</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52EA1DE7-347B-4A2C-8F99-9ACFCBFFFE9B}" type="slidenum">
              <a:rPr lang="en-US" smtClean="0"/>
              <a:t>‹#›</a:t>
            </a:fld>
            <a:endParaRPr lang="en-US"/>
          </a:p>
        </p:txBody>
      </p:sp>
    </p:spTree>
    <p:extLst>
      <p:ext uri="{BB962C8B-B14F-4D97-AF65-F5344CB8AC3E}">
        <p14:creationId xmlns:p14="http://schemas.microsoft.com/office/powerpoint/2010/main" val="30082422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1F3C65A-1BBA-4B86-8C39-5E05C4F4534F}" type="datetime1">
              <a:rPr lang="en-US" smtClean="0"/>
              <a:t>1/11/2021</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52EA1DE7-347B-4A2C-8F99-9ACFCBFFFE9B}" type="slidenum">
              <a:rPr lang="en-US" smtClean="0"/>
              <a:t>‹#›</a:t>
            </a:fld>
            <a:endParaRPr lang="en-US"/>
          </a:p>
        </p:txBody>
      </p:sp>
    </p:spTree>
    <p:extLst>
      <p:ext uri="{BB962C8B-B14F-4D97-AF65-F5344CB8AC3E}">
        <p14:creationId xmlns:p14="http://schemas.microsoft.com/office/powerpoint/2010/main" val="10478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BAFAD2FB-D5EE-4400-A473-5E21EE6A06FB}" type="datetime1">
              <a:rPr lang="en-US" smtClean="0"/>
              <a:t>1/11/2021</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52EA1DE7-347B-4A2C-8F99-9ACFCBFFFE9B}" type="slidenum">
              <a:rPr lang="en-US" smtClean="0"/>
              <a:t>‹#›</a:t>
            </a:fld>
            <a:endParaRPr lang="en-US"/>
          </a:p>
        </p:txBody>
      </p:sp>
    </p:spTree>
    <p:extLst>
      <p:ext uri="{BB962C8B-B14F-4D97-AF65-F5344CB8AC3E}">
        <p14:creationId xmlns:p14="http://schemas.microsoft.com/office/powerpoint/2010/main" val="4260974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32B4FA9-8AA0-4DC8-9574-CFE2BE67BE31}" type="datetime1">
              <a:rPr lang="en-US" smtClean="0"/>
              <a:t>1/11/2021</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52EA1DE7-347B-4A2C-8F99-9ACFCBFFFE9B}" type="slidenum">
              <a:rPr lang="en-US" smtClean="0"/>
              <a:t>‹#›</a:t>
            </a:fld>
            <a:endParaRPr lang="en-US"/>
          </a:p>
        </p:txBody>
      </p:sp>
    </p:spTree>
    <p:extLst>
      <p:ext uri="{BB962C8B-B14F-4D97-AF65-F5344CB8AC3E}">
        <p14:creationId xmlns:p14="http://schemas.microsoft.com/office/powerpoint/2010/main" val="2702626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928EE0C-5C5C-4F63-870C-C5BB03BC28B2}" type="datetime1">
              <a:rPr lang="en-US" smtClean="0"/>
              <a:t>1/11/2021</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52EA1DE7-347B-4A2C-8F99-9ACFCBFFFE9B}" type="slidenum">
              <a:rPr lang="en-US" smtClean="0"/>
              <a:t>‹#›</a:t>
            </a:fld>
            <a:endParaRPr lang="en-US"/>
          </a:p>
        </p:txBody>
      </p:sp>
    </p:spTree>
    <p:extLst>
      <p:ext uri="{BB962C8B-B14F-4D97-AF65-F5344CB8AC3E}">
        <p14:creationId xmlns:p14="http://schemas.microsoft.com/office/powerpoint/2010/main" val="3644172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D6F2F81-8BF3-4FE7-A80D-05622248EF54}" type="datetime1">
              <a:rPr lang="en-US" smtClean="0"/>
              <a:t>1/11/2021</a:t>
            </a:fld>
            <a:endParaRPr lang="en-US"/>
          </a:p>
        </p:txBody>
      </p:sp>
      <p:sp>
        <p:nvSpPr>
          <p:cNvPr id="8" name="Footer Placeholder 7"/>
          <p:cNvSpPr>
            <a:spLocks noGrp="1"/>
          </p:cNvSpPr>
          <p:nvPr>
            <p:ph type="ftr" sz="quarter" idx="11"/>
          </p:nvPr>
        </p:nvSpPr>
        <p:spPr/>
        <p:txBody>
          <a:bodyPr/>
          <a:lstStyle/>
          <a:p>
            <a:r>
              <a:rPr lang="en-US" smtClean="0"/>
              <a:t>CPDD MOE 2020</a:t>
            </a:r>
            <a:endParaRPr lang="en-US"/>
          </a:p>
        </p:txBody>
      </p:sp>
      <p:sp>
        <p:nvSpPr>
          <p:cNvPr id="9" name="Slide Number Placeholder 8"/>
          <p:cNvSpPr>
            <a:spLocks noGrp="1"/>
          </p:cNvSpPr>
          <p:nvPr>
            <p:ph type="sldNum" sz="quarter" idx="12"/>
          </p:nvPr>
        </p:nvSpPr>
        <p:spPr/>
        <p:txBody>
          <a:bodyPr/>
          <a:lstStyle/>
          <a:p>
            <a:fld id="{52EA1DE7-347B-4A2C-8F99-9ACFCBFFFE9B}" type="slidenum">
              <a:rPr lang="en-US" smtClean="0"/>
              <a:t>‹#›</a:t>
            </a:fld>
            <a:endParaRPr lang="en-US"/>
          </a:p>
        </p:txBody>
      </p:sp>
    </p:spTree>
    <p:extLst>
      <p:ext uri="{BB962C8B-B14F-4D97-AF65-F5344CB8AC3E}">
        <p14:creationId xmlns:p14="http://schemas.microsoft.com/office/powerpoint/2010/main" val="641237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C55B80A5-A474-4E42-9162-98562C22BB7D}" type="datetime1">
              <a:rPr lang="en-US" smtClean="0"/>
              <a:t>1/11/2021</a:t>
            </a:fld>
            <a:endParaRPr lang="en-US"/>
          </a:p>
        </p:txBody>
      </p:sp>
      <p:sp>
        <p:nvSpPr>
          <p:cNvPr id="5" name="Footer Placeholder 3"/>
          <p:cNvSpPr>
            <a:spLocks noGrp="1"/>
          </p:cNvSpPr>
          <p:nvPr>
            <p:ph type="ftr" sz="quarter" idx="11"/>
          </p:nvPr>
        </p:nvSpPr>
        <p:spPr/>
        <p:txBody>
          <a:bodyPr/>
          <a:lstStyle/>
          <a:p>
            <a:r>
              <a:rPr lang="en-US" smtClean="0"/>
              <a:t>CPDD MOE 2020</a:t>
            </a:r>
            <a:endParaRPr lang="en-US"/>
          </a:p>
        </p:txBody>
      </p:sp>
      <p:sp>
        <p:nvSpPr>
          <p:cNvPr id="6" name="Slide Number Placeholder 4"/>
          <p:cNvSpPr>
            <a:spLocks noGrp="1"/>
          </p:cNvSpPr>
          <p:nvPr>
            <p:ph type="sldNum" sz="quarter" idx="12"/>
          </p:nvPr>
        </p:nvSpPr>
        <p:spPr/>
        <p:txBody>
          <a:bodyPr/>
          <a:lstStyle/>
          <a:p>
            <a:fld id="{52EA1DE7-347B-4A2C-8F99-9ACFCBFFFE9B}" type="slidenum">
              <a:rPr lang="en-US" smtClean="0"/>
              <a:t>‹#›</a:t>
            </a:fld>
            <a:endParaRPr lang="en-US"/>
          </a:p>
        </p:txBody>
      </p:sp>
    </p:spTree>
    <p:extLst>
      <p:ext uri="{BB962C8B-B14F-4D97-AF65-F5344CB8AC3E}">
        <p14:creationId xmlns:p14="http://schemas.microsoft.com/office/powerpoint/2010/main" val="3564624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F271A8BB-D8AE-4079-AE63-87D8751F7C78}" type="datetime1">
              <a:rPr lang="en-US" smtClean="0"/>
              <a:t>1/11/2021</a:t>
            </a:fld>
            <a:endParaRPr lang="en-US"/>
          </a:p>
        </p:txBody>
      </p:sp>
      <p:sp>
        <p:nvSpPr>
          <p:cNvPr id="5" name="Footer Placeholder 2"/>
          <p:cNvSpPr>
            <a:spLocks noGrp="1"/>
          </p:cNvSpPr>
          <p:nvPr>
            <p:ph type="ftr" sz="quarter" idx="11"/>
          </p:nvPr>
        </p:nvSpPr>
        <p:spPr/>
        <p:txBody>
          <a:bodyPr/>
          <a:lstStyle/>
          <a:p>
            <a:r>
              <a:rPr lang="en-US" smtClean="0"/>
              <a:t>CPDD MOE 2020</a:t>
            </a:r>
            <a:endParaRPr lang="en-US"/>
          </a:p>
        </p:txBody>
      </p:sp>
      <p:sp>
        <p:nvSpPr>
          <p:cNvPr id="6" name="Slide Number Placeholder 3"/>
          <p:cNvSpPr>
            <a:spLocks noGrp="1"/>
          </p:cNvSpPr>
          <p:nvPr>
            <p:ph type="sldNum" sz="quarter" idx="12"/>
          </p:nvPr>
        </p:nvSpPr>
        <p:spPr/>
        <p:txBody>
          <a:bodyPr/>
          <a:lstStyle/>
          <a:p>
            <a:fld id="{52EA1DE7-347B-4A2C-8F99-9ACFCBFFFE9B}" type="slidenum">
              <a:rPr lang="en-US" smtClean="0"/>
              <a:t>‹#›</a:t>
            </a:fld>
            <a:endParaRPr lang="en-US"/>
          </a:p>
        </p:txBody>
      </p:sp>
    </p:spTree>
    <p:extLst>
      <p:ext uri="{BB962C8B-B14F-4D97-AF65-F5344CB8AC3E}">
        <p14:creationId xmlns:p14="http://schemas.microsoft.com/office/powerpoint/2010/main" val="263960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63CD618-1FB9-4369-AE54-646DF905835D}" type="datetime1">
              <a:rPr lang="en-US" smtClean="0"/>
              <a:t>1/11/2021</a:t>
            </a:fld>
            <a:endParaRPr lang="en-US"/>
          </a:p>
        </p:txBody>
      </p:sp>
      <p:sp>
        <p:nvSpPr>
          <p:cNvPr id="5" name="Footer Placeholder 5"/>
          <p:cNvSpPr>
            <a:spLocks noGrp="1"/>
          </p:cNvSpPr>
          <p:nvPr>
            <p:ph type="ftr" sz="quarter" idx="11"/>
          </p:nvPr>
        </p:nvSpPr>
        <p:spPr/>
        <p:txBody>
          <a:bodyPr/>
          <a:lstStyle/>
          <a:p>
            <a:r>
              <a:rPr lang="en-US" smtClean="0"/>
              <a:t>CPDD MOE 2020</a:t>
            </a:r>
            <a:endParaRPr lang="en-US"/>
          </a:p>
        </p:txBody>
      </p:sp>
      <p:sp>
        <p:nvSpPr>
          <p:cNvPr id="6" name="Slide Number Placeholder 6"/>
          <p:cNvSpPr>
            <a:spLocks noGrp="1"/>
          </p:cNvSpPr>
          <p:nvPr>
            <p:ph type="sldNum" sz="quarter" idx="12"/>
          </p:nvPr>
        </p:nvSpPr>
        <p:spPr/>
        <p:txBody>
          <a:bodyPr/>
          <a:lstStyle/>
          <a:p>
            <a:fld id="{52EA1DE7-347B-4A2C-8F99-9ACFCBFFFE9B}" type="slidenum">
              <a:rPr lang="en-US" smtClean="0"/>
              <a:t>‹#›</a:t>
            </a:fld>
            <a:endParaRPr lang="en-US"/>
          </a:p>
        </p:txBody>
      </p:sp>
    </p:spTree>
    <p:extLst>
      <p:ext uri="{BB962C8B-B14F-4D97-AF65-F5344CB8AC3E}">
        <p14:creationId xmlns:p14="http://schemas.microsoft.com/office/powerpoint/2010/main" val="4067019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70008C4-3B84-4217-B6C9-241414EEA43D}" type="datetime1">
              <a:rPr lang="en-US" smtClean="0"/>
              <a:t>1/11/2021</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52EA1DE7-347B-4A2C-8F99-9ACFCBFFFE9B}" type="slidenum">
              <a:rPr lang="en-US" smtClean="0"/>
              <a:t>‹#›</a:t>
            </a:fld>
            <a:endParaRPr lang="en-US"/>
          </a:p>
        </p:txBody>
      </p:sp>
    </p:spTree>
    <p:extLst>
      <p:ext uri="{BB962C8B-B14F-4D97-AF65-F5344CB8AC3E}">
        <p14:creationId xmlns:p14="http://schemas.microsoft.com/office/powerpoint/2010/main" val="2846544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A7C70DE1-C91F-48CA-B42A-D925EF347DD5}" type="datetime1">
              <a:rPr lang="en-US" smtClean="0"/>
              <a:t>1/11/2021</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en-US" smtClean="0"/>
              <a:t>CPDD MOE 2020</a:t>
            </a:r>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52EA1DE7-347B-4A2C-8F99-9ACFCBFFFE9B}" type="slidenum">
              <a:rPr lang="en-US" smtClean="0"/>
              <a:t>‹#›</a:t>
            </a:fld>
            <a:endParaRPr lang="en-US"/>
          </a:p>
        </p:txBody>
      </p:sp>
    </p:spTree>
    <p:extLst>
      <p:ext uri="{BB962C8B-B14F-4D97-AF65-F5344CB8AC3E}">
        <p14:creationId xmlns:p14="http://schemas.microsoft.com/office/powerpoint/2010/main" val="137671892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sldNum="0" hd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investopedia.com/terms/c/certificateofdeposit.asp"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hyperlink" Target="https://www.investopedia.com/terms/f/financialinstrument.asp"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investopedia.com/terms/c/corporatebond.asp"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investopedia.com/terms/m/municipalbond.asp"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investopedia.com/terms/s/security.asp"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bing.com/search?q=share+and+stock+certificates&amp;qs=SC&amp;pq=share+and+stock+certificate+&amp;sc=1-28&amp;cvid=C80886DF4C2B4898AE1B529363625626&amp;FORM=QBRE&amp;sp=1" TargetMode="External"/><Relationship Id="rId2" Type="http://schemas.openxmlformats.org/officeDocument/2006/relationships/hyperlink" Target="https://www.investopedia.com/terms/s/stockcertificate.asp"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th.bing.com/th/id/OIP.3zEa5ogyYbrUhP-c_oyo_AHaFu?pid=Api&amp;rs=1"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76423" y="597708"/>
            <a:ext cx="8791575" cy="1081191"/>
          </a:xfrm>
        </p:spPr>
        <p:txBody>
          <a:bodyPr/>
          <a:lstStyle/>
          <a:p>
            <a:r>
              <a:rPr lang="en-US" dirty="0" smtClean="0"/>
              <a:t>Financial Sector</a:t>
            </a:r>
            <a:endParaRPr lang="en-US" dirty="0"/>
          </a:p>
        </p:txBody>
      </p:sp>
      <p:sp>
        <p:nvSpPr>
          <p:cNvPr id="3" name="Subtitle 2"/>
          <p:cNvSpPr>
            <a:spLocks noGrp="1"/>
          </p:cNvSpPr>
          <p:nvPr>
            <p:ph type="subTitle" idx="1"/>
          </p:nvPr>
        </p:nvSpPr>
        <p:spPr>
          <a:xfrm>
            <a:off x="1876424" y="2053653"/>
            <a:ext cx="8791574" cy="4167266"/>
          </a:xfrm>
        </p:spPr>
        <p:txBody>
          <a:bodyPr>
            <a:normAutofit/>
          </a:bodyPr>
          <a:lstStyle/>
          <a:p>
            <a:pPr fontAlgn="base"/>
            <a:r>
              <a:rPr lang="en-TT" b="1" dirty="0" smtClean="0"/>
              <a:t>Subject Area:</a:t>
            </a:r>
            <a:r>
              <a:rPr lang="en-TT" dirty="0" smtClean="0"/>
              <a:t> Economics</a:t>
            </a:r>
            <a:endParaRPr lang="en-US" dirty="0" smtClean="0"/>
          </a:p>
          <a:p>
            <a:pPr fontAlgn="base"/>
            <a:r>
              <a:rPr lang="en-TT" b="1" dirty="0" smtClean="0"/>
              <a:t>Level:</a:t>
            </a:r>
            <a:r>
              <a:rPr lang="en-TT" dirty="0" smtClean="0"/>
              <a:t> CSEC </a:t>
            </a:r>
            <a:endParaRPr lang="en-US" dirty="0" smtClean="0"/>
          </a:p>
          <a:p>
            <a:pPr fontAlgn="base"/>
            <a:r>
              <a:rPr lang="en-TT" b="1" dirty="0" smtClean="0"/>
              <a:t>Curriculum Topic:	Financial Sector</a:t>
            </a:r>
            <a:endParaRPr lang="en-US" dirty="0" smtClean="0"/>
          </a:p>
          <a:p>
            <a:r>
              <a:rPr lang="en-TT" dirty="0" smtClean="0"/>
              <a:t>						Section 5 Objective 7</a:t>
            </a:r>
            <a:endParaRPr lang="en-US" dirty="0" smtClean="0"/>
          </a:p>
          <a:p>
            <a:pPr fontAlgn="base"/>
            <a:endParaRPr lang="en-TT" b="1" dirty="0" smtClean="0"/>
          </a:p>
          <a:p>
            <a:pPr fontAlgn="base"/>
            <a:r>
              <a:rPr lang="en-TT" b="1" dirty="0" smtClean="0"/>
              <a:t>Key teaching points: </a:t>
            </a:r>
          </a:p>
          <a:p>
            <a:pPr fontAlgn="base"/>
            <a:r>
              <a:rPr lang="en-US" dirty="0" smtClean="0"/>
              <a:t>Explain the differences among the types of financial instruments</a:t>
            </a:r>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42652443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747535"/>
            <a:ext cx="9404723" cy="1400530"/>
          </a:xfrm>
        </p:spPr>
        <p:txBody>
          <a:bodyPr/>
          <a:lstStyle/>
          <a:p>
            <a:r>
              <a:rPr lang="en-US" dirty="0" smtClean="0"/>
              <a:t>Certificates of Deposit</a:t>
            </a:r>
            <a:endParaRPr lang="en-US" dirty="0"/>
          </a:p>
        </p:txBody>
      </p:sp>
      <p:sp>
        <p:nvSpPr>
          <p:cNvPr id="3" name="Content Placeholder 2"/>
          <p:cNvSpPr>
            <a:spLocks noGrp="1"/>
          </p:cNvSpPr>
          <p:nvPr>
            <p:ph idx="1"/>
          </p:nvPr>
        </p:nvSpPr>
        <p:spPr>
          <a:xfrm>
            <a:off x="1103312" y="2908092"/>
            <a:ext cx="10098088" cy="3340307"/>
          </a:xfrm>
        </p:spPr>
        <p:txBody>
          <a:bodyPr>
            <a:normAutofit/>
          </a:bodyPr>
          <a:lstStyle/>
          <a:p>
            <a:pPr marL="0" indent="0">
              <a:buNone/>
            </a:pPr>
            <a:r>
              <a:rPr lang="en-US" sz="3200" dirty="0" smtClean="0">
                <a:hlinkClick r:id="rId2"/>
              </a:rPr>
              <a:t>https</a:t>
            </a:r>
            <a:r>
              <a:rPr lang="en-US" sz="3200" dirty="0">
                <a:hlinkClick r:id="rId2"/>
              </a:rPr>
              <a:t>://www.investopedia.com/terms/c/certificateofdeposit.asp</a:t>
            </a:r>
            <a:endParaRPr lang="en-US" sz="3200"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7526058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Activity </a:t>
            </a:r>
            <a:endParaRPr lang="en-US" dirty="0"/>
          </a:p>
        </p:txBody>
      </p:sp>
      <p:sp>
        <p:nvSpPr>
          <p:cNvPr id="3" name="Content Placeholder 2"/>
          <p:cNvSpPr>
            <a:spLocks noGrp="1"/>
          </p:cNvSpPr>
          <p:nvPr>
            <p:ph idx="1"/>
          </p:nvPr>
        </p:nvSpPr>
        <p:spPr>
          <a:xfrm>
            <a:off x="646111" y="1459522"/>
            <a:ext cx="10836643" cy="4888523"/>
          </a:xfrm>
        </p:spPr>
        <p:txBody>
          <a:bodyPr>
            <a:normAutofit lnSpcReduction="10000"/>
          </a:bodyPr>
          <a:lstStyle/>
          <a:p>
            <a:pPr marL="0" indent="0">
              <a:buNone/>
            </a:pPr>
            <a:r>
              <a:rPr lang="en-US" dirty="0" smtClean="0"/>
              <a:t>1.	Compare and contrast Treasury Bills with Corporate bonds.</a:t>
            </a:r>
          </a:p>
          <a:p>
            <a:endParaRPr lang="en-US" dirty="0"/>
          </a:p>
          <a:p>
            <a:pPr marL="0" indent="0">
              <a:buNone/>
            </a:pPr>
            <a:r>
              <a:rPr lang="en-US" dirty="0" smtClean="0"/>
              <a:t>2.	Identify the financial instrument that best suits the following scenarios and give a 	reason for your response:</a:t>
            </a:r>
          </a:p>
          <a:p>
            <a:pPr lvl="1"/>
            <a:r>
              <a:rPr lang="en-US" dirty="0" smtClean="0"/>
              <a:t>The Sangre Grande Regional Corporation wishes to build a park for the town and needs financing.</a:t>
            </a:r>
          </a:p>
          <a:p>
            <a:pPr lvl="1"/>
            <a:r>
              <a:rPr lang="en-US" dirty="0" smtClean="0"/>
              <a:t>George has just won the Lotto and wants to invest his money in a company with a view to ownership.</a:t>
            </a:r>
          </a:p>
          <a:p>
            <a:pPr lvl="1"/>
            <a:r>
              <a:rPr lang="en-US" dirty="0" smtClean="0"/>
              <a:t>Therese wants to invest in a low-risk, short-term investment as she wants a return within a year.</a:t>
            </a:r>
          </a:p>
          <a:p>
            <a:pPr lvl="1"/>
            <a:r>
              <a:rPr lang="en-US" dirty="0" smtClean="0"/>
              <a:t>A company needs some funds but does not want to change the structure of current ownership.  </a:t>
            </a:r>
          </a:p>
          <a:p>
            <a:pPr lvl="1"/>
            <a:r>
              <a:rPr lang="en-US" dirty="0" smtClean="0"/>
              <a:t>Shelly has $10 000 in a savings account in the bank.  She does not intend to use that money within the next five years.  She wants to leave that money in the bank but is looking for a higher, longer-term return.</a:t>
            </a:r>
          </a:p>
          <a:p>
            <a:pPr lvl="1"/>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5002647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Answer Key – Activity 1</a:t>
            </a:r>
          </a:p>
        </p:txBody>
      </p:sp>
      <p:graphicFrame>
        <p:nvGraphicFramePr>
          <p:cNvPr id="8" name="Table 7"/>
          <p:cNvGraphicFramePr>
            <a:graphicFrameLocks noGrp="1"/>
          </p:cNvGraphicFramePr>
          <p:nvPr>
            <p:extLst>
              <p:ext uri="{D42A27DB-BD31-4B8C-83A1-F6EECF244321}">
                <p14:modId xmlns:p14="http://schemas.microsoft.com/office/powerpoint/2010/main" val="4018708860"/>
              </p:ext>
            </p:extLst>
          </p:nvPr>
        </p:nvGraphicFramePr>
        <p:xfrm>
          <a:off x="779223" y="1299959"/>
          <a:ext cx="8128000" cy="14833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365359447"/>
                    </a:ext>
                  </a:extLst>
                </a:gridCol>
                <a:gridCol w="4064000">
                  <a:extLst>
                    <a:ext uri="{9D8B030D-6E8A-4147-A177-3AD203B41FA5}">
                      <a16:colId xmlns:a16="http://schemas.microsoft.com/office/drawing/2014/main" val="2393012613"/>
                    </a:ext>
                  </a:extLst>
                </a:gridCol>
              </a:tblGrid>
              <a:tr h="370840">
                <a:tc>
                  <a:txBody>
                    <a:bodyPr/>
                    <a:lstStyle/>
                    <a:p>
                      <a:r>
                        <a:rPr lang="en-US" dirty="0" smtClean="0"/>
                        <a:t>Treasury Bills</a:t>
                      </a:r>
                      <a:endParaRPr lang="en-US" dirty="0"/>
                    </a:p>
                  </a:txBody>
                  <a:tcPr/>
                </a:tc>
                <a:tc>
                  <a:txBody>
                    <a:bodyPr/>
                    <a:lstStyle/>
                    <a:p>
                      <a:r>
                        <a:rPr lang="en-US" dirty="0" smtClean="0"/>
                        <a:t>Corporate Bonds</a:t>
                      </a:r>
                      <a:endParaRPr lang="en-US" dirty="0"/>
                    </a:p>
                  </a:txBody>
                  <a:tcPr/>
                </a:tc>
                <a:extLst>
                  <a:ext uri="{0D108BD9-81ED-4DB2-BD59-A6C34878D82A}">
                    <a16:rowId xmlns:a16="http://schemas.microsoft.com/office/drawing/2014/main" val="615260678"/>
                  </a:ext>
                </a:extLst>
              </a:tr>
              <a:tr h="370840">
                <a:tc>
                  <a:txBody>
                    <a:bodyPr/>
                    <a:lstStyle/>
                    <a:p>
                      <a:r>
                        <a:rPr lang="en-US" dirty="0" smtClean="0"/>
                        <a:t>Issued by the government</a:t>
                      </a:r>
                      <a:endParaRPr lang="en-US" dirty="0"/>
                    </a:p>
                  </a:txBody>
                  <a:tcPr/>
                </a:tc>
                <a:tc>
                  <a:txBody>
                    <a:bodyPr/>
                    <a:lstStyle/>
                    <a:p>
                      <a:r>
                        <a:rPr lang="en-US" dirty="0" smtClean="0"/>
                        <a:t>Issued by companies</a:t>
                      </a:r>
                      <a:endParaRPr lang="en-US" dirty="0"/>
                    </a:p>
                  </a:txBody>
                  <a:tcPr/>
                </a:tc>
                <a:extLst>
                  <a:ext uri="{0D108BD9-81ED-4DB2-BD59-A6C34878D82A}">
                    <a16:rowId xmlns:a16="http://schemas.microsoft.com/office/drawing/2014/main" val="3190989507"/>
                  </a:ext>
                </a:extLst>
              </a:tr>
              <a:tr h="370840">
                <a:tc>
                  <a:txBody>
                    <a:bodyPr/>
                    <a:lstStyle/>
                    <a:p>
                      <a:r>
                        <a:rPr lang="en-US" dirty="0" smtClean="0"/>
                        <a:t>Short-term</a:t>
                      </a:r>
                      <a:r>
                        <a:rPr lang="en-US" baseline="0" dirty="0" smtClean="0"/>
                        <a:t> investment</a:t>
                      </a:r>
                      <a:endParaRPr lang="en-US" dirty="0"/>
                    </a:p>
                  </a:txBody>
                  <a:tcPr/>
                </a:tc>
                <a:tc>
                  <a:txBody>
                    <a:bodyPr/>
                    <a:lstStyle/>
                    <a:p>
                      <a:r>
                        <a:rPr lang="en-US" dirty="0" smtClean="0"/>
                        <a:t>Longer-term</a:t>
                      </a:r>
                      <a:r>
                        <a:rPr lang="en-US" baseline="0" dirty="0" smtClean="0"/>
                        <a:t> investment</a:t>
                      </a:r>
                      <a:endParaRPr lang="en-US" dirty="0"/>
                    </a:p>
                  </a:txBody>
                  <a:tcPr/>
                </a:tc>
                <a:extLst>
                  <a:ext uri="{0D108BD9-81ED-4DB2-BD59-A6C34878D82A}">
                    <a16:rowId xmlns:a16="http://schemas.microsoft.com/office/drawing/2014/main" val="3160416841"/>
                  </a:ext>
                </a:extLst>
              </a:tr>
              <a:tr h="370840">
                <a:tc>
                  <a:txBody>
                    <a:bodyPr/>
                    <a:lstStyle/>
                    <a:p>
                      <a:r>
                        <a:rPr lang="en-US" dirty="0" smtClean="0"/>
                        <a:t>Less risk</a:t>
                      </a:r>
                      <a:endParaRPr lang="en-US" dirty="0"/>
                    </a:p>
                  </a:txBody>
                  <a:tcPr/>
                </a:tc>
                <a:tc>
                  <a:txBody>
                    <a:bodyPr/>
                    <a:lstStyle/>
                    <a:p>
                      <a:r>
                        <a:rPr lang="en-US" dirty="0" smtClean="0"/>
                        <a:t>More risk</a:t>
                      </a:r>
                      <a:endParaRPr lang="en-US" dirty="0"/>
                    </a:p>
                  </a:txBody>
                  <a:tcPr/>
                </a:tc>
                <a:extLst>
                  <a:ext uri="{0D108BD9-81ED-4DB2-BD59-A6C34878D82A}">
                    <a16:rowId xmlns:a16="http://schemas.microsoft.com/office/drawing/2014/main" val="3114132613"/>
                  </a:ext>
                </a:extLst>
              </a:tr>
            </a:tbl>
          </a:graphicData>
        </a:graphic>
      </p:graphicFrame>
      <p:sp>
        <p:nvSpPr>
          <p:cNvPr id="11" name="Title 1"/>
          <p:cNvSpPr txBox="1">
            <a:spLocks/>
          </p:cNvSpPr>
          <p:nvPr/>
        </p:nvSpPr>
        <p:spPr>
          <a:xfrm>
            <a:off x="646111" y="3070972"/>
            <a:ext cx="6985612" cy="700265"/>
          </a:xfrm>
          <a:prstGeom prst="rect">
            <a:avLst/>
          </a:prstGeom>
        </p:spPr>
        <p:txBody>
          <a:bodyPr vert="horz" lIns="91440" tIns="45720" rIns="91440" bIns="45720" rtlCol="0" anchor="t">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smtClean="0"/>
              <a:t>Answer Key – Activity 2</a:t>
            </a:r>
            <a:endParaRPr lang="en-US" dirty="0"/>
          </a:p>
        </p:txBody>
      </p:sp>
      <p:sp>
        <p:nvSpPr>
          <p:cNvPr id="12" name="Content Placeholder 2"/>
          <p:cNvSpPr>
            <a:spLocks noGrp="1"/>
          </p:cNvSpPr>
          <p:nvPr>
            <p:ph idx="1"/>
          </p:nvPr>
        </p:nvSpPr>
        <p:spPr>
          <a:xfrm>
            <a:off x="646111" y="3771237"/>
            <a:ext cx="10801474" cy="2787825"/>
          </a:xfrm>
        </p:spPr>
        <p:txBody>
          <a:bodyPr>
            <a:normAutofit/>
          </a:bodyPr>
          <a:lstStyle/>
          <a:p>
            <a:pPr marL="0" indent="0">
              <a:buNone/>
            </a:pPr>
            <a:r>
              <a:rPr lang="en-US" dirty="0" smtClean="0"/>
              <a:t>Identify the financial instrument that best suits the following scenarios:</a:t>
            </a:r>
          </a:p>
          <a:p>
            <a:pPr lvl="1"/>
            <a:r>
              <a:rPr lang="en-US" dirty="0" smtClean="0"/>
              <a:t>Municipal Bond – issued by local government for capital expenditure</a:t>
            </a:r>
          </a:p>
          <a:p>
            <a:pPr lvl="1"/>
            <a:r>
              <a:rPr lang="en-US" dirty="0" smtClean="0"/>
              <a:t>Equity Securities – becomes a shareholder/ownership</a:t>
            </a:r>
          </a:p>
          <a:p>
            <a:pPr lvl="1"/>
            <a:r>
              <a:rPr lang="en-US" dirty="0" smtClean="0"/>
              <a:t>Treasury Bills – short-term investment </a:t>
            </a:r>
          </a:p>
          <a:p>
            <a:pPr lvl="1"/>
            <a:r>
              <a:rPr lang="en-US" dirty="0" smtClean="0"/>
              <a:t>Corporate Bonds  - issued by company with no claim on ownership</a:t>
            </a:r>
          </a:p>
          <a:p>
            <a:pPr lvl="1"/>
            <a:r>
              <a:rPr lang="en-US" dirty="0" smtClean="0"/>
              <a:t>Certificate of Deposit – issue by bank for long period and high interest</a:t>
            </a:r>
          </a:p>
          <a:p>
            <a:pPr lvl="1"/>
            <a:endParaRPr lang="en-US" dirty="0"/>
          </a:p>
        </p:txBody>
      </p:sp>
      <p:sp>
        <p:nvSpPr>
          <p:cNvPr id="3" name="Footer Placeholder 2"/>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0382562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4578" y="2757387"/>
            <a:ext cx="3462728" cy="2039465"/>
          </a:xfrm>
        </p:spPr>
        <p:txBody>
          <a:bodyPr/>
          <a:lstStyle/>
          <a:p>
            <a:r>
              <a:rPr lang="en-US" dirty="0" smtClean="0"/>
              <a:t>Financial Instruments</a:t>
            </a:r>
            <a:endParaRPr lang="en-US" dirty="0"/>
          </a:p>
        </p:txBody>
      </p:sp>
      <p:graphicFrame>
        <p:nvGraphicFramePr>
          <p:cNvPr id="8" name="Diagram 7"/>
          <p:cNvGraphicFramePr/>
          <p:nvPr>
            <p:extLst>
              <p:ext uri="{D42A27DB-BD31-4B8C-83A1-F6EECF244321}">
                <p14:modId xmlns:p14="http://schemas.microsoft.com/office/powerpoint/2010/main" val="1156936471"/>
              </p:ext>
            </p:extLst>
          </p:nvPr>
        </p:nvGraphicFramePr>
        <p:xfrm>
          <a:off x="3477717" y="569626"/>
          <a:ext cx="7131987" cy="60783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8141470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6091" y="977373"/>
            <a:ext cx="9404723" cy="1400530"/>
          </a:xfrm>
        </p:spPr>
        <p:txBody>
          <a:bodyPr/>
          <a:lstStyle/>
          <a:p>
            <a:r>
              <a:rPr lang="en-US" dirty="0" smtClean="0"/>
              <a:t>Purpose of financial instruments</a:t>
            </a:r>
            <a:endParaRPr lang="en-US" dirty="0"/>
          </a:p>
        </p:txBody>
      </p:sp>
      <p:sp>
        <p:nvSpPr>
          <p:cNvPr id="3" name="Content Placeholder 2"/>
          <p:cNvSpPr>
            <a:spLocks noGrp="1"/>
          </p:cNvSpPr>
          <p:nvPr>
            <p:ph idx="1"/>
          </p:nvPr>
        </p:nvSpPr>
        <p:spPr>
          <a:xfrm>
            <a:off x="1103312" y="2263515"/>
            <a:ext cx="9899468" cy="3984884"/>
          </a:xfrm>
        </p:spPr>
        <p:txBody>
          <a:bodyPr/>
          <a:lstStyle/>
          <a:p>
            <a:pPr marL="0" indent="0">
              <a:buNone/>
            </a:pPr>
            <a:endParaRPr lang="en-US" dirty="0"/>
          </a:p>
          <a:p>
            <a:pPr marL="0" indent="0">
              <a:buNone/>
            </a:pPr>
            <a:r>
              <a:rPr lang="en-US" sz="3200" dirty="0">
                <a:hlinkClick r:id="rId2"/>
              </a:rPr>
              <a:t>https://www.investopedia.com/terms/f/financialinstrument.asp</a:t>
            </a:r>
            <a:endParaRPr lang="en-US" sz="3200" dirty="0"/>
          </a:p>
          <a:p>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7360234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Treasury Bills</a:t>
            </a:r>
            <a:endParaRPr lang="en-US" dirty="0"/>
          </a:p>
        </p:txBody>
      </p:sp>
      <p:sp>
        <p:nvSpPr>
          <p:cNvPr id="3" name="Content Placeholder 2"/>
          <p:cNvSpPr>
            <a:spLocks noGrp="1"/>
          </p:cNvSpPr>
          <p:nvPr>
            <p:ph idx="1"/>
          </p:nvPr>
        </p:nvSpPr>
        <p:spPr>
          <a:xfrm>
            <a:off x="646111" y="1379095"/>
            <a:ext cx="11001246" cy="5066675"/>
          </a:xfrm>
        </p:spPr>
        <p:txBody>
          <a:bodyPr>
            <a:normAutofit fontScale="92500" lnSpcReduction="20000"/>
          </a:bodyPr>
          <a:lstStyle/>
          <a:p>
            <a:r>
              <a:rPr lang="en-US" dirty="0"/>
              <a:t>Treasury bills are short-term securities maturing in one year or </a:t>
            </a:r>
            <a:r>
              <a:rPr lang="en-US" dirty="0" smtClean="0"/>
              <a:t>less</a:t>
            </a:r>
            <a:r>
              <a:rPr lang="en-US" dirty="0"/>
              <a:t> </a:t>
            </a:r>
            <a:r>
              <a:rPr lang="en-US" dirty="0" smtClean="0"/>
              <a:t>and are low risk investments issued by the government.</a:t>
            </a:r>
          </a:p>
          <a:p>
            <a:pPr marL="0" indent="0">
              <a:buNone/>
            </a:pPr>
            <a:endParaRPr lang="en-US" dirty="0"/>
          </a:p>
          <a:p>
            <a:r>
              <a:rPr lang="en-US" dirty="0"/>
              <a:t>Bills are sold at a discount or at par (face value</a:t>
            </a:r>
            <a:r>
              <a:rPr lang="en-US" dirty="0" smtClean="0"/>
              <a:t>).</a:t>
            </a:r>
          </a:p>
          <a:p>
            <a:pPr marL="0" indent="0">
              <a:buNone/>
            </a:pPr>
            <a:endParaRPr lang="en-US" dirty="0"/>
          </a:p>
          <a:p>
            <a:r>
              <a:rPr lang="en-US" dirty="0"/>
              <a:t>When a bill matures, the investor receives the face value</a:t>
            </a:r>
            <a:r>
              <a:rPr lang="en-US" dirty="0" smtClean="0"/>
              <a:t>.</a:t>
            </a:r>
          </a:p>
          <a:p>
            <a:pPr marL="0" indent="0">
              <a:buNone/>
            </a:pPr>
            <a:endParaRPr lang="en-US" dirty="0"/>
          </a:p>
          <a:p>
            <a:r>
              <a:rPr lang="en-US" dirty="0"/>
              <a:t>The difference between the purchase price and the face value equals the interest earned</a:t>
            </a:r>
            <a:r>
              <a:rPr lang="en-US" dirty="0" smtClean="0"/>
              <a:t>.</a:t>
            </a:r>
          </a:p>
          <a:p>
            <a:endParaRPr lang="en-US" dirty="0"/>
          </a:p>
          <a:p>
            <a:r>
              <a:rPr lang="en-US" dirty="0" smtClean="0"/>
              <a:t>Example – Government needs funds to finance the construction of a new school.  It issues Treasury Bills valued at $1 000 each.  Members of the public can purchase the Treasury Bills at a discounted rate of 5%.  This means a person pays $950.  When the Treasury Bill matures in a year’s time the buyer will receive $1 000 from the government.  The interest earned is $50.</a:t>
            </a:r>
            <a:endParaRPr lang="en-US" dirty="0"/>
          </a:p>
          <a:p>
            <a:pPr marL="0" indent="0">
              <a:buNone/>
            </a:pPr>
            <a:r>
              <a:rPr lang="en-US" dirty="0" smtClean="0"/>
              <a:t>	</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6821394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Corporate Bonds</a:t>
            </a:r>
            <a:endParaRPr lang="en-US" dirty="0"/>
          </a:p>
        </p:txBody>
      </p:sp>
      <p:sp>
        <p:nvSpPr>
          <p:cNvPr id="3" name="Content Placeholder 2"/>
          <p:cNvSpPr>
            <a:spLocks noGrp="1"/>
          </p:cNvSpPr>
          <p:nvPr>
            <p:ph idx="1"/>
          </p:nvPr>
        </p:nvSpPr>
        <p:spPr>
          <a:xfrm>
            <a:off x="646111" y="2293495"/>
            <a:ext cx="10701443" cy="3954905"/>
          </a:xfrm>
        </p:spPr>
        <p:txBody>
          <a:bodyPr>
            <a:normAutofit/>
          </a:bodyPr>
          <a:lstStyle/>
          <a:p>
            <a:pPr marL="0" indent="0">
              <a:buNone/>
            </a:pPr>
            <a:r>
              <a:rPr lang="en-US" dirty="0" smtClean="0">
                <a:hlinkClick r:id="rId2"/>
              </a:rPr>
              <a:t>https</a:t>
            </a:r>
            <a:r>
              <a:rPr lang="en-US" dirty="0">
                <a:hlinkClick r:id="rId2"/>
              </a:rPr>
              <a:t>://www.investopedia.com/terms/c/corporatebond.asp</a:t>
            </a:r>
            <a:endParaRPr lang="en-US" dirty="0"/>
          </a:p>
          <a:p>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5128671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Municipal Bonds</a:t>
            </a:r>
            <a:endParaRPr lang="en-US" dirty="0"/>
          </a:p>
        </p:txBody>
      </p:sp>
      <p:sp>
        <p:nvSpPr>
          <p:cNvPr id="3" name="Content Placeholder 2"/>
          <p:cNvSpPr>
            <a:spLocks noGrp="1"/>
          </p:cNvSpPr>
          <p:nvPr>
            <p:ph idx="1"/>
          </p:nvPr>
        </p:nvSpPr>
        <p:spPr>
          <a:xfrm>
            <a:off x="1103312" y="2008682"/>
            <a:ext cx="9389803" cy="4239718"/>
          </a:xfrm>
        </p:spPr>
        <p:txBody>
          <a:bodyPr/>
          <a:lstStyle/>
          <a:p>
            <a:pPr marL="0" indent="0">
              <a:buNone/>
            </a:pPr>
            <a:endParaRPr lang="en-US" dirty="0"/>
          </a:p>
          <a:p>
            <a:r>
              <a:rPr lang="en-US" dirty="0">
                <a:hlinkClick r:id="rId2"/>
              </a:rPr>
              <a:t>https://www.investopedia.com/terms/m/municipalbond.asp</a:t>
            </a:r>
            <a:endParaRPr lang="en-US" dirty="0"/>
          </a:p>
          <a:p>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3089306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Equity Securities</a:t>
            </a:r>
            <a:endParaRPr lang="en-US" dirty="0"/>
          </a:p>
        </p:txBody>
      </p:sp>
      <p:sp>
        <p:nvSpPr>
          <p:cNvPr id="3" name="Content Placeholder 2"/>
          <p:cNvSpPr>
            <a:spLocks noGrp="1"/>
          </p:cNvSpPr>
          <p:nvPr>
            <p:ph idx="1"/>
          </p:nvPr>
        </p:nvSpPr>
        <p:spPr>
          <a:xfrm>
            <a:off x="794479" y="2958353"/>
            <a:ext cx="10622073" cy="3290045"/>
          </a:xfrm>
        </p:spPr>
        <p:txBody>
          <a:bodyPr>
            <a:normAutofit/>
          </a:bodyPr>
          <a:lstStyle/>
          <a:p>
            <a:pPr marL="0" indent="0" defTabSz="717550" fontAlgn="b">
              <a:buNone/>
            </a:pPr>
            <a:r>
              <a:rPr lang="en-US" sz="3200" dirty="0" smtClean="0">
                <a:hlinkClick r:id="rId2"/>
              </a:rPr>
              <a:t>https</a:t>
            </a:r>
            <a:r>
              <a:rPr lang="en-US" sz="3200" dirty="0">
                <a:hlinkClick r:id="rId2"/>
              </a:rPr>
              <a:t>://</a:t>
            </a:r>
            <a:r>
              <a:rPr lang="en-US" sz="3200" dirty="0" smtClean="0">
                <a:hlinkClick r:id="rId2"/>
              </a:rPr>
              <a:t>www.investopedia.com/terms/s/security.asp</a:t>
            </a:r>
            <a:endParaRPr lang="en-US" sz="3200" dirty="0" smtClean="0"/>
          </a:p>
          <a:p>
            <a:pPr marL="0" indent="0" defTabSz="717550" fontAlgn="b">
              <a:buNone/>
            </a:pPr>
            <a:endParaRPr lang="en-US" sz="3200" dirty="0" smtClean="0"/>
          </a:p>
          <a:p>
            <a:pPr marL="0" indent="0" defTabSz="717550" fontAlgn="b">
              <a:buNone/>
            </a:pPr>
            <a:endParaRPr lang="en-US" sz="3200"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6828863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Share and Stock Certificates</a:t>
            </a:r>
            <a:endParaRPr lang="en-US" dirty="0"/>
          </a:p>
        </p:txBody>
      </p:sp>
      <p:sp>
        <p:nvSpPr>
          <p:cNvPr id="3" name="Content Placeholder 2"/>
          <p:cNvSpPr>
            <a:spLocks noGrp="1"/>
          </p:cNvSpPr>
          <p:nvPr>
            <p:ph idx="1"/>
          </p:nvPr>
        </p:nvSpPr>
        <p:spPr>
          <a:xfrm>
            <a:off x="1103312" y="2278505"/>
            <a:ext cx="10139311" cy="3969894"/>
          </a:xfrm>
        </p:spPr>
        <p:txBody>
          <a:bodyPr>
            <a:normAutofit/>
          </a:bodyPr>
          <a:lstStyle/>
          <a:p>
            <a:pPr marL="0" indent="0">
              <a:buNone/>
            </a:pPr>
            <a:endParaRPr lang="en-US" sz="2800" dirty="0"/>
          </a:p>
          <a:p>
            <a:pPr marL="0" indent="0">
              <a:buNone/>
            </a:pPr>
            <a:r>
              <a:rPr lang="en-US" sz="3200" dirty="0">
                <a:hlinkClick r:id="rId2"/>
              </a:rPr>
              <a:t>https://</a:t>
            </a:r>
            <a:r>
              <a:rPr lang="en-US" sz="3200" dirty="0" smtClean="0">
                <a:hlinkClick r:id="rId2"/>
              </a:rPr>
              <a:t>www.investopedia.com/terms/s/stockcertificate.asp</a:t>
            </a:r>
            <a:endParaRPr lang="en-US" sz="3200" dirty="0" smtClean="0"/>
          </a:p>
          <a:p>
            <a:pPr marL="0" indent="0">
              <a:buNone/>
            </a:pPr>
            <a:r>
              <a:rPr lang="en-US" dirty="0">
                <a:hlinkClick r:id="rId3"/>
              </a:rPr>
              <a:t/>
            </a:r>
            <a:br>
              <a:rPr lang="en-US" dirty="0">
                <a:hlinkClick r:id="rId3"/>
              </a:rPr>
            </a:br>
            <a:endParaRPr lang="en-US" sz="2800"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1548721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9666" y="1613890"/>
            <a:ext cx="10448145" cy="1054359"/>
          </a:xfrm>
        </p:spPr>
        <p:txBody>
          <a:bodyPr/>
          <a:lstStyle/>
          <a:p>
            <a:r>
              <a:rPr lang="en-US" dirty="0" smtClean="0"/>
              <a:t>Create your own share certificate</a:t>
            </a:r>
            <a:endParaRPr lang="en-US" dirty="0"/>
          </a:p>
        </p:txBody>
      </p:sp>
      <p:sp>
        <p:nvSpPr>
          <p:cNvPr id="5" name="Rectangle 4"/>
          <p:cNvSpPr/>
          <p:nvPr/>
        </p:nvSpPr>
        <p:spPr>
          <a:xfrm>
            <a:off x="1139251" y="3341590"/>
            <a:ext cx="9054059" cy="1569660"/>
          </a:xfrm>
          <a:prstGeom prst="rect">
            <a:avLst/>
          </a:prstGeom>
        </p:spPr>
        <p:txBody>
          <a:bodyPr wrap="square">
            <a:spAutoFit/>
          </a:bodyPr>
          <a:lstStyle/>
          <a:p>
            <a:r>
              <a:rPr lang="en-US" sz="3200" dirty="0">
                <a:hlinkClick r:id="rId2"/>
              </a:rPr>
              <a:t>https://</a:t>
            </a:r>
            <a:r>
              <a:rPr lang="en-US" sz="3200" dirty="0" smtClean="0">
                <a:hlinkClick r:id="rId2"/>
              </a:rPr>
              <a:t>th.bing.com/th/id/OIP.3zEa5ogyYbrUhP-c_oyo_AHaFu?pid=Api&amp;rs=1</a:t>
            </a:r>
            <a:endParaRPr lang="en-US" sz="3200" dirty="0" smtClean="0"/>
          </a:p>
          <a:p>
            <a:endParaRPr lang="en-US" sz="3200" dirty="0"/>
          </a:p>
        </p:txBody>
      </p:sp>
      <p:sp>
        <p:nvSpPr>
          <p:cNvPr id="3" name="Footer Placeholder 2"/>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59603491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133</TotalTime>
  <Words>335</Words>
  <Application>Microsoft Office PowerPoint</Application>
  <PresentationFormat>Widescreen</PresentationFormat>
  <Paragraphs>81</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Century Gothic</vt:lpstr>
      <vt:lpstr>Wingdings 3</vt:lpstr>
      <vt:lpstr>Ion</vt:lpstr>
      <vt:lpstr>Financial Sector</vt:lpstr>
      <vt:lpstr>Financial Instruments</vt:lpstr>
      <vt:lpstr>Purpose of financial instruments</vt:lpstr>
      <vt:lpstr>Treasury Bills</vt:lpstr>
      <vt:lpstr>Corporate Bonds</vt:lpstr>
      <vt:lpstr>Municipal Bonds</vt:lpstr>
      <vt:lpstr>Equity Securities</vt:lpstr>
      <vt:lpstr>Share and Stock Certificates</vt:lpstr>
      <vt:lpstr>Create your own share certificate</vt:lpstr>
      <vt:lpstr>Certificates of Deposit</vt:lpstr>
      <vt:lpstr>Activity </vt:lpstr>
      <vt:lpstr>Answer Key – Activity 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MOECurriculum</dc:creator>
  <cp:lastModifiedBy>Nisa Suepaul</cp:lastModifiedBy>
  <cp:revision>22</cp:revision>
  <dcterms:created xsi:type="dcterms:W3CDTF">2020-04-22T22:13:55Z</dcterms:created>
  <dcterms:modified xsi:type="dcterms:W3CDTF">2021-01-11T13:48:33Z</dcterms:modified>
</cp:coreProperties>
</file>