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4" r:id="rId1"/>
  </p:sldMasterIdLst>
  <p:notesMasterIdLst>
    <p:notesMasterId r:id="rId40"/>
  </p:notesMasterIdLst>
  <p:sldIdLst>
    <p:sldId id="256" r:id="rId2"/>
    <p:sldId id="387" r:id="rId3"/>
    <p:sldId id="458" r:id="rId4"/>
    <p:sldId id="296" r:id="rId5"/>
    <p:sldId id="441" r:id="rId6"/>
    <p:sldId id="330" r:id="rId7"/>
    <p:sldId id="258" r:id="rId8"/>
    <p:sldId id="331" r:id="rId9"/>
    <p:sldId id="460" r:id="rId10"/>
    <p:sldId id="442" r:id="rId11"/>
    <p:sldId id="443" r:id="rId12"/>
    <p:sldId id="449" r:id="rId13"/>
    <p:sldId id="450" r:id="rId14"/>
    <p:sldId id="444" r:id="rId15"/>
    <p:sldId id="271" r:id="rId16"/>
    <p:sldId id="451" r:id="rId17"/>
    <p:sldId id="453" r:id="rId18"/>
    <p:sldId id="445" r:id="rId19"/>
    <p:sldId id="452" r:id="rId20"/>
    <p:sldId id="459" r:id="rId21"/>
    <p:sldId id="454" r:id="rId22"/>
    <p:sldId id="351" r:id="rId23"/>
    <p:sldId id="448" r:id="rId24"/>
    <p:sldId id="370" r:id="rId25"/>
    <p:sldId id="371" r:id="rId26"/>
    <p:sldId id="373" r:id="rId27"/>
    <p:sldId id="372" r:id="rId28"/>
    <p:sldId id="375" r:id="rId29"/>
    <p:sldId id="376" r:id="rId30"/>
    <p:sldId id="377" r:id="rId31"/>
    <p:sldId id="455" r:id="rId32"/>
    <p:sldId id="275" r:id="rId33"/>
    <p:sldId id="447" r:id="rId34"/>
    <p:sldId id="438" r:id="rId35"/>
    <p:sldId id="456" r:id="rId36"/>
    <p:sldId id="457" r:id="rId37"/>
    <p:sldId id="439" r:id="rId38"/>
    <p:sldId id="440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 autoAdjust="0"/>
    <p:restoredTop sz="94660"/>
  </p:normalViewPr>
  <p:slideViewPr>
    <p:cSldViewPr>
      <p:cViewPr varScale="1">
        <p:scale>
          <a:sx n="69" d="100"/>
          <a:sy n="69" d="100"/>
        </p:scale>
        <p:origin x="1608" y="66"/>
      </p:cViewPr>
      <p:guideLst>
        <p:guide orient="horz" pos="215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5D3A5-10B5-49A9-BCC6-4B77D2AA37D3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882590-3FE9-4C19-8CA9-58C69CF348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5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82590-3FE9-4C19-8CA9-58C69CF348D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6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625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102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81484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980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873559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7451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8223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1133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402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6033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8924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1873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6714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17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7710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419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A0EB5-2034-4715-949F-CDC08686E25B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9C9F75-70C3-49A9-8EA0-57B8E32CC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5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0/deed.en" TargetMode="External"/><Relationship Id="rId2" Type="http://schemas.openxmlformats.org/officeDocument/2006/relationships/hyperlink" Target="https://www.gettyimages.com/detail/photo/parents-playing-with-their-kids-in-the-garden-royalty-free-image/869862164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s://commons.wikimedia.org/wiki/File:Obama_family_portrait_in_the_Green_Room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media.gettyimages.com/photos/thanksgiving-with-family-picture-id842793126?s=2048x2048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d/d6/Doing_the_best_she_can.jpg" TargetMode="External"/><Relationship Id="rId2" Type="http://schemas.openxmlformats.org/officeDocument/2006/relationships/hyperlink" Target="https://media.gettyimages.com/photos/father-and-daughter-using-digital-tablet-picture-id697566715?s=2048x2048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hyperlink" Target="https://creativecommons.org/licenses/by/2.0/deed.en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gettyimages.com/photos/family-funny-kids-bake-cookies-in-kitchen-picture-id884521780?s=2048x2048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.shutterstock.com/image-photo/beautiful-happy-blended-family-father-600w-101350549.jpg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pxhere.com/en/photo/153367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reativecommons.org/licenses/by/2.0/deed.en" TargetMode="External"/><Relationship Id="rId5" Type="http://schemas.openxmlformats.org/officeDocument/2006/relationships/hyperlink" Target="https://upload.wikimedia.org/wikipedia/commons/thumb/4/40/Family_jump.jpg/800px-Family_jump.jpg" TargetMode="External"/><Relationship Id="rId4" Type="http://schemas.openxmlformats.org/officeDocument/2006/relationships/hyperlink" Target="https://image.shutterstock.com/image-photo/happy-multigeneration-family-walking-countryside-600w-316367753.j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icryl.com/media/central-america-and-the-caribbean?zoom=tru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charset="0"/>
                <a:cs typeface="Times New Roman" panose="02020603050405020304" charset="0"/>
              </a:rPr>
              <a:t>FAMILY AND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4572000"/>
            <a:ext cx="3756914" cy="1096899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THE FAMILY</a:t>
            </a:r>
          </a:p>
        </p:txBody>
      </p:sp>
    </p:spTree>
  </p:cSld>
  <p:clrMapOvr>
    <a:masterClrMapping/>
  </p:clrMapOvr>
  <p:transition advTm="6562"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774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NUCLEAR FAMILY</a:t>
            </a:r>
            <a:r>
              <a:rPr lang="en-US" sz="4000" b="1" dirty="0">
                <a:latin typeface="Perpetua Titling MT" panose="02020502060505020804" pitchFamily="18" charset="0"/>
                <a:cs typeface="Times New Roman" panose="02020603050405020304" charset="0"/>
              </a:rPr>
              <a:t/>
            </a:r>
            <a:br>
              <a:rPr lang="en-US" sz="4000" b="1" dirty="0">
                <a:latin typeface="Perpetua Titling MT" panose="02020502060505020804" pitchFamily="18" charset="0"/>
                <a:cs typeface="Times New Roman" panose="02020603050405020304" charset="0"/>
              </a:rPr>
            </a:b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/>
            </a:r>
            <a:br>
              <a:rPr lang="en-US" b="1" dirty="0">
                <a:latin typeface="Times New Roman" panose="02020603050405020304" charset="0"/>
                <a:cs typeface="Times New Roman" panose="02020603050405020304" charset="0"/>
              </a:rPr>
            </a:br>
            <a:endParaRPr lang="en-US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6477000" cy="5715000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300" dirty="0">
                <a:latin typeface="Times New Roman" panose="02020603050405020304" charset="0"/>
                <a:cs typeface="Times New Roman" panose="02020603050405020304" charset="0"/>
              </a:rPr>
              <a:t>The nuclear family comprises of both parents and their </a:t>
            </a:r>
            <a:r>
              <a:rPr lang="en-US" sz="3300" dirty="0" smtClean="0">
                <a:latin typeface="Times New Roman" panose="02020603050405020304" charset="0"/>
                <a:cs typeface="Times New Roman" panose="02020603050405020304" charset="0"/>
              </a:rPr>
              <a:t>child/children.</a:t>
            </a:r>
          </a:p>
          <a:p>
            <a:pPr marL="0" indent="0" algn="l">
              <a:buNone/>
            </a:pPr>
            <a:endParaRPr lang="en-US" sz="33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1200" b="1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1200" b="1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1200" b="1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1200" b="1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r>
              <a:rPr lang="en-US" sz="900" b="1" dirty="0">
                <a:latin typeface="Times New Roman" panose="02020603050405020304" charset="0"/>
                <a:cs typeface="Times New Roman" panose="02020603050405020304" charset="0"/>
                <a:hlinkClick r:id="rId2"/>
              </a:rPr>
              <a:t>https://upload.wikimedia.org/wikipedia/commons/thumb/5/5e/Happy_family_%281%29.jpg/800px-Happy_family_%</a:t>
            </a:r>
            <a:r>
              <a:rPr lang="en-US" sz="900" b="1" dirty="0" smtClean="0">
                <a:latin typeface="Times New Roman" panose="02020603050405020304" charset="0"/>
                <a:cs typeface="Times New Roman" panose="02020603050405020304" charset="0"/>
                <a:hlinkClick r:id="rId2"/>
              </a:rPr>
              <a:t>281%29.jpg  </a:t>
            </a:r>
          </a:p>
          <a:p>
            <a:pPr marL="0" indent="0">
              <a:buNone/>
            </a:pPr>
            <a:r>
              <a:rPr lang="en-US" sz="900" b="1" dirty="0" smtClean="0">
                <a:latin typeface="Times New Roman" panose="02020603050405020304" charset="0"/>
                <a:cs typeface="Times New Roman" panose="02020603050405020304" charset="0"/>
                <a:hlinkClick r:id="rId3"/>
              </a:rPr>
              <a:t>CC By SA 2.0</a:t>
            </a:r>
            <a:endParaRPr lang="en-US" sz="9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900" dirty="0">
                <a:hlinkClick r:id="rId4"/>
              </a:rPr>
              <a:t>https://</a:t>
            </a:r>
            <a:r>
              <a:rPr lang="en-US" sz="900" dirty="0" smtClean="0">
                <a:hlinkClick r:id="rId4"/>
              </a:rPr>
              <a:t>commons.wikimedia.org/wiki/File:Obama_family_portrait_in_the_Green_Room.jpg</a:t>
            </a:r>
            <a:r>
              <a:rPr lang="en-US" sz="900" dirty="0" smtClean="0"/>
              <a:t>     Public Domain</a:t>
            </a:r>
            <a:endParaRPr lang="en-US" sz="9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052" name="Picture 4" descr="File:Happy family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31" y="2590800"/>
            <a:ext cx="2632031" cy="166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File:Obama family portrait in the Green Room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8168"/>
            <a:ext cx="2618631" cy="174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4431"/>
      </p:ext>
    </p:extLst>
  </p:cSld>
  <p:clrMapOvr>
    <a:masterClrMapping/>
  </p:clrMapOvr>
  <p:transition advTm="10593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Perpetua Titling MT" panose="02020502060505020804" pitchFamily="18" charset="0"/>
                <a:cs typeface="Times New Roman" panose="02020603050405020304" charset="0"/>
              </a:rPr>
              <a:t>The Extended Family</a:t>
            </a:r>
            <a:endParaRPr lang="en-US" b="1" dirty="0">
              <a:latin typeface="Perpetua Titling MT" panose="02020502060505020804" pitchFamily="18" charset="0"/>
              <a:cs typeface="Times New Roman" panose="0202060305040502030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80976" y="654548"/>
            <a:ext cx="8505824" cy="6127252"/>
          </a:xfrm>
        </p:spPr>
        <p:txBody>
          <a:bodyPr>
            <a:normAutofit fontScale="85000" lnSpcReduction="20000"/>
          </a:bodyPr>
          <a:lstStyle/>
          <a:p>
            <a:pPr algn="l"/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endParaRPr lang="en-US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600" dirty="0" smtClean="0">
                <a:latin typeface="Times New Roman" panose="02020603050405020304" charset="0"/>
                <a:cs typeface="Times New Roman" panose="02020603050405020304" charset="0"/>
              </a:rPr>
              <a:t>A family which expands beyond the nuclear family to include grandparents and other relatives.</a:t>
            </a:r>
          </a:p>
          <a:p>
            <a:pPr algn="l"/>
            <a:endParaRPr lang="en-US" sz="3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 algn="ctr">
              <a:buNone/>
            </a:pP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hlinkClick r:id="rId2"/>
              </a:rPr>
              <a:t>http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hlinkClick r:id="rId2"/>
              </a:rPr>
              <a:t>://www.classifieds.guardian.co.tt/sites/default/files/event/family.play_.png</a:t>
            </a:r>
            <a:endParaRPr lang="en-US" sz="16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5122" name="Picture 2" descr="http://www.classifieds.guardian.co.tt/sites/default/files/event/family.play_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910405"/>
            <a:ext cx="4495800" cy="3185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093210"/>
      </p:ext>
    </p:extLst>
  </p:cSld>
  <p:clrMapOvr>
    <a:masterClrMapping/>
  </p:clrMapOvr>
  <p:transition advTm="12141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charset="0"/>
                <a:cs typeface="Times New Roman" panose="02020603050405020304" charset="0"/>
              </a:rPr>
              <a:t>The Extended Family </a:t>
            </a:r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impacts of the extended family: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human resources to do household chores.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Older members like grandparents can assist in teaching younger members new skills.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financial resources since working members will be able to contribute towards the household expenditure.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Older members could contribute towards socialization of the younger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hildren and transfer of culture.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ncreased emotional support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5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The Extended Family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impacts of the extended family: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can be tension created among family members. Example grandparents may disagree with parents on child rearing practices.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in financial resources. Older persons may be unable to contribute financially due to health issues and therefore become dependent on the family income.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Lack of privacy for all to live comfortably. 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Competition for resources such as television, washing machine, bathroom.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4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Perpetua Titling MT" panose="02020502060505020804" pitchFamily="18" charset="0"/>
                <a:cs typeface="Times New Roman" panose="02020603050405020304" charset="0"/>
              </a:rPr>
              <a:t>SINGLE PARENT</a:t>
            </a:r>
            <a:endParaRPr lang="en-US" dirty="0">
              <a:latin typeface="Perpetua Titling MT" panose="02020502060505020804" pitchFamily="18" charset="0"/>
              <a:cs typeface="Times New Roman" panose="0202060305040502030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04800" y="190500"/>
            <a:ext cx="8153400" cy="61008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36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3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36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8600" dirty="0" smtClean="0">
                <a:latin typeface="Times New Roman" panose="02020603050405020304" charset="0"/>
                <a:cs typeface="Times New Roman" panose="02020603050405020304" charset="0"/>
              </a:rPr>
              <a:t>The single </a:t>
            </a:r>
            <a:r>
              <a:rPr lang="en-US" sz="8600" dirty="0">
                <a:latin typeface="Times New Roman" panose="02020603050405020304" charset="0"/>
                <a:cs typeface="Times New Roman" panose="02020603050405020304" charset="0"/>
              </a:rPr>
              <a:t>parent family comprises of mother or father and </a:t>
            </a:r>
            <a:r>
              <a:rPr lang="en-US" sz="8600" dirty="0" smtClean="0">
                <a:latin typeface="Times New Roman" panose="02020603050405020304" charset="0"/>
                <a:cs typeface="Times New Roman" panose="02020603050405020304" charset="0"/>
              </a:rPr>
              <a:t>child/children </a:t>
            </a:r>
            <a:r>
              <a:rPr lang="en-US" sz="8600" dirty="0">
                <a:latin typeface="Times New Roman" panose="02020603050405020304" charset="0"/>
                <a:cs typeface="Times New Roman" panose="02020603050405020304" charset="0"/>
              </a:rPr>
              <a:t>living together.</a:t>
            </a:r>
          </a:p>
          <a:p>
            <a:endParaRPr lang="en-US" sz="86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 algn="ctr">
              <a:buNone/>
            </a:pPr>
            <a:r>
              <a:rPr lang="en-US" sz="2500" dirty="0" smtClean="0">
                <a:hlinkClick r:id="rId3"/>
              </a:rPr>
              <a:t>https</a:t>
            </a:r>
            <a:r>
              <a:rPr lang="en-US" sz="2500" dirty="0">
                <a:hlinkClick r:id="rId3"/>
              </a:rPr>
              <a:t>://</a:t>
            </a:r>
            <a:r>
              <a:rPr lang="en-US" sz="2500" dirty="0" smtClean="0">
                <a:hlinkClick r:id="rId3"/>
              </a:rPr>
              <a:t>upload.wikimedia.org/wikipedia/commons/d/d6/Doing_the_best_she_can.jpg</a:t>
            </a:r>
            <a:r>
              <a:rPr lang="en-US" sz="2500" dirty="0" smtClean="0"/>
              <a:t>    </a:t>
            </a:r>
            <a:r>
              <a:rPr lang="en-US" sz="2500" dirty="0" smtClean="0">
                <a:hlinkClick r:id="rId4"/>
              </a:rPr>
              <a:t>CC By 2.0</a:t>
            </a:r>
            <a:endParaRPr lang="en-US" sz="2500" dirty="0" smtClean="0"/>
          </a:p>
          <a:p>
            <a:pPr marL="0" indent="0">
              <a:buNone/>
            </a:pPr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3076" name="Picture 4" descr="https://upload.wikimedia.org/wikipedia/commons/d/d6/Doing_the_best_she_ca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124200"/>
            <a:ext cx="4433559" cy="246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45561"/>
      </p:ext>
    </p:extLst>
  </p:cSld>
  <p:clrMapOvr>
    <a:masterClrMapping/>
  </p:clrMapOvr>
  <p:transition advTm="9187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TWO MAIN CATEGORIES OF SINGLE PAREN</a:t>
            </a:r>
            <a:r>
              <a:rPr lang="en-US" sz="3200" b="1" i="1" dirty="0" smtClean="0">
                <a:latin typeface="Times New Roman" panose="02020603050405020304" charset="0"/>
                <a:cs typeface="Times New Roman" panose="02020603050405020304" charset="0"/>
              </a:rPr>
              <a:t>TING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MATRIFOCAL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This is based on the MOTHER as the head of the family or household.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PATRIFOCAL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This is based on the FATHER as the head of the household.</a:t>
            </a:r>
            <a:endParaRPr lang="en-US" sz="2400" dirty="0"/>
          </a:p>
        </p:txBody>
      </p:sp>
    </p:spTree>
  </p:cSld>
  <p:clrMapOvr>
    <a:masterClrMapping/>
  </p:clrMapOvr>
  <p:transition advTm="13500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Single Parent </a:t>
            </a:r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Family Cont’d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39001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parent may become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for a variety of reasons: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Divorced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Widowed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Break-up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Unplanned pregnancy/unwilling father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955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Single Parent </a:t>
            </a:r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Family Cont’d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953000"/>
          </a:xfrm>
        </p:spPr>
        <p:txBody>
          <a:bodyPr/>
          <a:lstStyle/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with single parenting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burden, being the only breadwinner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hard to maintain discipline leading to behavioural problems with children.</a:t>
            </a: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time to spend with child/children due to long working hours to maintain the family.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414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SIBLING HOUSEHOLD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6934200" cy="4953000"/>
          </a:xfrm>
        </p:spPr>
        <p:txBody>
          <a:bodyPr/>
          <a:lstStyle/>
          <a:p>
            <a:pPr marL="0" indent="0" algn="ctr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A sibling household consists of children living by themselves due to the death or abandonment of their parents. </a:t>
            </a:r>
          </a:p>
          <a:p>
            <a:pPr algn="l"/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The eldest child takes up the responsibility to care for their  younger siblings.</a:t>
            </a:r>
          </a:p>
          <a:p>
            <a:pPr algn="l"/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810925"/>
      </p:ext>
    </p:extLst>
  </p:cSld>
  <p:clrMapOvr>
    <a:masterClrMapping/>
  </p:clrMapOvr>
  <p:transition advTm="17265"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charset="0"/>
                <a:cs typeface="Times New Roman" panose="02020603050405020304" charset="0"/>
              </a:rPr>
              <a:t>Sibling Household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4517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with sibling household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should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avoided as much as possible.</a:t>
            </a: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Financial responsibility can become burdensome for the eldest child who is taking care of the younger ones.</a:t>
            </a: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goals of the eldest child may have to be put on hold in order to assist siblings</a:t>
            </a: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May not have the patience/skill to deal with siblings when behaviour becomes difficult.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May be unable to fulfill all the roles and function of a family.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1866900"/>
          </a:xfrm>
        </p:spPr>
        <p:txBody>
          <a:bodyPr/>
          <a:lstStyle/>
          <a:p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Group level: Form Four/Form Five</a:t>
            </a:r>
            <a:endParaRPr lang="en-US" sz="32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2400" b="1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charset="0"/>
                <a:cs typeface="Times New Roman" panose="02020603050405020304" charset="0"/>
              </a:rPr>
              <a:t>INSTRUCTIONS</a:t>
            </a:r>
            <a:endParaRPr lang="en-US" sz="24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Read </a:t>
            </a: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the information </a:t>
            </a:r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on the power point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Review </a:t>
            </a: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what you have learned by completing the questions presented on the slides.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Use </a:t>
            </a: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the answer key to assess your performance.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BLENDED / RECONSTITUTED</a:t>
            </a:r>
            <a:endParaRPr lang="en-US" sz="32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5791200" cy="4953000"/>
          </a:xfrm>
        </p:spPr>
        <p:txBody>
          <a:bodyPr/>
          <a:lstStyle/>
          <a:p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029" sz="1800" dirty="0"/>
              <a:t>A family consisting of a couple, the children they have had together, and their children from previous relationships</a:t>
            </a:r>
            <a:r>
              <a:rPr lang="en-029" sz="1800" dirty="0" smtClean="0"/>
              <a:t>. </a:t>
            </a:r>
            <a:r>
              <a:rPr lang="en-029" sz="1800" b="1" dirty="0" smtClean="0"/>
              <a:t>OR</a:t>
            </a:r>
            <a:endParaRPr lang="en-US" sz="1800" b="1" dirty="0"/>
          </a:p>
          <a:p>
            <a:pPr marL="0" indent="0">
              <a:buNone/>
            </a:pPr>
            <a:r>
              <a:rPr lang="en-029" sz="1800" dirty="0"/>
              <a:t> </a:t>
            </a:r>
            <a:endParaRPr lang="en-US" sz="1800" dirty="0"/>
          </a:p>
          <a:p>
            <a:r>
              <a:rPr lang="en-029" sz="1800" dirty="0"/>
              <a:t>A blended family is defined as a family made of two parents and their children from previous marriages/unions</a:t>
            </a:r>
            <a:r>
              <a:rPr lang="en-029" sz="1800" dirty="0" smtClean="0"/>
              <a:t>. </a:t>
            </a:r>
            <a:r>
              <a:rPr lang="en-029" sz="1800" b="1" dirty="0" smtClean="0"/>
              <a:t>OR</a:t>
            </a:r>
            <a:endParaRPr lang="en-US" sz="1800" b="1" dirty="0"/>
          </a:p>
          <a:p>
            <a:pPr marL="0" indent="0">
              <a:buNone/>
            </a:pPr>
            <a:r>
              <a:rPr lang="en-029" sz="1800" dirty="0"/>
              <a:t> </a:t>
            </a:r>
            <a:endParaRPr lang="en-US" sz="1800" dirty="0"/>
          </a:p>
          <a:p>
            <a:r>
              <a:rPr lang="en-029" sz="1800" dirty="0"/>
              <a:t>A family composed of a couple and their children from previous marriages.</a:t>
            </a:r>
            <a:endParaRPr lang="en-US" sz="1800" dirty="0"/>
          </a:p>
          <a:p>
            <a:pPr marL="0" indent="0">
              <a:buNone/>
            </a:pPr>
            <a:r>
              <a:rPr lang="en-029" sz="1800" dirty="0"/>
              <a:t> </a:t>
            </a:r>
            <a:endParaRPr lang="en-US" sz="1800" dirty="0"/>
          </a:p>
          <a:p>
            <a:pPr marL="0" indent="0">
              <a:buNone/>
            </a:pPr>
            <a:endParaRPr lang="en-US" sz="12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2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pPr marL="0" indent="0">
              <a:buNone/>
            </a:pPr>
            <a:endParaRPr lang="en-US" sz="800" dirty="0" smtClean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  <a:hlinkClick r:id="rId2"/>
            </a:endParaRPr>
          </a:p>
          <a:p>
            <a:endParaRPr lang="en-US" sz="8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428828"/>
      </p:ext>
    </p:extLst>
  </p:cSld>
  <p:clrMapOvr>
    <a:masterClrMapping/>
  </p:clrMapOvr>
  <p:transition advTm="16141">
    <p:pull dir="l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charset="0"/>
                <a:cs typeface="Times New Roman" panose="02020603050405020304" charset="0"/>
              </a:rPr>
              <a:t>Blended/Reconstituted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000" dirty="0" smtClean="0">
                <a:cs typeface="Times New Roman" panose="02020603050405020304" charset="0"/>
                <a:sym typeface="+mn-ea"/>
              </a:rPr>
              <a:t>The blended </a:t>
            </a:r>
            <a:r>
              <a:rPr lang="en-US" sz="2000" dirty="0">
                <a:cs typeface="Times New Roman" panose="02020603050405020304" charset="0"/>
                <a:sym typeface="+mn-ea"/>
              </a:rPr>
              <a:t>family households can create issues and should be avoided for the benefit of the </a:t>
            </a:r>
            <a:r>
              <a:rPr lang="en-US" sz="2000" dirty="0" smtClean="0">
                <a:cs typeface="Times New Roman" panose="02020603050405020304" charset="0"/>
                <a:sym typeface="+mn-ea"/>
              </a:rPr>
              <a:t>children.</a:t>
            </a:r>
          </a:p>
          <a:p>
            <a:r>
              <a:rPr lang="en-US" sz="2000" dirty="0" smtClean="0">
                <a:cs typeface="Times New Roman" panose="02020603050405020304" charset="0"/>
                <a:sym typeface="+mn-ea"/>
              </a:rPr>
              <a:t>The physical and emotional needs of children are different and they will adjust differently to the blended family.</a:t>
            </a:r>
          </a:p>
          <a:p>
            <a:pPr marL="0" indent="0">
              <a:buNone/>
            </a:pPr>
            <a:endParaRPr lang="en-US" sz="2000" dirty="0" smtClean="0">
              <a:cs typeface="Times New Roman" panose="02020603050405020304" charset="0"/>
              <a:sym typeface="+mn-ea"/>
            </a:endParaRPr>
          </a:p>
          <a:p>
            <a:r>
              <a:rPr lang="en-US" sz="2000" dirty="0" smtClean="0">
                <a:cs typeface="Times New Roman" panose="02020603050405020304" charset="0"/>
                <a:sym typeface="+mn-ea"/>
              </a:rPr>
              <a:t>Child may lose their uniqueness in being the only boy or girl in the family</a:t>
            </a:r>
          </a:p>
          <a:p>
            <a:pPr marL="0" indent="0">
              <a:buNone/>
            </a:pPr>
            <a:endParaRPr lang="en-US" sz="2000" dirty="0" smtClean="0">
              <a:cs typeface="Times New Roman" panose="02020603050405020304" charset="0"/>
              <a:sym typeface="+mn-ea"/>
            </a:endParaRPr>
          </a:p>
          <a:p>
            <a:r>
              <a:rPr lang="en-US" sz="2000" dirty="0" smtClean="0">
                <a:cs typeface="Times New Roman" panose="02020603050405020304" charset="0"/>
                <a:sym typeface="+mn-ea"/>
              </a:rPr>
              <a:t>Child may have difficulty accepting a new parent.</a:t>
            </a:r>
          </a:p>
          <a:p>
            <a:pPr marL="0" indent="0">
              <a:buNone/>
            </a:pPr>
            <a:endParaRPr lang="en-US" sz="2000" dirty="0" smtClean="0">
              <a:cs typeface="Times New Roman" panose="02020603050405020304" charset="0"/>
              <a:sym typeface="+mn-ea"/>
            </a:endParaRPr>
          </a:p>
          <a:p>
            <a:r>
              <a:rPr lang="en-US" sz="2000" dirty="0" smtClean="0">
                <a:cs typeface="Times New Roman" panose="02020603050405020304" charset="0"/>
                <a:sym typeface="+mn-ea"/>
              </a:rPr>
              <a:t>Changes in family tradition may be difficult for some children to accept.</a:t>
            </a:r>
            <a:endParaRPr lang="en-US" sz="2000" dirty="0">
              <a:cs typeface="Times New Roman" panose="02020603050405020304" charset="0"/>
              <a:sym typeface="+mn-e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66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1975"/>
            <a:ext cx="8229600" cy="95821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Conclusion</a:t>
            </a:r>
            <a:r>
              <a:rPr lang="en-US" dirty="0" smtClean="0">
                <a:sym typeface="+mn-ea"/>
              </a:rPr>
              <a:t/>
            </a:r>
            <a:br>
              <a:rPr lang="en-US" dirty="0" smtClean="0">
                <a:sym typeface="+mn-ea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845"/>
            <a:ext cx="8229600" cy="4700905"/>
          </a:xfrm>
        </p:spPr>
        <p:txBody>
          <a:bodyPr/>
          <a:lstStyle/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Family is the fabric of a society, it should be built on a solid foundation. 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family structures  namely the single and blended family households can create issues and should be avoided for the benefit of the child/children.</a:t>
            </a:r>
          </a:p>
        </p:txBody>
      </p:sp>
    </p:spTree>
  </p:cSld>
  <p:clrMapOvr>
    <a:masterClrMapping/>
  </p:clrMapOvr>
  <p:transition advTm="31015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1975"/>
            <a:ext cx="8229600" cy="958215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Conclusion Cont’d</a:t>
            </a:r>
            <a:r>
              <a:rPr lang="en-US" dirty="0" smtClean="0">
                <a:sym typeface="+mn-ea"/>
              </a:rPr>
              <a:t/>
            </a:r>
            <a:br>
              <a:rPr lang="en-US" dirty="0" smtClean="0">
                <a:sym typeface="+mn-ea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845"/>
            <a:ext cx="8229600" cy="4700905"/>
          </a:xfrm>
        </p:spPr>
        <p:txBody>
          <a:bodyPr/>
          <a:lstStyle/>
          <a:p>
            <a:pPr marL="0" indent="0">
              <a:buNone/>
            </a:pPr>
            <a:endParaRPr lang="en-US" sz="24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the Caribbean, the number of cases of divorce, family violence and the general disintegration of family values and basic manners reflects poorly on  our society.</a:t>
            </a:r>
          </a:p>
          <a:p>
            <a:endParaRPr lang="en-US" sz="24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must remain at the forefront of our minds that unsavoury acts are committed by people and people originate in a family.</a:t>
            </a:r>
          </a:p>
          <a:p>
            <a:pPr marL="0" indent="0">
              <a:buNone/>
            </a:pPr>
            <a:endParaRPr lang="en-US" sz="24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family should be a place of comfort, care and love.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582642"/>
      </p:ext>
    </p:extLst>
  </p:cSld>
  <p:clrMapOvr>
    <a:masterClrMapping/>
  </p:clrMapOvr>
  <p:transition advTm="31015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181" y="228600"/>
            <a:ext cx="6347713" cy="660400"/>
          </a:xfrm>
        </p:spPr>
        <p:txBody>
          <a:bodyPr/>
          <a:lstStyle/>
          <a:p>
            <a:pPr algn="ctr"/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R</a:t>
            </a:r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eview Questions</a:t>
            </a:r>
            <a:endParaRPr lang="en-US" sz="32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4963" y="1270000"/>
            <a:ext cx="8229600" cy="53546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0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Answer All Questions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1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 A  group of people related to one another by blood, marriage or adoption.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amily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elatives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om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dad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Siblings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parents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A  married man and woman living with their biological or adopted children.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Parents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uclear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family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amily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unit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lended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family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533400"/>
            <a:ext cx="6347714" cy="550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The  responsibility for older siblings in the event of death or abandonment of parent/s to fulfill family roles.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ibling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family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xtended 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lended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/ reconstituted 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Can a single parent family become nuclear through marriage?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YES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381000"/>
            <a:ext cx="6347714" cy="566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A family where one parent is not biologically related to the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child/children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is called.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uclear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lended/combined/reconstituted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xtended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ingle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parent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Which of the following best describes the Caribbean Family?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ather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, mother and child living together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group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of people living in a shelter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lderly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people living in a home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iblings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sharing an apartment</a:t>
            </a:r>
          </a:p>
          <a:p>
            <a:pPr marL="0" indent="0">
              <a:buFont typeface="+mj-lt"/>
              <a:buNone/>
            </a:pP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28600"/>
            <a:ext cx="6347714" cy="581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Y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our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grandmother moved in with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and your parents,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what type of family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are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now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living in?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Extended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Reconstituted 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Single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parent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8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 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Which of the following can change a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 family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single parent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family?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arriage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irth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of child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D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ivorce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doption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533400"/>
            <a:ext cx="6347714" cy="550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Items 9</a:t>
            </a:r>
            <a:r>
              <a:rPr lang="en-US" sz="2000" b="1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- 13 </a:t>
            </a:r>
            <a:r>
              <a:rPr lang="en-US" sz="20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refer to the following scenario.</a:t>
            </a:r>
            <a:endParaRPr lang="en-US" sz="20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Mr.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Mrs.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Henntel have been married for six years and have a three year old daughter. They are now sharing a home with Mr. Henntel's retired parents and have agreed  that </a:t>
            </a:r>
            <a:r>
              <a:rPr lang="en-US" sz="2000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Mrs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Henntel will continue to work in the medical field. </a:t>
            </a:r>
            <a:r>
              <a:rPr lang="en-US" sz="2000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Mr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Henntel assists with the preparation of meals, so that his wife will be able to devote more time 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</a:t>
            </a:r>
            <a:r>
              <a:rPr lang="en-US" sz="2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care of their daughter.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8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457200"/>
            <a:ext cx="6347714" cy="5584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Which of the following types of family is described in the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scenario?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Blended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Extended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Single-parent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sz="1600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marL="0" indent="0">
              <a:buNone/>
            </a:pP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How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will Mr. and Mrs.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Henntel benefit from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this new type of family arrangement?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romanLcPeriod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Financial stability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romanLcPeriod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Limited space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romanLcPeriod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Sound discipline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romanLcPeriod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Growth and foster respect for the elderly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i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</a:t>
            </a:r>
            <a:r>
              <a:rPr lang="en-US" sz="1600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i,iii,iv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ii, iv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  </a:t>
            </a:r>
            <a:r>
              <a:rPr lang="en-US" sz="1600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ii,i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FORMS IN THE CARIBBEAN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23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381000"/>
            <a:ext cx="6347714" cy="566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11.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early 2019, Mr. Henntel's mother needed an emergency surgery procedure. Therefore both his parents opted to migrate. The family will now be identified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as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extended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single  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blended/combined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12. In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light of COVI-19. An unfortunate mishap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occurred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. Mr. Henntel's wife contracted COVID-19 and died. In filling out the social welfare application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form, he </a:t>
            </a: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is now required to list his family as: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sibling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reconstituted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single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+mj-lt"/>
              <a:buAutoNum type="alphaLcParenR"/>
            </a:pPr>
            <a:r>
              <a:rPr lang="en-US" sz="16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nuclear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85800"/>
          </a:xfrm>
        </p:spPr>
        <p:txBody>
          <a:bodyPr/>
          <a:lstStyle/>
          <a:p>
            <a:r>
              <a:rPr lang="en-US" sz="2000" b="1" dirty="0" smtClean="0"/>
              <a:t>Refer to scenario on slide 27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0"/>
            <a:ext cx="6347714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13.Explain two positive impacts and one negative impact of this new family type.</a:t>
            </a:r>
          </a:p>
          <a:p>
            <a:r>
              <a:rPr lang="en-US" sz="2000" dirty="0" smtClean="0"/>
              <a:t>Positive Impacts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…………………………………………………….....................................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Negative Impact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……………………………………………………………………………….</a:t>
            </a:r>
          </a:p>
          <a:p>
            <a:pPr marL="0" indent="0" algn="r">
              <a:buNone/>
            </a:pPr>
            <a:r>
              <a:rPr lang="en-US" sz="2000" dirty="0" smtClean="0"/>
              <a:t>(6 marks)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2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24" y="196453"/>
            <a:ext cx="7886700" cy="13255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</a:rPr>
              <a:t>14. Name and describe the type of single parenting shown in the image below.</a:t>
            </a:r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adult baby celebration child daughter daylight facial expression family father girl group happiness home leisure man music outdoors parent park people person portrait smiling we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542798"/>
            <a:ext cx="1400287" cy="210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177062" y="685800"/>
            <a:ext cx="7751762" cy="4953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Name …………………………………………………………………………………………….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 smtClean="0"/>
              <a:t>Description 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sz="2000" dirty="0" smtClean="0"/>
              <a:t>…………………………………………………………………………..……………………………</a:t>
            </a:r>
          </a:p>
          <a:p>
            <a:pPr marL="0" indent="0" algn="r">
              <a:buNone/>
            </a:pPr>
            <a:r>
              <a:rPr lang="en-US" sz="2000" dirty="0" smtClean="0"/>
              <a:t>(2 marks)</a:t>
            </a:r>
            <a:endParaRPr lang="en-US" sz="2000" dirty="0"/>
          </a:p>
        </p:txBody>
      </p:sp>
    </p:spTree>
  </p:cSld>
  <p:clrMapOvr>
    <a:masterClrMapping/>
  </p:clrMapOvr>
  <p:transition advTm="9188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685800"/>
            <a:ext cx="6347714" cy="53555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15. State the difference between the ‘extended family’ and the ‘blended family’.</a:t>
            </a:r>
          </a:p>
          <a:p>
            <a:pPr marL="0" indent="0">
              <a:buNone/>
            </a:pPr>
            <a:r>
              <a:rPr lang="en-US" sz="2000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</a:t>
            </a:r>
          </a:p>
          <a:p>
            <a:pPr marL="0" indent="0" algn="r">
              <a:buNone/>
            </a:pPr>
            <a:r>
              <a:rPr lang="en-US" sz="2000" dirty="0" smtClean="0"/>
              <a:t>(2 marks)</a:t>
            </a:r>
          </a:p>
          <a:p>
            <a:pPr marL="0" indent="0" algn="r">
              <a:buNone/>
            </a:pPr>
            <a:endParaRPr lang="en-US" sz="2000" dirty="0" smtClean="0"/>
          </a:p>
          <a:p>
            <a:pPr marL="0" indent="0" algn="r">
              <a:buNone/>
            </a:pPr>
            <a:r>
              <a:rPr lang="en-US" sz="2000" dirty="0" smtClean="0"/>
              <a:t>Total 22 marks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262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 smtClean="0">
                <a:latin typeface="Times New Roman" panose="02020603050405020304" charset="0"/>
                <a:cs typeface="Times New Roman" panose="02020603050405020304" charset="0"/>
              </a:rPr>
              <a:t>Answer Key</a:t>
            </a:r>
            <a:endParaRPr lang="en-US" sz="32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47800"/>
            <a:ext cx="6347714" cy="4593563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1. a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2. b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3. a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4. a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5. b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6. a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7. b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8. c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9. c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10. 9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11. d</a:t>
            </a: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12. </a:t>
            </a:r>
            <a:r>
              <a:rPr lang="en-US" sz="1600" dirty="0" smtClean="0"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1600" dirty="0">
                <a:latin typeface="Times New Roman" panose="02020603050405020304" charset="0"/>
                <a:cs typeface="Times New Roman" panose="02020603050405020304" charset="0"/>
              </a:rPr>
              <a:t>1 mark each = TOTAL 12 marks</a:t>
            </a: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381000"/>
            <a:ext cx="6347714" cy="566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13.Positive Impacts of grandparents living with family: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Assist in doing household chores.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Contribute to financial resources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Assist in socialization </a:t>
            </a:r>
            <a:r>
              <a:rPr lang="en-US" sz="2000" dirty="0"/>
              <a:t>of the </a:t>
            </a:r>
            <a:r>
              <a:rPr lang="en-US" sz="2000" dirty="0" smtClean="0"/>
              <a:t>child </a:t>
            </a:r>
            <a:r>
              <a:rPr lang="en-US" sz="2000" dirty="0"/>
              <a:t>and transfer of culture</a:t>
            </a:r>
            <a:r>
              <a:rPr lang="en-US" sz="2000" dirty="0" smtClean="0"/>
              <a:t>.</a:t>
            </a:r>
          </a:p>
          <a:p>
            <a:pPr marL="0" indent="0" algn="r">
              <a:buNone/>
            </a:pPr>
            <a:r>
              <a:rPr lang="en-US" sz="2000" dirty="0" smtClean="0"/>
              <a:t>(2 marks for any two response)</a:t>
            </a:r>
          </a:p>
          <a:p>
            <a:pPr marL="0" indent="0" algn="r">
              <a:buNone/>
            </a:pPr>
            <a:r>
              <a:rPr lang="en-US" sz="2000" dirty="0" smtClean="0"/>
              <a:t>(=4 marks)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19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609600"/>
            <a:ext cx="6347714" cy="543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Negative Impact of grandparent living with the family: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Tension created on </a:t>
            </a:r>
            <a:r>
              <a:rPr lang="en-US" sz="2000" dirty="0"/>
              <a:t>child rearing practices.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Reduction in financial </a:t>
            </a:r>
            <a:r>
              <a:rPr lang="en-US" sz="2000" dirty="0" smtClean="0"/>
              <a:t>resources - dependent </a:t>
            </a:r>
            <a:r>
              <a:rPr lang="en-US" sz="2000" dirty="0"/>
              <a:t>on the family income.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Lack of privacy for all to live comfortably. 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Competition for resources such as television</a:t>
            </a:r>
            <a:r>
              <a:rPr lang="en-US" sz="2000" dirty="0" smtClean="0"/>
              <a:t>, </a:t>
            </a:r>
            <a:r>
              <a:rPr lang="en-US" sz="2000" dirty="0"/>
              <a:t>bathroom</a:t>
            </a:r>
            <a:r>
              <a:rPr lang="en-US" sz="2000" dirty="0" smtClean="0"/>
              <a:t>.</a:t>
            </a:r>
          </a:p>
          <a:p>
            <a:pPr marL="0" indent="0" algn="r">
              <a:buNone/>
            </a:pPr>
            <a:r>
              <a:rPr lang="en-US" sz="2000" dirty="0" smtClean="0"/>
              <a:t>(2 marks for any response)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141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816" y="762000"/>
            <a:ext cx="6802584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900" dirty="0" smtClean="0">
                <a:cs typeface="Times New Roman" panose="02020603050405020304" charset="0"/>
              </a:rPr>
              <a:t>14. Patrifocal family : The father is the head of the household.</a:t>
            </a:r>
          </a:p>
          <a:p>
            <a:pPr marL="0" indent="0" algn="r">
              <a:buNone/>
            </a:pPr>
            <a:r>
              <a:rPr lang="en-US" sz="2900" dirty="0" smtClean="0">
                <a:cs typeface="Times New Roman" panose="02020603050405020304" charset="0"/>
              </a:rPr>
              <a:t>(1 mark each for name and description)</a:t>
            </a:r>
          </a:p>
          <a:p>
            <a:pPr marL="0" indent="0" algn="r">
              <a:buNone/>
            </a:pPr>
            <a:r>
              <a:rPr lang="en-US" sz="2900" dirty="0" smtClean="0">
                <a:cs typeface="Times New Roman" panose="02020603050405020304" charset="0"/>
              </a:rPr>
              <a:t>(= 2 marks)</a:t>
            </a:r>
            <a:endParaRPr lang="en-US" sz="2900" dirty="0"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029" sz="2900" dirty="0" smtClean="0">
                <a:cs typeface="Times New Roman" panose="02020603050405020304" pitchFamily="18" charset="0"/>
              </a:rPr>
              <a:t>15. </a:t>
            </a:r>
          </a:p>
          <a:p>
            <a:pPr marL="0" indent="0">
              <a:buNone/>
            </a:pPr>
            <a:r>
              <a:rPr lang="en-029" sz="2900" dirty="0" smtClean="0">
                <a:cs typeface="Times New Roman" panose="02020603050405020304" pitchFamily="18" charset="0"/>
              </a:rPr>
              <a:t>Extended </a:t>
            </a:r>
            <a:r>
              <a:rPr lang="en-029" sz="2900" dirty="0">
                <a:cs typeface="Times New Roman" panose="02020603050405020304" pitchFamily="18" charset="0"/>
              </a:rPr>
              <a:t>family:  A type of family in which </a:t>
            </a:r>
            <a:r>
              <a:rPr lang="en-029" sz="2900" dirty="0" smtClean="0">
                <a:cs typeface="Times New Roman" panose="02020603050405020304" pitchFamily="18" charset="0"/>
              </a:rPr>
              <a:t>relatives </a:t>
            </a:r>
            <a:r>
              <a:rPr lang="en-029" sz="2900" dirty="0">
                <a:cs typeface="Times New Roman" panose="02020603050405020304" pitchFamily="18" charset="0"/>
              </a:rPr>
              <a:t>(such as grandparents, aunts, uncles and cousins)</a:t>
            </a:r>
            <a:r>
              <a:rPr lang="en-029" sz="2900" dirty="0" smtClean="0">
                <a:cs typeface="Times New Roman" panose="02020603050405020304" pitchFamily="18" charset="0"/>
              </a:rPr>
              <a:t> </a:t>
            </a:r>
            <a:r>
              <a:rPr lang="en-029" sz="2900" dirty="0">
                <a:cs typeface="Times New Roman" panose="02020603050405020304" pitchFamily="18" charset="0"/>
              </a:rPr>
              <a:t>in addition to parents and children </a:t>
            </a:r>
            <a:r>
              <a:rPr lang="en-029" sz="2900" dirty="0" smtClean="0">
                <a:cs typeface="Times New Roman" panose="02020603050405020304" pitchFamily="18" charset="0"/>
              </a:rPr>
              <a:t>live </a:t>
            </a:r>
            <a:r>
              <a:rPr lang="en-029" sz="2900" dirty="0">
                <a:cs typeface="Times New Roman" panose="02020603050405020304" pitchFamily="18" charset="0"/>
              </a:rPr>
              <a:t>in a single household</a:t>
            </a:r>
            <a:r>
              <a:rPr lang="en-029" sz="2900" dirty="0" smtClean="0">
                <a:cs typeface="Times New Roman" panose="02020603050405020304" pitchFamily="18" charset="0"/>
              </a:rPr>
              <a:t>.</a:t>
            </a:r>
            <a:r>
              <a:rPr lang="en-029" sz="2900" dirty="0">
                <a:cs typeface="Times New Roman" panose="02020603050405020304" pitchFamily="18" charset="0"/>
              </a:rPr>
              <a:t> </a:t>
            </a:r>
            <a:endParaRPr lang="en-US" sz="29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029" sz="2900" dirty="0">
                <a:cs typeface="Times New Roman" panose="02020603050405020304" pitchFamily="18" charset="0"/>
              </a:rPr>
              <a:t> </a:t>
            </a:r>
            <a:endParaRPr lang="en-US" sz="29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029" sz="2900" dirty="0">
                <a:cs typeface="Times New Roman" panose="02020603050405020304" pitchFamily="18" charset="0"/>
              </a:rPr>
              <a:t>A blended family is defined as a family made of two parents and their children from previous marriages/unions</a:t>
            </a:r>
            <a:r>
              <a:rPr lang="en-029" sz="2900" dirty="0" smtClean="0">
                <a:cs typeface="Times New Roman" panose="02020603050405020304" pitchFamily="18" charset="0"/>
              </a:rPr>
              <a:t>.</a:t>
            </a:r>
          </a:p>
          <a:p>
            <a:pPr marL="0" indent="0" algn="r">
              <a:buNone/>
            </a:pPr>
            <a:r>
              <a:rPr lang="en-029" sz="2900" dirty="0" smtClean="0">
                <a:cs typeface="Times New Roman" panose="02020603050405020304" pitchFamily="18" charset="0"/>
              </a:rPr>
              <a:t>(1 mark for each definition = 2 marks)</a:t>
            </a:r>
          </a:p>
          <a:p>
            <a:pPr marL="0" indent="0" algn="r">
              <a:buNone/>
            </a:pPr>
            <a:r>
              <a:rPr lang="en-029" sz="2900" dirty="0" smtClean="0">
                <a:cs typeface="Times New Roman" panose="02020603050405020304" pitchFamily="18" charset="0"/>
              </a:rPr>
              <a:t>Total 22 marks</a:t>
            </a:r>
            <a:endParaRPr lang="en-US" sz="29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029" sz="2900" dirty="0">
                <a:cs typeface="Times New Roman" panose="02020603050405020304" pitchFamily="18" charset="0"/>
              </a:rPr>
              <a:t> </a:t>
            </a:r>
            <a:endParaRPr lang="en-US" sz="2900" dirty="0"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Times New Roman" panose="02020603050405020304" charset="0"/>
                <a:cs typeface="Times New Roman" panose="0202060305040502030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charset="0"/>
                <a:cs typeface="Times New Roman" panose="02020603050405020304" charset="0"/>
              </a:rPr>
              <a:t>Stewart, Thelma M. (1994) Certificate Management of Homes and Families.</a:t>
            </a:r>
          </a:p>
          <a:p>
            <a:r>
              <a:rPr lang="en-US" sz="2000" dirty="0">
                <a:latin typeface="Times New Roman" panose="02020603050405020304" charset="0"/>
                <a:cs typeface="Times New Roman" panose="02020603050405020304" charset="0"/>
              </a:rPr>
              <a:t>Dyer Rita &amp; Maynard Norma (2004) Management</a:t>
            </a:r>
            <a:r>
              <a:rPr lang="en-US" sz="2000" dirty="0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Father with child: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pxhere.com/en/photo/1533673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CC0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Domain Free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personal and commercial use</a:t>
            </a:r>
          </a:p>
          <a:p>
            <a:endParaRPr lang="en-US" sz="20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charset="0"/>
                <a:cs typeface="Times New Roman" panose="02020603050405020304" charset="0"/>
              </a:rPr>
              <a:t>At the end of the lesson, students should be able to: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Define the term family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State the family forms in the Caribbean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Describe the family forms in the Caribbean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Explain positive and negative issues experienced by different families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Differentiate between categories of single parenting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charset="0"/>
                <a:cs typeface="Times New Roman" panose="02020603050405020304" charset="0"/>
              </a:rPr>
              <a:t>Explain changes faced by redefined families 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</p:txBody>
      </p:sp>
    </p:spTree>
  </p:cSld>
  <p:clrMapOvr>
    <a:masterClrMapping/>
  </p:clrMapOvr>
  <p:transition advTm="759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Bahnschrift SemiLight" panose="020B0502040204020203" pitchFamily="34" charset="0"/>
              </a:rPr>
              <a:t>T</a:t>
            </a:r>
            <a:r>
              <a:rPr lang="en-US" sz="4000" b="1" dirty="0" smtClean="0">
                <a:latin typeface="Bahnschrift SemiLight" panose="020B0502040204020203" pitchFamily="34" charset="0"/>
              </a:rPr>
              <a:t>HE FAMILY</a:t>
            </a:r>
            <a:endParaRPr lang="en-US" sz="4000" b="1" dirty="0">
              <a:latin typeface="Bahnschrift SemiLight" panose="020B0502040204020203" pitchFamily="34" charset="0"/>
            </a:endParaRPr>
          </a:p>
        </p:txBody>
      </p:sp>
      <p:pic>
        <p:nvPicPr>
          <p:cNvPr id="6" name="Picture 2" descr="File:Family jump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37" y="1371600"/>
            <a:ext cx="607122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535" y="9260029"/>
            <a:ext cx="1838620" cy="464619"/>
          </a:xfrm>
        </p:spPr>
        <p:txBody>
          <a:bodyPr/>
          <a:lstStyle/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endParaRPr lang="en-US" sz="1000" dirty="0"/>
          </a:p>
          <a:p>
            <a:endParaRPr lang="en-US" sz="1000" dirty="0" smtClean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sz="1000" dirty="0" smtClean="0">
              <a:hlinkClick r:id="rId4"/>
            </a:endParaRPr>
          </a:p>
          <a:p>
            <a:pPr marL="0" indent="0">
              <a:buNone/>
            </a:pPr>
            <a:endParaRPr lang="en-US" sz="1000" dirty="0">
              <a:hlinkClick r:id="rId4"/>
            </a:endParaRPr>
          </a:p>
          <a:p>
            <a:pPr marL="0" indent="0">
              <a:buNone/>
            </a:pPr>
            <a:endParaRPr lang="en-US" sz="1000" dirty="0"/>
          </a:p>
        </p:txBody>
      </p:sp>
      <p:sp>
        <p:nvSpPr>
          <p:cNvPr id="5" name="Rectangle 4"/>
          <p:cNvSpPr/>
          <p:nvPr/>
        </p:nvSpPr>
        <p:spPr>
          <a:xfrm>
            <a:off x="1375209" y="5105400"/>
            <a:ext cx="54841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dirty="0" smtClean="0"/>
          </a:p>
          <a:p>
            <a:r>
              <a:rPr lang="en-US" sz="1000" dirty="0">
                <a:hlinkClick r:id="rId5"/>
              </a:rPr>
              <a:t>https://</a:t>
            </a:r>
            <a:r>
              <a:rPr lang="en-US" sz="1000" dirty="0" smtClean="0">
                <a:hlinkClick r:id="rId5"/>
              </a:rPr>
              <a:t>upload.wikimedia.org/wikipedia/commons/thumb/4/40/Family_jump.jpg/800px-Family_jump.jpg</a:t>
            </a:r>
            <a:r>
              <a:rPr lang="en-US" sz="1000" dirty="0"/>
              <a:t> </a:t>
            </a:r>
            <a:r>
              <a:rPr lang="en-US" sz="1000" dirty="0" smtClean="0"/>
              <a:t>   </a:t>
            </a:r>
            <a:r>
              <a:rPr lang="en-US" sz="1000" dirty="0" smtClean="0">
                <a:hlinkClick r:id="rId6"/>
              </a:rPr>
              <a:t>CC </a:t>
            </a:r>
            <a:r>
              <a:rPr lang="en-US" sz="1000" dirty="0">
                <a:hlinkClick r:id="rId6"/>
              </a:rPr>
              <a:t>BY 2.0</a:t>
            </a:r>
            <a:r>
              <a:rPr lang="en-US" sz="1000" dirty="0" smtClean="0">
                <a:hlinkClick r:id="rId6"/>
              </a:rPr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859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Perpetua Titling MT" panose="02020502060505020804" pitchFamily="18" charset="0"/>
                <a:cs typeface="Times New Roman" panose="02020603050405020304" charset="0"/>
              </a:rPr>
              <a:t>Introduction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066800"/>
            <a:ext cx="6347714" cy="3880773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The 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Family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 is one of the most important structures in todays' society, it reflects the 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morals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 values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attitude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behaviour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 and most importantly the </a:t>
            </a:r>
            <a:r>
              <a:rPr lang="en-US" sz="3000" b="1" dirty="0">
                <a:latin typeface="Times New Roman" panose="02020603050405020304" charset="0"/>
                <a:cs typeface="Times New Roman" panose="02020603050405020304" charset="0"/>
              </a:rPr>
              <a:t>spirituality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 of a nation. </a:t>
            </a:r>
          </a:p>
          <a:p>
            <a:pPr marL="0" indent="0" algn="l">
              <a:buNone/>
            </a:pPr>
            <a:r>
              <a:rPr lang="en-US" sz="3000" dirty="0" smtClean="0">
                <a:latin typeface="Times New Roman" panose="02020603050405020304" charset="0"/>
                <a:cs typeface="Times New Roman" panose="02020603050405020304" charset="0"/>
              </a:rPr>
              <a:t>Therefore </a:t>
            </a:r>
            <a:r>
              <a:rPr lang="en-US" sz="3000" dirty="0">
                <a:latin typeface="Times New Roman" panose="02020603050405020304" charset="0"/>
                <a:cs typeface="Times New Roman" panose="02020603050405020304" charset="0"/>
              </a:rPr>
              <a:t>the strength of a nation lies within the boundaries and confinement of our homes.</a:t>
            </a:r>
          </a:p>
        </p:txBody>
      </p:sp>
    </p:spTree>
  </p:cSld>
  <p:clrMapOvr>
    <a:masterClrMapping/>
  </p:clrMapOvr>
  <p:transition advTm="1614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charset="0"/>
                <a:cs typeface="Times New Roman" panose="02020603050405020304" charset="0"/>
              </a:rPr>
              <a:t>CONCEPT OF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>
              <a:buNone/>
            </a:pPr>
            <a:endParaRPr lang="en-US" dirty="0" smtClean="0"/>
          </a:p>
          <a:p>
            <a:pPr algn="l"/>
            <a:r>
              <a:rPr lang="en-US" sz="3600" dirty="0" smtClean="0">
                <a:latin typeface="Times New Roman" panose="02020603050405020304" charset="0"/>
                <a:cs typeface="Times New Roman" panose="02020603050405020304" charset="0"/>
              </a:rPr>
              <a:t>The term ‘family’ often refers to a group of two or more persons who may be related by marriage, birth, blood or adoption, who reside together in the same household and share the same resources and responsibilities</a:t>
            </a:r>
            <a:r>
              <a:rPr lang="en-US" dirty="0" smtClean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l"/>
            <a:endParaRPr lang="en-US" sz="24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 advTm="20078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1" dirty="0" smtClean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smtClean="0">
                <a:latin typeface="Times New Roman" panose="02020603050405020304" charset="0"/>
                <a:cs typeface="Times New Roman" panose="02020603050405020304" charset="0"/>
              </a:rPr>
              <a:t>Concept of Family Cont’d</a:t>
            </a:r>
            <a:endParaRPr lang="en-US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86968"/>
            <a:ext cx="8229600" cy="4953000"/>
          </a:xfrm>
        </p:spPr>
        <p:txBody>
          <a:bodyPr/>
          <a:lstStyle/>
          <a:p>
            <a:endParaRPr lang="en-US" sz="24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en-US" sz="3600" dirty="0" smtClean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sz="3200" dirty="0" smtClean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Families may also be defined as a social arrangement based on marriage and the marriage contract, including recognition of the rights and duties of parenthood.</a:t>
            </a:r>
            <a:endParaRPr lang="en-US" sz="3200" dirty="0" smtClean="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3200" dirty="0"/>
          </a:p>
        </p:txBody>
      </p:sp>
    </p:spTree>
  </p:cSld>
  <p:clrMapOvr>
    <a:masterClrMapping/>
  </p:clrMapOvr>
  <p:transition advTm="1287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75403"/>
            <a:ext cx="6400800" cy="156845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Perpetua Titling MT" panose="02020502060505020804" pitchFamily="18" charset="0"/>
                <a:cs typeface="Times New Roman" panose="02020603050405020304" charset="0"/>
              </a:rPr>
              <a:t>Major Family forms in the </a:t>
            </a:r>
            <a:r>
              <a:rPr lang="en-US" sz="4000" b="1" dirty="0">
                <a:latin typeface="Perpetua Titling MT" panose="02020502060505020804" pitchFamily="18" charset="0"/>
                <a:cs typeface="Times New Roman" panose="02020603050405020304" charset="0"/>
              </a:rPr>
              <a:t>C</a:t>
            </a:r>
            <a:r>
              <a:rPr lang="en-US" sz="4000" b="1" dirty="0" smtClean="0">
                <a:latin typeface="Perpetua Titling MT" panose="02020502060505020804" pitchFamily="18" charset="0"/>
                <a:cs typeface="Times New Roman" panose="02020603050405020304" charset="0"/>
              </a:rPr>
              <a:t>aribbean</a:t>
            </a:r>
            <a:endParaRPr lang="en-US" sz="4000" b="1" dirty="0">
              <a:latin typeface="Perpetua Titling MT" panose="02020502060505020804" pitchFamily="18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sz="800" dirty="0" smtClean="0">
              <a:hlinkClick r:id="rId2"/>
            </a:endParaRPr>
          </a:p>
          <a:p>
            <a:pPr marL="0" indent="0">
              <a:buNone/>
            </a:pPr>
            <a:r>
              <a:rPr lang="en-US" sz="800" dirty="0">
                <a:hlinkClick r:id="rId2"/>
              </a:rPr>
              <a:t>h</a:t>
            </a:r>
            <a:r>
              <a:rPr lang="en-US" sz="800" dirty="0" smtClean="0">
                <a:hlinkClick r:id="rId2"/>
              </a:rPr>
              <a:t>ttps</a:t>
            </a:r>
            <a:r>
              <a:rPr lang="en-US" sz="800" dirty="0">
                <a:hlinkClick r:id="rId2"/>
              </a:rPr>
              <a:t>://picryl.com/media/central-america-and-the-caribbean?zoom=true</a:t>
            </a:r>
            <a:endParaRPr lang="en-US" sz="800" dirty="0"/>
          </a:p>
        </p:txBody>
      </p:sp>
      <p:pic>
        <p:nvPicPr>
          <p:cNvPr id="8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2514600"/>
            <a:ext cx="4294909" cy="304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611" y="2549236"/>
            <a:ext cx="2259965" cy="162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893418"/>
      </p:ext>
    </p:extLst>
  </p:cSld>
  <p:clrMapOvr>
    <a:masterClrMapping/>
  </p:clrMapOvr>
  <p:transition advTm="6000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4631</TotalTime>
  <Words>1739</Words>
  <Application>Microsoft Office PowerPoint</Application>
  <PresentationFormat>On-screen Show (4:3)</PresentationFormat>
  <Paragraphs>410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7" baseType="lpstr">
      <vt:lpstr>Arial</vt:lpstr>
      <vt:lpstr>Bahnschrift SemiLight</vt:lpstr>
      <vt:lpstr>Calibri</vt:lpstr>
      <vt:lpstr>Perpetua Titling MT</vt:lpstr>
      <vt:lpstr>Times New Roman</vt:lpstr>
      <vt:lpstr>Trebuchet MS</vt:lpstr>
      <vt:lpstr>Wingdings</vt:lpstr>
      <vt:lpstr>Wingdings 3</vt:lpstr>
      <vt:lpstr>Facet</vt:lpstr>
      <vt:lpstr>FAMILY AND RESOURCE MANAGEMENT</vt:lpstr>
      <vt:lpstr>Group level: Form Four/Form Five</vt:lpstr>
      <vt:lpstr>PowerPoint Presentation</vt:lpstr>
      <vt:lpstr>OBJECTIVES</vt:lpstr>
      <vt:lpstr>THE FAMILY</vt:lpstr>
      <vt:lpstr>Introduction</vt:lpstr>
      <vt:lpstr>CONCEPT OF FAMILY</vt:lpstr>
      <vt:lpstr> Concept of Family Cont’d</vt:lpstr>
      <vt:lpstr>Major Family forms in the Caribbean</vt:lpstr>
      <vt:lpstr>THE NUCLEAR FAMILY  </vt:lpstr>
      <vt:lpstr>The Extended Family</vt:lpstr>
      <vt:lpstr>The Extended Family Cont’d</vt:lpstr>
      <vt:lpstr>The Extended Family Cont’d</vt:lpstr>
      <vt:lpstr>SINGLE PARENT</vt:lpstr>
      <vt:lpstr>TWO MAIN CATEGORIES OF SINGLE PARENTING</vt:lpstr>
      <vt:lpstr>The Single Parent Family Cont’d</vt:lpstr>
      <vt:lpstr>The Single Parent Family Cont’d</vt:lpstr>
      <vt:lpstr>SIBLING HOUSEHOLD</vt:lpstr>
      <vt:lpstr>Sibling Household Cont’d</vt:lpstr>
      <vt:lpstr>BLENDED / RECONSTITUTED</vt:lpstr>
      <vt:lpstr>Blended/Reconstituted Cont’d</vt:lpstr>
      <vt:lpstr>Conclusion </vt:lpstr>
      <vt:lpstr>Conclusion Cont’d </vt:lpstr>
      <vt:lpstr>Review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 to scenario on slide 27</vt:lpstr>
      <vt:lpstr>14. Name and describe the type of single parenting shown in the image below.</vt:lpstr>
      <vt:lpstr>PowerPoint Presentation</vt:lpstr>
      <vt:lpstr>Answer Key</vt:lpstr>
      <vt:lpstr>PowerPoint Presentation</vt:lpstr>
      <vt:lpstr>PowerPoint Presentation</vt:lpstr>
      <vt:lpstr>PowerPoint Presentation</vt:lpstr>
      <vt:lpstr>REFERENCES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AND RESOURCE MANAGEMENT</dc:title>
  <dc:creator>Lisa Christian Walcott</dc:creator>
  <cp:lastModifiedBy>Charmaine Gellineau</cp:lastModifiedBy>
  <cp:revision>156</cp:revision>
  <dcterms:created xsi:type="dcterms:W3CDTF">2020-05-14T19:42:00Z</dcterms:created>
  <dcterms:modified xsi:type="dcterms:W3CDTF">2020-05-22T16:00:08Z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