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852" r:id="rId4"/>
  </p:sldMasterIdLst>
  <p:notesMasterIdLst>
    <p:notesMasterId r:id="rId25"/>
  </p:notesMasterIdLst>
  <p:handoutMasterIdLst>
    <p:handoutMasterId r:id="rId26"/>
  </p:handoutMasterIdLst>
  <p:sldIdLst>
    <p:sldId id="256" r:id="rId5"/>
    <p:sldId id="276" r:id="rId6"/>
    <p:sldId id="266" r:id="rId7"/>
    <p:sldId id="275" r:id="rId8"/>
    <p:sldId id="277" r:id="rId9"/>
    <p:sldId id="279" r:id="rId10"/>
    <p:sldId id="278" r:id="rId11"/>
    <p:sldId id="281" r:id="rId12"/>
    <p:sldId id="282" r:id="rId13"/>
    <p:sldId id="283" r:id="rId14"/>
    <p:sldId id="284" r:id="rId15"/>
    <p:sldId id="286" r:id="rId16"/>
    <p:sldId id="280" r:id="rId17"/>
    <p:sldId id="285" r:id="rId18"/>
    <p:sldId id="287" r:id="rId19"/>
    <p:sldId id="288" r:id="rId20"/>
    <p:sldId id="289" r:id="rId21"/>
    <p:sldId id="290" r:id="rId22"/>
    <p:sldId id="261" r:id="rId23"/>
    <p:sldId id="27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75"/>
  </p:normalViewPr>
  <p:slideViewPr>
    <p:cSldViewPr snapToGrid="0" snapToObjects="1">
      <p:cViewPr varScale="1">
        <p:scale>
          <a:sx n="73" d="100"/>
          <a:sy n="73" d="100"/>
        </p:scale>
        <p:origin x="618"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2.png"/><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svg"/><Relationship Id="rId1" Type="http://schemas.openxmlformats.org/officeDocument/2006/relationships/image" Target="../media/image25.png"/><Relationship Id="rId6" Type="http://schemas.openxmlformats.org/officeDocument/2006/relationships/image" Target="../media/image13.svg"/><Relationship Id="rId5" Type="http://schemas.openxmlformats.org/officeDocument/2006/relationships/image" Target="../media/image27.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svg"/><Relationship Id="rId1" Type="http://schemas.openxmlformats.org/officeDocument/2006/relationships/image" Target="../media/image12.png"/><Relationship Id="rId6" Type="http://schemas.openxmlformats.org/officeDocument/2006/relationships/image" Target="../media/image23.svg"/><Relationship Id="rId5" Type="http://schemas.openxmlformats.org/officeDocument/2006/relationships/image" Target="../media/image14.png"/><Relationship Id="rId4"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svg"/><Relationship Id="rId1" Type="http://schemas.openxmlformats.org/officeDocument/2006/relationships/image" Target="../media/image25.png"/><Relationship Id="rId6" Type="http://schemas.openxmlformats.org/officeDocument/2006/relationships/image" Target="../media/image13.svg"/><Relationship Id="rId5" Type="http://schemas.openxmlformats.org/officeDocument/2006/relationships/image" Target="../media/image27.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AAC263CB-8256-4B03-92FE-1622698FB3E9}">
      <dgm:prSet/>
      <dgm:spPr/>
      <dgm:t>
        <a:bodyPr anchor="ctr"/>
        <a:lstStyle/>
        <a:p>
          <a:pPr>
            <a:lnSpc>
              <a:spcPct val="100000"/>
            </a:lnSpc>
          </a:pPr>
          <a:r>
            <a:rPr lang="en-US" dirty="0" smtClean="0"/>
            <a:t>Physiological </a:t>
          </a:r>
          <a:endParaRPr lang="en-US" dirty="0"/>
        </a:p>
      </dgm:t>
    </dgm:pt>
    <dgm:pt modelId="{0BEED663-FC38-4EAD-940F-4C475D2C87DB}" type="parTrans" cxnId="{C5E94186-9CB6-4C42-92B3-C546CC53A7B9}">
      <dgm:prSet/>
      <dgm:spPr/>
      <dgm:t>
        <a:bodyPr/>
        <a:lstStyle/>
        <a:p>
          <a:endParaRPr lang="en-US" sz="4000"/>
        </a:p>
      </dgm:t>
    </dgm:pt>
    <dgm:pt modelId="{808B76D0-8EC7-469A-93AC-7A6017188A9D}" type="sibTrans" cxnId="{C5E94186-9CB6-4C42-92B3-C546CC53A7B9}">
      <dgm:prSet phldrT="1" phldr="0"/>
      <dgm:spPr/>
      <dgm:t>
        <a:bodyPr/>
        <a:lstStyle/>
        <a:p>
          <a:endParaRPr lang="en-US"/>
        </a:p>
      </dgm:t>
    </dgm:pt>
    <dgm:pt modelId="{4E8D2E69-0173-4BD3-B96A-7A9C5DD12B47}">
      <dgm:prSet/>
      <dgm:spPr/>
      <dgm:t>
        <a:bodyPr anchor="ctr"/>
        <a:lstStyle/>
        <a:p>
          <a:pPr>
            <a:lnSpc>
              <a:spcPct val="100000"/>
            </a:lnSpc>
          </a:pPr>
          <a:r>
            <a:rPr lang="en-US" dirty="0" smtClean="0"/>
            <a:t>Horticultural</a:t>
          </a:r>
          <a:endParaRPr lang="en-US" dirty="0"/>
        </a:p>
      </dgm:t>
    </dgm:pt>
    <dgm:pt modelId="{B954BF22-E3B3-4A1C-802E-590228BE2D9C}" type="parTrans" cxnId="{0F866C41-EB5F-47BD-A2CD-A58671F15B67}">
      <dgm:prSet/>
      <dgm:spPr/>
      <dgm:t>
        <a:bodyPr/>
        <a:lstStyle/>
        <a:p>
          <a:endParaRPr lang="en-US" sz="4000"/>
        </a:p>
      </dgm:t>
    </dgm:pt>
    <dgm:pt modelId="{FEF1E80E-8A9E-4B0A-817C-2A4CFDCF3FB2}" type="sibTrans" cxnId="{0F866C41-EB5F-47BD-A2CD-A58671F15B67}">
      <dgm:prSet phldrT="2" phldr="0"/>
      <dgm:spPr/>
      <dgm:t>
        <a:bodyPr/>
        <a:lstStyle/>
        <a:p>
          <a:endParaRPr lang="en-US"/>
        </a:p>
      </dgm:t>
    </dgm:pt>
    <dgm:pt modelId="{93A6A030-ABAB-4EFA-B539-0FDB3E07C1EF}">
      <dgm:prSet/>
      <dgm:spPr/>
      <dgm:t>
        <a:bodyPr anchor="ctr"/>
        <a:lstStyle/>
        <a:p>
          <a:pPr>
            <a:lnSpc>
              <a:spcPct val="100000"/>
            </a:lnSpc>
          </a:pPr>
          <a:r>
            <a:rPr lang="en-US" dirty="0" smtClean="0"/>
            <a:t>Harvest</a:t>
          </a:r>
          <a:endParaRPr lang="en-US" dirty="0"/>
        </a:p>
      </dgm:t>
    </dgm:pt>
    <dgm:pt modelId="{3D674B97-6DC6-4A12-85BA-0976D3064237}" type="parTrans" cxnId="{4B40C8DC-6B57-4F5B-8440-7241C649700B}">
      <dgm:prSet/>
      <dgm:spPr/>
      <dgm:t>
        <a:bodyPr/>
        <a:lstStyle/>
        <a:p>
          <a:endParaRPr lang="en-US" sz="4000"/>
        </a:p>
      </dgm:t>
    </dgm:pt>
    <dgm:pt modelId="{BFE0749E-E343-4A6F-BD09-2810EE6B4BD7}" type="sibTrans" cxnId="{4B40C8DC-6B57-4F5B-8440-7241C649700B}">
      <dgm:prSet phldrT="3" phldr="0"/>
      <dgm:spPr/>
      <dgm:t>
        <a:bodyPr/>
        <a:lstStyle/>
        <a:p>
          <a:endParaRPr lang="en-US"/>
        </a:p>
      </dgm:t>
    </dgm:pt>
    <dgm:pt modelId="{5C75D25B-729C-4880-9D2E-0125BC8E10B6}" type="pres">
      <dgm:prSet presAssocID="{D4503D04-C97E-4622-AE07-D0307CB3B4CA}" presName="root" presStyleCnt="0">
        <dgm:presLayoutVars>
          <dgm:dir/>
          <dgm:resizeHandles val="exact"/>
        </dgm:presLayoutVars>
      </dgm:prSet>
      <dgm:spPr/>
      <dgm:t>
        <a:bodyPr/>
        <a:lstStyle/>
        <a:p>
          <a:endParaRPr lang="en-US"/>
        </a:p>
      </dgm:t>
    </dgm:pt>
    <dgm:pt modelId="{D306BA23-CBDB-4B76-9A00-F1BD2D0E3AB6}" type="pres">
      <dgm:prSet presAssocID="{AAC263CB-8256-4B03-92FE-1622698FB3E9}" presName="compNode" presStyleCnt="0"/>
      <dgm:spPr/>
    </dgm:pt>
    <dgm:pt modelId="{7BE66FA6-753F-4634-847C-3776E08D4B7E}" type="pres">
      <dgm:prSet presAssocID="{AAC263CB-8256-4B03-92FE-1622698FB3E9}" presName="bgRect" presStyleLbl="bgShp" presStyleIdx="0" presStyleCnt="3"/>
      <dgm:spPr/>
    </dgm:pt>
    <dgm:pt modelId="{D5B4F75B-F23E-458D-8503-2D17FB11A702}" type="pres">
      <dgm:prSet presAssocID="{AAC263CB-8256-4B03-92FE-1622698FB3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er in pot"/>
        </a:ext>
      </dgm:extLst>
    </dgm:pt>
    <dgm:pt modelId="{3606B416-D160-4DEA-B617-D22C0FB8F203}" type="pres">
      <dgm:prSet presAssocID="{AAC263CB-8256-4B03-92FE-1622698FB3E9}" presName="spaceRect" presStyleCnt="0"/>
      <dgm:spPr/>
    </dgm:pt>
    <dgm:pt modelId="{8B3907AB-9FCD-4D59-B68F-4F73F035FE52}" type="pres">
      <dgm:prSet presAssocID="{AAC263CB-8256-4B03-92FE-1622698FB3E9}" presName="parTx" presStyleLbl="revTx" presStyleIdx="0" presStyleCnt="3">
        <dgm:presLayoutVars>
          <dgm:chMax val="0"/>
          <dgm:chPref val="0"/>
        </dgm:presLayoutVars>
      </dgm:prSet>
      <dgm:spPr/>
      <dgm:t>
        <a:bodyPr/>
        <a:lstStyle/>
        <a:p>
          <a:endParaRPr lang="en-US"/>
        </a:p>
      </dgm:t>
    </dgm:pt>
    <dgm:pt modelId="{7E777C8E-F91A-4641-B0A0-AB8F8C847C69}" type="pres">
      <dgm:prSet presAssocID="{808B76D0-8EC7-469A-93AC-7A6017188A9D}" presName="sibTrans" presStyleCnt="0"/>
      <dgm:spPr/>
    </dgm:pt>
    <dgm:pt modelId="{C97003FF-391E-467A-A738-C6497D580523}" type="pres">
      <dgm:prSet presAssocID="{4E8D2E69-0173-4BD3-B96A-7A9C5DD12B47}" presName="compNode" presStyleCnt="0"/>
      <dgm:spPr/>
    </dgm:pt>
    <dgm:pt modelId="{0F6BAAF8-CB60-4B3A-8B7F-F036077073E4}" type="pres">
      <dgm:prSet presAssocID="{4E8D2E69-0173-4BD3-B96A-7A9C5DD12B47}" presName="bgRect" presStyleLbl="bgShp" presStyleIdx="1" presStyleCnt="3"/>
      <dgm:spPr/>
    </dgm:pt>
    <dgm:pt modelId="{BF46F64E-08D3-4401-971A-A37980929B2F}" type="pres">
      <dgm:prSet presAssocID="{4E8D2E69-0173-4BD3-B96A-7A9C5DD12B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nt"/>
        </a:ext>
      </dgm:extLst>
    </dgm:pt>
    <dgm:pt modelId="{389F81C1-C561-4A25-83FE-46BB28BC5B3A}" type="pres">
      <dgm:prSet presAssocID="{4E8D2E69-0173-4BD3-B96A-7A9C5DD12B47}" presName="spaceRect" presStyleCnt="0"/>
      <dgm:spPr/>
    </dgm:pt>
    <dgm:pt modelId="{733FAF41-DF03-485F-8F06-C142970A5497}" type="pres">
      <dgm:prSet presAssocID="{4E8D2E69-0173-4BD3-B96A-7A9C5DD12B47}" presName="parTx" presStyleLbl="revTx" presStyleIdx="1" presStyleCnt="3">
        <dgm:presLayoutVars>
          <dgm:chMax val="0"/>
          <dgm:chPref val="0"/>
        </dgm:presLayoutVars>
      </dgm:prSet>
      <dgm:spPr/>
      <dgm:t>
        <a:bodyPr/>
        <a:lstStyle/>
        <a:p>
          <a:endParaRPr lang="en-US"/>
        </a:p>
      </dgm:t>
    </dgm:pt>
    <dgm:pt modelId="{D9C062C7-DE09-4BE5-9372-87D3C2DBB0FF}" type="pres">
      <dgm:prSet presAssocID="{FEF1E80E-8A9E-4B0A-817C-2A4CFDCF3FB2}" presName="sibTrans" presStyleCnt="0"/>
      <dgm:spPr/>
    </dgm:pt>
    <dgm:pt modelId="{2D358619-623B-4E64-8786-ED7DAFC11DC5}" type="pres">
      <dgm:prSet presAssocID="{93A6A030-ABAB-4EFA-B539-0FDB3E07C1EF}" presName="compNode" presStyleCnt="0"/>
      <dgm:spPr/>
    </dgm:pt>
    <dgm:pt modelId="{AFB2F689-BE38-4D4D-BBC2-8CA8AEAAD3B8}" type="pres">
      <dgm:prSet presAssocID="{93A6A030-ABAB-4EFA-B539-0FDB3E07C1EF}" presName="bgRect" presStyleLbl="bgShp" presStyleIdx="2" presStyleCnt="3"/>
      <dgm:spPr/>
    </dgm:pt>
    <dgm:pt modelId="{37FC968D-54D8-4E5B-AA68-7BB356A0611B}"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uck"/>
        </a:ext>
      </dgm:extLst>
    </dgm:pt>
    <dgm:pt modelId="{F02DB9CD-1B62-4E12-BB7D-3B0DBA05F346}" type="pres">
      <dgm:prSet presAssocID="{93A6A030-ABAB-4EFA-B539-0FDB3E07C1EF}" presName="spaceRect" presStyleCnt="0"/>
      <dgm:spPr/>
    </dgm:pt>
    <dgm:pt modelId="{73BA3BD0-B804-40ED-B730-B739330E1722}" type="pres">
      <dgm:prSet presAssocID="{93A6A030-ABAB-4EFA-B539-0FDB3E07C1EF}" presName="parTx" presStyleLbl="revTx" presStyleIdx="2" presStyleCnt="3">
        <dgm:presLayoutVars>
          <dgm:chMax val="0"/>
          <dgm:chPref val="0"/>
        </dgm:presLayoutVars>
      </dgm:prSet>
      <dgm:spPr/>
      <dgm:t>
        <a:bodyPr/>
        <a:lstStyle/>
        <a:p>
          <a:endParaRPr lang="en-US"/>
        </a:p>
      </dgm:t>
    </dgm:pt>
  </dgm:ptLst>
  <dgm:cxnLst>
    <dgm:cxn modelId="{C5E94186-9CB6-4C42-92B3-C546CC53A7B9}" srcId="{D4503D04-C97E-4622-AE07-D0307CB3B4CA}" destId="{AAC263CB-8256-4B03-92FE-1622698FB3E9}" srcOrd="0" destOrd="0" parTransId="{0BEED663-FC38-4EAD-940F-4C475D2C87DB}" sibTransId="{808B76D0-8EC7-469A-93AC-7A6017188A9D}"/>
    <dgm:cxn modelId="{0F866C41-EB5F-47BD-A2CD-A58671F15B67}" srcId="{D4503D04-C97E-4622-AE07-D0307CB3B4CA}" destId="{4E8D2E69-0173-4BD3-B96A-7A9C5DD12B47}" srcOrd="1" destOrd="0" parTransId="{B954BF22-E3B3-4A1C-802E-590228BE2D9C}" sibTransId="{FEF1E80E-8A9E-4B0A-817C-2A4CFDCF3FB2}"/>
    <dgm:cxn modelId="{80609053-FDEF-4334-8FBE-B3BA38CB8912}" type="presOf" srcId="{D4503D04-C97E-4622-AE07-D0307CB3B4CA}" destId="{5C75D25B-729C-4880-9D2E-0125BC8E10B6}" srcOrd="0" destOrd="0" presId="urn:microsoft.com/office/officeart/2018/2/layout/IconVerticalSolidList"/>
    <dgm:cxn modelId="{7540662E-D116-4373-8557-BE60021FE4EE}" type="presOf" srcId="{AAC263CB-8256-4B03-92FE-1622698FB3E9}" destId="{8B3907AB-9FCD-4D59-B68F-4F73F035FE52}" srcOrd="0" destOrd="0" presId="urn:microsoft.com/office/officeart/2018/2/layout/IconVerticalSolidList"/>
    <dgm:cxn modelId="{4B40C8DC-6B57-4F5B-8440-7241C649700B}" srcId="{D4503D04-C97E-4622-AE07-D0307CB3B4CA}" destId="{93A6A030-ABAB-4EFA-B539-0FDB3E07C1EF}" srcOrd="2" destOrd="0" parTransId="{3D674B97-6DC6-4A12-85BA-0976D3064237}" sibTransId="{BFE0749E-E343-4A6F-BD09-2810EE6B4BD7}"/>
    <dgm:cxn modelId="{8D594CBB-8E88-448B-B883-09FA83506CBA}" type="presOf" srcId="{93A6A030-ABAB-4EFA-B539-0FDB3E07C1EF}" destId="{73BA3BD0-B804-40ED-B730-B739330E1722}" srcOrd="0" destOrd="0" presId="urn:microsoft.com/office/officeart/2018/2/layout/IconVerticalSolidList"/>
    <dgm:cxn modelId="{F3F2D191-B5EC-40C1-AE92-55705BD911BA}" type="presOf" srcId="{4E8D2E69-0173-4BD3-B96A-7A9C5DD12B47}" destId="{733FAF41-DF03-485F-8F06-C142970A5497}" srcOrd="0" destOrd="0" presId="urn:microsoft.com/office/officeart/2018/2/layout/IconVerticalSolidList"/>
    <dgm:cxn modelId="{77174FFC-565E-4D2C-89FD-2AED42E179E6}" type="presParOf" srcId="{5C75D25B-729C-4880-9D2E-0125BC8E10B6}" destId="{D306BA23-CBDB-4B76-9A00-F1BD2D0E3AB6}" srcOrd="0" destOrd="0" presId="urn:microsoft.com/office/officeart/2018/2/layout/IconVerticalSolidList"/>
    <dgm:cxn modelId="{7549D3C1-C75B-4C36-B29F-1E0F23029184}" type="presParOf" srcId="{D306BA23-CBDB-4B76-9A00-F1BD2D0E3AB6}" destId="{7BE66FA6-753F-4634-847C-3776E08D4B7E}" srcOrd="0" destOrd="0" presId="urn:microsoft.com/office/officeart/2018/2/layout/IconVerticalSolidList"/>
    <dgm:cxn modelId="{5018B3FB-29D0-4E87-9EFB-0C0C0CAD84D9}" type="presParOf" srcId="{D306BA23-CBDB-4B76-9A00-F1BD2D0E3AB6}" destId="{D5B4F75B-F23E-458D-8503-2D17FB11A702}" srcOrd="1" destOrd="0" presId="urn:microsoft.com/office/officeart/2018/2/layout/IconVerticalSolidList"/>
    <dgm:cxn modelId="{DDFB7701-C74E-4A52-9B0B-7DC1D3C3577E}" type="presParOf" srcId="{D306BA23-CBDB-4B76-9A00-F1BD2D0E3AB6}" destId="{3606B416-D160-4DEA-B617-D22C0FB8F203}" srcOrd="2" destOrd="0" presId="urn:microsoft.com/office/officeart/2018/2/layout/IconVerticalSolidList"/>
    <dgm:cxn modelId="{687D608F-CAED-4075-A830-F635581B3BD6}" type="presParOf" srcId="{D306BA23-CBDB-4B76-9A00-F1BD2D0E3AB6}" destId="{8B3907AB-9FCD-4D59-B68F-4F73F035FE52}" srcOrd="3" destOrd="0" presId="urn:microsoft.com/office/officeart/2018/2/layout/IconVerticalSolidList"/>
    <dgm:cxn modelId="{6DED0859-FC05-4545-B578-0DF329D20AA1}" type="presParOf" srcId="{5C75D25B-729C-4880-9D2E-0125BC8E10B6}" destId="{7E777C8E-F91A-4641-B0A0-AB8F8C847C69}" srcOrd="1" destOrd="0" presId="urn:microsoft.com/office/officeart/2018/2/layout/IconVerticalSolidList"/>
    <dgm:cxn modelId="{F20F05DC-273B-43D2-9D74-673E7EDDC510}" type="presParOf" srcId="{5C75D25B-729C-4880-9D2E-0125BC8E10B6}" destId="{C97003FF-391E-467A-A738-C6497D580523}" srcOrd="2" destOrd="0" presId="urn:microsoft.com/office/officeart/2018/2/layout/IconVerticalSolidList"/>
    <dgm:cxn modelId="{7704DEC1-3D06-49F9-BB69-558AE8E6127F}" type="presParOf" srcId="{C97003FF-391E-467A-A738-C6497D580523}" destId="{0F6BAAF8-CB60-4B3A-8B7F-F036077073E4}" srcOrd="0" destOrd="0" presId="urn:microsoft.com/office/officeart/2018/2/layout/IconVerticalSolidList"/>
    <dgm:cxn modelId="{E7D5087A-A451-4BB5-A277-F2244B09EE05}" type="presParOf" srcId="{C97003FF-391E-467A-A738-C6497D580523}" destId="{BF46F64E-08D3-4401-971A-A37980929B2F}" srcOrd="1" destOrd="0" presId="urn:microsoft.com/office/officeart/2018/2/layout/IconVerticalSolidList"/>
    <dgm:cxn modelId="{1040220C-63BF-4CE2-BD48-13D10DA9FF15}" type="presParOf" srcId="{C97003FF-391E-467A-A738-C6497D580523}" destId="{389F81C1-C561-4A25-83FE-46BB28BC5B3A}" srcOrd="2" destOrd="0" presId="urn:microsoft.com/office/officeart/2018/2/layout/IconVerticalSolidList"/>
    <dgm:cxn modelId="{E5B26274-A31C-4CCC-979C-44A21C89FFEF}" type="presParOf" srcId="{C97003FF-391E-467A-A738-C6497D580523}" destId="{733FAF41-DF03-485F-8F06-C142970A5497}" srcOrd="3" destOrd="0" presId="urn:microsoft.com/office/officeart/2018/2/layout/IconVerticalSolidList"/>
    <dgm:cxn modelId="{9C5FC9A7-25F9-4AD0-A8EB-A5EECA41C85F}" type="presParOf" srcId="{5C75D25B-729C-4880-9D2E-0125BC8E10B6}" destId="{D9C062C7-DE09-4BE5-9372-87D3C2DBB0FF}" srcOrd="3" destOrd="0" presId="urn:microsoft.com/office/officeart/2018/2/layout/IconVerticalSolidList"/>
    <dgm:cxn modelId="{4634DE91-2234-4348-B1EC-7B8B567420AC}" type="presParOf" srcId="{5C75D25B-729C-4880-9D2E-0125BC8E10B6}" destId="{2D358619-623B-4E64-8786-ED7DAFC11DC5}" srcOrd="4" destOrd="0" presId="urn:microsoft.com/office/officeart/2018/2/layout/IconVerticalSolidList"/>
    <dgm:cxn modelId="{2395A12A-8748-45E6-9C28-28CB820A8A39}" type="presParOf" srcId="{2D358619-623B-4E64-8786-ED7DAFC11DC5}" destId="{AFB2F689-BE38-4D4D-BBC2-8CA8AEAAD3B8}" srcOrd="0" destOrd="0" presId="urn:microsoft.com/office/officeart/2018/2/layout/IconVerticalSolidList"/>
    <dgm:cxn modelId="{87BAECAA-A3D7-46BD-8287-CA89F53A243F}" type="presParOf" srcId="{2D358619-623B-4E64-8786-ED7DAFC11DC5}" destId="{37FC968D-54D8-4E5B-AA68-7BB356A0611B}" srcOrd="1" destOrd="0" presId="urn:microsoft.com/office/officeart/2018/2/layout/IconVerticalSolidList"/>
    <dgm:cxn modelId="{6FC48B28-F8ED-42E3-80EF-C9EE90CBA7D3}" type="presParOf" srcId="{2D358619-623B-4E64-8786-ED7DAFC11DC5}" destId="{F02DB9CD-1B62-4E12-BB7D-3B0DBA05F346}" srcOrd="2" destOrd="0" presId="urn:microsoft.com/office/officeart/2018/2/layout/IconVerticalSolidList"/>
    <dgm:cxn modelId="{D0DDCEB8-C95F-4C04-A9B2-D8A4F5D54EA1}" type="presParOf" srcId="{2D358619-623B-4E64-8786-ED7DAFC11DC5}" destId="{73BA3BD0-B804-40ED-B730-B739330E1722}" srcOrd="3" destOrd="0" presId="urn:microsoft.com/office/officeart/2018/2/layout/IconVerticalSolidList"/>
  </dgm:cxnLst>
  <dgm:bg>
    <a:noFill/>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62DEA7-9DCD-4B2E-9DC5-BE121C266AFD}"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41CDB9B8-E81E-41E7-AE89-8F6EDFC88D92}">
      <dgm:prSet/>
      <dgm:spPr/>
      <dgm:t>
        <a:bodyPr anchor="ctr"/>
        <a:lstStyle/>
        <a:p>
          <a:pPr>
            <a:lnSpc>
              <a:spcPct val="100000"/>
            </a:lnSpc>
            <a:defRPr cap="all"/>
          </a:pPr>
          <a:r>
            <a:rPr lang="en-US" dirty="0"/>
            <a:t>Local</a:t>
          </a:r>
        </a:p>
      </dgm:t>
    </dgm:pt>
    <dgm:pt modelId="{5D2FF527-BA77-40BE-9414-16FAE46386BB}" type="parTrans" cxnId="{21EB7847-13AE-4881-9090-909F31360F4E}">
      <dgm:prSet/>
      <dgm:spPr/>
      <dgm:t>
        <a:bodyPr/>
        <a:lstStyle/>
        <a:p>
          <a:endParaRPr lang="en-US"/>
        </a:p>
      </dgm:t>
    </dgm:pt>
    <dgm:pt modelId="{BA791450-8D1E-4A6F-B71D-2984D9E245C4}" type="sibTrans" cxnId="{21EB7847-13AE-4881-9090-909F31360F4E}">
      <dgm:prSet/>
      <dgm:spPr/>
      <dgm:t>
        <a:bodyPr/>
        <a:lstStyle/>
        <a:p>
          <a:endParaRPr lang="en-US"/>
        </a:p>
      </dgm:t>
    </dgm:pt>
    <dgm:pt modelId="{4D7D34C7-9466-4514-BF51-7396C17436B5}">
      <dgm:prSet/>
      <dgm:spPr/>
      <dgm:t>
        <a:bodyPr anchor="ctr"/>
        <a:lstStyle/>
        <a:p>
          <a:pPr>
            <a:lnSpc>
              <a:spcPct val="100000"/>
            </a:lnSpc>
            <a:defRPr cap="all"/>
          </a:pPr>
          <a:r>
            <a:rPr lang="en-US" dirty="0"/>
            <a:t>Fresh</a:t>
          </a:r>
        </a:p>
      </dgm:t>
    </dgm:pt>
    <dgm:pt modelId="{37DD6CE0-C2AA-4EB6-9E7D-14AED2127C40}" type="parTrans" cxnId="{7EEBEB1B-497E-4365-84F9-FBB75D7759E5}">
      <dgm:prSet/>
      <dgm:spPr/>
      <dgm:t>
        <a:bodyPr/>
        <a:lstStyle/>
        <a:p>
          <a:endParaRPr lang="en-US"/>
        </a:p>
      </dgm:t>
    </dgm:pt>
    <dgm:pt modelId="{483498F9-A0C2-4668-85AB-D8E6E254F73B}" type="sibTrans" cxnId="{7EEBEB1B-497E-4365-84F9-FBB75D7759E5}">
      <dgm:prSet/>
      <dgm:spPr/>
      <dgm:t>
        <a:bodyPr/>
        <a:lstStyle/>
        <a:p>
          <a:endParaRPr lang="en-US"/>
        </a:p>
      </dgm:t>
    </dgm:pt>
    <dgm:pt modelId="{8E185869-F0D4-43E2-B08A-2F3E83EE98F3}">
      <dgm:prSet/>
      <dgm:spPr/>
      <dgm:t>
        <a:bodyPr anchor="ctr"/>
        <a:lstStyle/>
        <a:p>
          <a:pPr>
            <a:lnSpc>
              <a:spcPct val="100000"/>
            </a:lnSpc>
            <a:defRPr cap="all"/>
          </a:pPr>
          <a:r>
            <a:rPr lang="en-US" dirty="0"/>
            <a:t>delicious</a:t>
          </a:r>
        </a:p>
      </dgm:t>
    </dgm:pt>
    <dgm:pt modelId="{7EE27099-92EA-4EDF-B176-0E355876D272}" type="parTrans" cxnId="{7F970F62-30E3-4F5B-A242-825013BF84A8}">
      <dgm:prSet/>
      <dgm:spPr/>
      <dgm:t>
        <a:bodyPr/>
        <a:lstStyle/>
        <a:p>
          <a:endParaRPr lang="en-US"/>
        </a:p>
      </dgm:t>
    </dgm:pt>
    <dgm:pt modelId="{77D0876E-2BA2-4E28-ADB5-9885FCB7156A}" type="sibTrans" cxnId="{7F970F62-30E3-4F5B-A242-825013BF84A8}">
      <dgm:prSet/>
      <dgm:spPr/>
      <dgm:t>
        <a:bodyPr/>
        <a:lstStyle/>
        <a:p>
          <a:endParaRPr lang="en-US"/>
        </a:p>
      </dgm:t>
    </dgm:pt>
    <dgm:pt modelId="{93B867F8-E414-414A-BCDD-B7991ED7A951}" type="pres">
      <dgm:prSet presAssocID="{7B62DEA7-9DCD-4B2E-9DC5-BE121C266AFD}" presName="root" presStyleCnt="0">
        <dgm:presLayoutVars>
          <dgm:dir/>
          <dgm:resizeHandles val="exact"/>
        </dgm:presLayoutVars>
      </dgm:prSet>
      <dgm:spPr/>
      <dgm:t>
        <a:bodyPr/>
        <a:lstStyle/>
        <a:p>
          <a:endParaRPr lang="en-US"/>
        </a:p>
      </dgm:t>
    </dgm:pt>
    <dgm:pt modelId="{7A6A14A3-6D84-4986-B114-3D993FD12988}" type="pres">
      <dgm:prSet presAssocID="{41CDB9B8-E81E-41E7-AE89-8F6EDFC88D92}" presName="compNode" presStyleCnt="0"/>
      <dgm:spPr/>
    </dgm:pt>
    <dgm:pt modelId="{D855985A-9606-43AA-8138-2D327AB02668}" type="pres">
      <dgm:prSet presAssocID="{41CDB9B8-E81E-41E7-AE89-8F6EDFC88D92}" presName="iconBgRect" presStyleLbl="bgShp" presStyleIdx="0" presStyleCnt="3"/>
      <dgm:spPr>
        <a:prstGeom prst="round2DiagRect">
          <a:avLst>
            <a:gd name="adj1" fmla="val 29727"/>
            <a:gd name="adj2" fmla="val 0"/>
          </a:avLst>
        </a:prstGeom>
      </dgm:spPr>
    </dgm:pt>
    <dgm:pt modelId="{571CEDD4-E5C1-43A5-981B-D469441843FA}" type="pres">
      <dgm:prSet presAssocID="{41CDB9B8-E81E-41E7-AE89-8F6EDFC88D9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rker"/>
        </a:ext>
      </dgm:extLst>
    </dgm:pt>
    <dgm:pt modelId="{D1ECEA80-FBB0-414E-B65F-F0909C02CD47}" type="pres">
      <dgm:prSet presAssocID="{41CDB9B8-E81E-41E7-AE89-8F6EDFC88D92}" presName="spaceRect" presStyleCnt="0"/>
      <dgm:spPr/>
    </dgm:pt>
    <dgm:pt modelId="{67FE7435-4EFB-470B-981F-DF49CDB430CC}" type="pres">
      <dgm:prSet presAssocID="{41CDB9B8-E81E-41E7-AE89-8F6EDFC88D92}" presName="textRect" presStyleLbl="revTx" presStyleIdx="0" presStyleCnt="3">
        <dgm:presLayoutVars>
          <dgm:chMax val="1"/>
          <dgm:chPref val="1"/>
        </dgm:presLayoutVars>
      </dgm:prSet>
      <dgm:spPr/>
      <dgm:t>
        <a:bodyPr/>
        <a:lstStyle/>
        <a:p>
          <a:endParaRPr lang="en-US"/>
        </a:p>
      </dgm:t>
    </dgm:pt>
    <dgm:pt modelId="{DAA49342-FB9E-4457-84E7-D26D4DCFCC33}" type="pres">
      <dgm:prSet presAssocID="{BA791450-8D1E-4A6F-B71D-2984D9E245C4}" presName="sibTrans" presStyleCnt="0"/>
      <dgm:spPr/>
    </dgm:pt>
    <dgm:pt modelId="{CE32747E-BE81-4036-9009-313FF5E73F29}" type="pres">
      <dgm:prSet presAssocID="{4D7D34C7-9466-4514-BF51-7396C17436B5}" presName="compNode" presStyleCnt="0"/>
      <dgm:spPr/>
    </dgm:pt>
    <dgm:pt modelId="{511EB657-6FA3-4A85-B884-7A4A7FA33679}" type="pres">
      <dgm:prSet presAssocID="{4D7D34C7-9466-4514-BF51-7396C17436B5}" presName="iconBgRect" presStyleLbl="bgShp" presStyleIdx="1" presStyleCnt="3"/>
      <dgm:spPr>
        <a:prstGeom prst="round2DiagRect">
          <a:avLst>
            <a:gd name="adj1" fmla="val 29727"/>
            <a:gd name="adj2" fmla="val 0"/>
          </a:avLst>
        </a:prstGeom>
      </dgm:spPr>
    </dgm:pt>
    <dgm:pt modelId="{8CA8ADC7-C86A-4471-8AEB-EC455485E10E}" type="pres">
      <dgm:prSet presAssocID="{4D7D34C7-9466-4514-BF51-7396C1743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Apple"/>
        </a:ext>
      </dgm:extLst>
    </dgm:pt>
    <dgm:pt modelId="{1B260FA2-CCF9-4FE9-852A-6C4F3145E0DB}" type="pres">
      <dgm:prSet presAssocID="{4D7D34C7-9466-4514-BF51-7396C17436B5}" presName="spaceRect" presStyleCnt="0"/>
      <dgm:spPr/>
    </dgm:pt>
    <dgm:pt modelId="{0223179B-BAF0-4498-A018-F23FA450DCFB}" type="pres">
      <dgm:prSet presAssocID="{4D7D34C7-9466-4514-BF51-7396C17436B5}" presName="textRect" presStyleLbl="revTx" presStyleIdx="1" presStyleCnt="3">
        <dgm:presLayoutVars>
          <dgm:chMax val="1"/>
          <dgm:chPref val="1"/>
        </dgm:presLayoutVars>
      </dgm:prSet>
      <dgm:spPr/>
      <dgm:t>
        <a:bodyPr/>
        <a:lstStyle/>
        <a:p>
          <a:endParaRPr lang="en-US"/>
        </a:p>
      </dgm:t>
    </dgm:pt>
    <dgm:pt modelId="{FC3A77F8-D9D6-4DAF-B99D-184DCD8F93D2}" type="pres">
      <dgm:prSet presAssocID="{483498F9-A0C2-4668-85AB-D8E6E254F73B}" presName="sibTrans" presStyleCnt="0"/>
      <dgm:spPr/>
    </dgm:pt>
    <dgm:pt modelId="{F0140940-C0E8-49A1-976F-48717C8202D0}" type="pres">
      <dgm:prSet presAssocID="{8E185869-F0D4-43E2-B08A-2F3E83EE98F3}" presName="compNode" presStyleCnt="0"/>
      <dgm:spPr/>
    </dgm:pt>
    <dgm:pt modelId="{C32FBBF5-213C-421B-B8C0-BE7BBE2B72EA}" type="pres">
      <dgm:prSet presAssocID="{8E185869-F0D4-43E2-B08A-2F3E83EE98F3}" presName="iconBgRect" presStyleLbl="bgShp" presStyleIdx="2" presStyleCnt="3"/>
      <dgm:spPr>
        <a:prstGeom prst="round2DiagRect">
          <a:avLst>
            <a:gd name="adj1" fmla="val 29727"/>
            <a:gd name="adj2" fmla="val 0"/>
          </a:avLst>
        </a:prstGeom>
      </dgm:spPr>
    </dgm:pt>
    <dgm:pt modelId="{4E9B22D3-8B34-44BE-81C8-0C740EAC4B4C}" type="pres">
      <dgm:prSet presAssocID="{8E185869-F0D4-43E2-B08A-2F3E83EE98F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Fork and knife"/>
        </a:ext>
      </dgm:extLst>
    </dgm:pt>
    <dgm:pt modelId="{4A9B6D23-193C-47D3-934A-99926963E2A4}" type="pres">
      <dgm:prSet presAssocID="{8E185869-F0D4-43E2-B08A-2F3E83EE98F3}" presName="spaceRect" presStyleCnt="0"/>
      <dgm:spPr/>
    </dgm:pt>
    <dgm:pt modelId="{0F11906B-5F98-4BB4-91AA-36CF9DA68DF5}" type="pres">
      <dgm:prSet presAssocID="{8E185869-F0D4-43E2-B08A-2F3E83EE98F3}" presName="textRect" presStyleLbl="revTx" presStyleIdx="2" presStyleCnt="3">
        <dgm:presLayoutVars>
          <dgm:chMax val="1"/>
          <dgm:chPref val="1"/>
        </dgm:presLayoutVars>
      </dgm:prSet>
      <dgm:spPr/>
      <dgm:t>
        <a:bodyPr/>
        <a:lstStyle/>
        <a:p>
          <a:endParaRPr lang="en-US"/>
        </a:p>
      </dgm:t>
    </dgm:pt>
  </dgm:ptLst>
  <dgm:cxnLst>
    <dgm:cxn modelId="{7F970F62-30E3-4F5B-A242-825013BF84A8}" srcId="{7B62DEA7-9DCD-4B2E-9DC5-BE121C266AFD}" destId="{8E185869-F0D4-43E2-B08A-2F3E83EE98F3}" srcOrd="2" destOrd="0" parTransId="{7EE27099-92EA-4EDF-B176-0E355876D272}" sibTransId="{77D0876E-2BA2-4E28-ADB5-9885FCB7156A}"/>
    <dgm:cxn modelId="{7EEBEB1B-497E-4365-84F9-FBB75D7759E5}" srcId="{7B62DEA7-9DCD-4B2E-9DC5-BE121C266AFD}" destId="{4D7D34C7-9466-4514-BF51-7396C17436B5}" srcOrd="1" destOrd="0" parTransId="{37DD6CE0-C2AA-4EB6-9E7D-14AED2127C40}" sibTransId="{483498F9-A0C2-4668-85AB-D8E6E254F73B}"/>
    <dgm:cxn modelId="{59454AFE-DCEA-434F-938E-194AADE12B17}" type="presOf" srcId="{41CDB9B8-E81E-41E7-AE89-8F6EDFC88D92}" destId="{67FE7435-4EFB-470B-981F-DF49CDB430CC}" srcOrd="0" destOrd="0" presId="urn:microsoft.com/office/officeart/2018/5/layout/IconLeafLabelList"/>
    <dgm:cxn modelId="{F5D1E86C-6F7A-40FD-A6EE-C4E071DE2D39}" type="presOf" srcId="{7B62DEA7-9DCD-4B2E-9DC5-BE121C266AFD}" destId="{93B867F8-E414-414A-BCDD-B7991ED7A951}" srcOrd="0" destOrd="0" presId="urn:microsoft.com/office/officeart/2018/5/layout/IconLeafLabelList"/>
    <dgm:cxn modelId="{21EB7847-13AE-4881-9090-909F31360F4E}" srcId="{7B62DEA7-9DCD-4B2E-9DC5-BE121C266AFD}" destId="{41CDB9B8-E81E-41E7-AE89-8F6EDFC88D92}" srcOrd="0" destOrd="0" parTransId="{5D2FF527-BA77-40BE-9414-16FAE46386BB}" sibTransId="{BA791450-8D1E-4A6F-B71D-2984D9E245C4}"/>
    <dgm:cxn modelId="{166B7089-E981-46FB-9346-D240C4593CE1}" type="presOf" srcId="{4D7D34C7-9466-4514-BF51-7396C17436B5}" destId="{0223179B-BAF0-4498-A018-F23FA450DCFB}" srcOrd="0" destOrd="0" presId="urn:microsoft.com/office/officeart/2018/5/layout/IconLeafLabelList"/>
    <dgm:cxn modelId="{987CF8B4-2AA6-4733-AC57-17C9A92DB11C}" type="presOf" srcId="{8E185869-F0D4-43E2-B08A-2F3E83EE98F3}" destId="{0F11906B-5F98-4BB4-91AA-36CF9DA68DF5}" srcOrd="0" destOrd="0" presId="urn:microsoft.com/office/officeart/2018/5/layout/IconLeafLabelList"/>
    <dgm:cxn modelId="{077A976B-1F38-441D-9228-E6BDA25014B4}" type="presParOf" srcId="{93B867F8-E414-414A-BCDD-B7991ED7A951}" destId="{7A6A14A3-6D84-4986-B114-3D993FD12988}" srcOrd="0" destOrd="0" presId="urn:microsoft.com/office/officeart/2018/5/layout/IconLeafLabelList"/>
    <dgm:cxn modelId="{0C0E534D-D1D8-4B26-9DCC-E0AA2556124D}" type="presParOf" srcId="{7A6A14A3-6D84-4986-B114-3D993FD12988}" destId="{D855985A-9606-43AA-8138-2D327AB02668}" srcOrd="0" destOrd="0" presId="urn:microsoft.com/office/officeart/2018/5/layout/IconLeafLabelList"/>
    <dgm:cxn modelId="{14444030-CEC4-46F9-9F70-4FAFD03176A5}" type="presParOf" srcId="{7A6A14A3-6D84-4986-B114-3D993FD12988}" destId="{571CEDD4-E5C1-43A5-981B-D469441843FA}" srcOrd="1" destOrd="0" presId="urn:microsoft.com/office/officeart/2018/5/layout/IconLeafLabelList"/>
    <dgm:cxn modelId="{E1F5343F-6D05-45C3-80F6-C24E94BDF4D2}" type="presParOf" srcId="{7A6A14A3-6D84-4986-B114-3D993FD12988}" destId="{D1ECEA80-FBB0-414E-B65F-F0909C02CD47}" srcOrd="2" destOrd="0" presId="urn:microsoft.com/office/officeart/2018/5/layout/IconLeafLabelList"/>
    <dgm:cxn modelId="{72DF4B85-CF84-4F36-95C5-417C19C4586F}" type="presParOf" srcId="{7A6A14A3-6D84-4986-B114-3D993FD12988}" destId="{67FE7435-4EFB-470B-981F-DF49CDB430CC}" srcOrd="3" destOrd="0" presId="urn:microsoft.com/office/officeart/2018/5/layout/IconLeafLabelList"/>
    <dgm:cxn modelId="{567C3216-7D00-4C20-8C81-A14370F0C45E}" type="presParOf" srcId="{93B867F8-E414-414A-BCDD-B7991ED7A951}" destId="{DAA49342-FB9E-4457-84E7-D26D4DCFCC33}" srcOrd="1" destOrd="0" presId="urn:microsoft.com/office/officeart/2018/5/layout/IconLeafLabelList"/>
    <dgm:cxn modelId="{487D7031-5F44-4B6D-8BFD-41C24AB86F47}" type="presParOf" srcId="{93B867F8-E414-414A-BCDD-B7991ED7A951}" destId="{CE32747E-BE81-4036-9009-313FF5E73F29}" srcOrd="2" destOrd="0" presId="urn:microsoft.com/office/officeart/2018/5/layout/IconLeafLabelList"/>
    <dgm:cxn modelId="{EC2B251A-1EA1-43F5-B26B-FAAC6374EF0A}" type="presParOf" srcId="{CE32747E-BE81-4036-9009-313FF5E73F29}" destId="{511EB657-6FA3-4A85-B884-7A4A7FA33679}" srcOrd="0" destOrd="0" presId="urn:microsoft.com/office/officeart/2018/5/layout/IconLeafLabelList"/>
    <dgm:cxn modelId="{A856A53E-2EE9-41E6-9794-19D2646A0A8E}" type="presParOf" srcId="{CE32747E-BE81-4036-9009-313FF5E73F29}" destId="{8CA8ADC7-C86A-4471-8AEB-EC455485E10E}" srcOrd="1" destOrd="0" presId="urn:microsoft.com/office/officeart/2018/5/layout/IconLeafLabelList"/>
    <dgm:cxn modelId="{77307FFF-693D-41AF-BAF9-66CA3BA036E7}" type="presParOf" srcId="{CE32747E-BE81-4036-9009-313FF5E73F29}" destId="{1B260FA2-CCF9-4FE9-852A-6C4F3145E0DB}" srcOrd="2" destOrd="0" presId="urn:microsoft.com/office/officeart/2018/5/layout/IconLeafLabelList"/>
    <dgm:cxn modelId="{03018AF2-5A81-472A-B258-4288BAB1659F}" type="presParOf" srcId="{CE32747E-BE81-4036-9009-313FF5E73F29}" destId="{0223179B-BAF0-4498-A018-F23FA450DCFB}" srcOrd="3" destOrd="0" presId="urn:microsoft.com/office/officeart/2018/5/layout/IconLeafLabelList"/>
    <dgm:cxn modelId="{AEEED067-67E4-43C4-9DE1-0A514F0CF237}" type="presParOf" srcId="{93B867F8-E414-414A-BCDD-B7991ED7A951}" destId="{FC3A77F8-D9D6-4DAF-B99D-184DCD8F93D2}" srcOrd="3" destOrd="0" presId="urn:microsoft.com/office/officeart/2018/5/layout/IconLeafLabelList"/>
    <dgm:cxn modelId="{6F152FC5-9077-4033-85FF-D16C967FF974}" type="presParOf" srcId="{93B867F8-E414-414A-BCDD-B7991ED7A951}" destId="{F0140940-C0E8-49A1-976F-48717C8202D0}" srcOrd="4" destOrd="0" presId="urn:microsoft.com/office/officeart/2018/5/layout/IconLeafLabelList"/>
    <dgm:cxn modelId="{D46532F0-E904-4A4F-83DC-EDEC2201EDF5}" type="presParOf" srcId="{F0140940-C0E8-49A1-976F-48717C8202D0}" destId="{C32FBBF5-213C-421B-B8C0-BE7BBE2B72EA}" srcOrd="0" destOrd="0" presId="urn:microsoft.com/office/officeart/2018/5/layout/IconLeafLabelList"/>
    <dgm:cxn modelId="{B83B21F0-427A-4ADC-9304-8D80E930B688}" type="presParOf" srcId="{F0140940-C0E8-49A1-976F-48717C8202D0}" destId="{4E9B22D3-8B34-44BE-81C8-0C740EAC4B4C}" srcOrd="1" destOrd="0" presId="urn:microsoft.com/office/officeart/2018/5/layout/IconLeafLabelList"/>
    <dgm:cxn modelId="{4A0A01FE-9611-4522-AD72-22FC2B598C6A}" type="presParOf" srcId="{F0140940-C0E8-49A1-976F-48717C8202D0}" destId="{4A9B6D23-193C-47D3-934A-99926963E2A4}" srcOrd="2" destOrd="0" presId="urn:microsoft.com/office/officeart/2018/5/layout/IconLeafLabelList"/>
    <dgm:cxn modelId="{26D8459E-D95C-4CED-A0C4-8390A397F2A1}" type="presParOf" srcId="{F0140940-C0E8-49A1-976F-48717C8202D0}" destId="{0F11906B-5F98-4BB4-91AA-36CF9DA68DF5}" srcOrd="3" destOrd="0" presId="urn:microsoft.com/office/officeart/2018/5/layout/IconLeaf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66FA6-753F-4634-847C-3776E08D4B7E}">
      <dsp:nvSpPr>
        <dsp:cNvPr id="0" name=""/>
        <dsp:cNvSpPr/>
      </dsp:nvSpPr>
      <dsp:spPr>
        <a:xfrm>
          <a:off x="0" y="494"/>
          <a:ext cx="5299585" cy="11570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B4F75B-F23E-458D-8503-2D17FB11A702}">
      <dsp:nvSpPr>
        <dsp:cNvPr id="0" name=""/>
        <dsp:cNvSpPr/>
      </dsp:nvSpPr>
      <dsp:spPr>
        <a:xfrm>
          <a:off x="350018" y="260838"/>
          <a:ext cx="636397" cy="6363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3907AB-9FCD-4D59-B68F-4F73F035FE52}">
      <dsp:nvSpPr>
        <dsp:cNvPr id="0" name=""/>
        <dsp:cNvSpPr/>
      </dsp:nvSpPr>
      <dsp:spPr>
        <a:xfrm>
          <a:off x="1336435" y="494"/>
          <a:ext cx="3963149"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lvl="0" algn="l" defTabSz="1111250">
            <a:lnSpc>
              <a:spcPct val="100000"/>
            </a:lnSpc>
            <a:spcBef>
              <a:spcPct val="0"/>
            </a:spcBef>
            <a:spcAft>
              <a:spcPct val="35000"/>
            </a:spcAft>
          </a:pPr>
          <a:r>
            <a:rPr lang="en-US" sz="2500" kern="1200" dirty="0" smtClean="0"/>
            <a:t>Physiological </a:t>
          </a:r>
          <a:endParaRPr lang="en-US" sz="2500" kern="1200" dirty="0"/>
        </a:p>
      </dsp:txBody>
      <dsp:txXfrm>
        <a:off x="1336435" y="494"/>
        <a:ext cx="3963149" cy="1157086"/>
      </dsp:txXfrm>
    </dsp:sp>
    <dsp:sp modelId="{0F6BAAF8-CB60-4B3A-8B7F-F036077073E4}">
      <dsp:nvSpPr>
        <dsp:cNvPr id="0" name=""/>
        <dsp:cNvSpPr/>
      </dsp:nvSpPr>
      <dsp:spPr>
        <a:xfrm>
          <a:off x="0" y="1446852"/>
          <a:ext cx="5299585" cy="1157086"/>
        </a:xfrm>
        <a:prstGeom prst="roundRect">
          <a:avLst>
            <a:gd name="adj" fmla="val 10000"/>
          </a:avLst>
        </a:prstGeom>
        <a:solidFill>
          <a:schemeClr val="accent5">
            <a:hueOff val="-10661560"/>
            <a:satOff val="6060"/>
            <a:lumOff val="-5000"/>
            <a:alphaOff val="0"/>
          </a:schemeClr>
        </a:solidFill>
        <a:ln>
          <a:noFill/>
        </a:ln>
        <a:effectLst/>
      </dsp:spPr>
      <dsp:style>
        <a:lnRef idx="0">
          <a:scrgbClr r="0" g="0" b="0"/>
        </a:lnRef>
        <a:fillRef idx="1">
          <a:scrgbClr r="0" g="0" b="0"/>
        </a:fillRef>
        <a:effectRef idx="0">
          <a:scrgbClr r="0" g="0" b="0"/>
        </a:effectRef>
        <a:fontRef idx="minor"/>
      </dsp:style>
    </dsp:sp>
    <dsp:sp modelId="{BF46F64E-08D3-4401-971A-A37980929B2F}">
      <dsp:nvSpPr>
        <dsp:cNvPr id="0" name=""/>
        <dsp:cNvSpPr/>
      </dsp:nvSpPr>
      <dsp:spPr>
        <a:xfrm>
          <a:off x="350018" y="1707197"/>
          <a:ext cx="636397" cy="6363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3FAF41-DF03-485F-8F06-C142970A5497}">
      <dsp:nvSpPr>
        <dsp:cNvPr id="0" name=""/>
        <dsp:cNvSpPr/>
      </dsp:nvSpPr>
      <dsp:spPr>
        <a:xfrm>
          <a:off x="1336435" y="1446852"/>
          <a:ext cx="3963149"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lvl="0" algn="l" defTabSz="1111250">
            <a:lnSpc>
              <a:spcPct val="100000"/>
            </a:lnSpc>
            <a:spcBef>
              <a:spcPct val="0"/>
            </a:spcBef>
            <a:spcAft>
              <a:spcPct val="35000"/>
            </a:spcAft>
          </a:pPr>
          <a:r>
            <a:rPr lang="en-US" sz="2500" kern="1200" dirty="0" smtClean="0"/>
            <a:t>Horticultural</a:t>
          </a:r>
          <a:endParaRPr lang="en-US" sz="2500" kern="1200" dirty="0"/>
        </a:p>
      </dsp:txBody>
      <dsp:txXfrm>
        <a:off x="1336435" y="1446852"/>
        <a:ext cx="3963149" cy="1157086"/>
      </dsp:txXfrm>
    </dsp:sp>
    <dsp:sp modelId="{AFB2F689-BE38-4D4D-BBC2-8CA8AEAAD3B8}">
      <dsp:nvSpPr>
        <dsp:cNvPr id="0" name=""/>
        <dsp:cNvSpPr/>
      </dsp:nvSpPr>
      <dsp:spPr>
        <a:xfrm>
          <a:off x="0" y="2893210"/>
          <a:ext cx="5299585" cy="1157086"/>
        </a:xfrm>
        <a:prstGeom prst="roundRect">
          <a:avLst>
            <a:gd name="adj" fmla="val 10000"/>
          </a:avLst>
        </a:prstGeom>
        <a:solidFill>
          <a:schemeClr val="accent5">
            <a:hueOff val="-21323121"/>
            <a:satOff val="12119"/>
            <a:lumOff val="-10000"/>
            <a:alphaOff val="0"/>
          </a:schemeClr>
        </a:solidFill>
        <a:ln>
          <a:noFill/>
        </a:ln>
        <a:effectLst/>
      </dsp:spPr>
      <dsp:style>
        <a:lnRef idx="0">
          <a:scrgbClr r="0" g="0" b="0"/>
        </a:lnRef>
        <a:fillRef idx="1">
          <a:scrgbClr r="0" g="0" b="0"/>
        </a:fillRef>
        <a:effectRef idx="0">
          <a:scrgbClr r="0" g="0" b="0"/>
        </a:effectRef>
        <a:fontRef idx="minor"/>
      </dsp:style>
    </dsp:sp>
    <dsp:sp modelId="{37FC968D-54D8-4E5B-AA68-7BB356A0611B}">
      <dsp:nvSpPr>
        <dsp:cNvPr id="0" name=""/>
        <dsp:cNvSpPr/>
      </dsp:nvSpPr>
      <dsp:spPr>
        <a:xfrm>
          <a:off x="350018" y="3153555"/>
          <a:ext cx="636397" cy="63639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BA3BD0-B804-40ED-B730-B739330E1722}">
      <dsp:nvSpPr>
        <dsp:cNvPr id="0" name=""/>
        <dsp:cNvSpPr/>
      </dsp:nvSpPr>
      <dsp:spPr>
        <a:xfrm>
          <a:off x="1336435" y="2893210"/>
          <a:ext cx="3963149" cy="11570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58" tIns="122458" rIns="122458" bIns="122458" numCol="1" spcCol="1270" anchor="ctr" anchorCtr="0">
          <a:noAutofit/>
        </a:bodyPr>
        <a:lstStyle/>
        <a:p>
          <a:pPr lvl="0" algn="l" defTabSz="1111250">
            <a:lnSpc>
              <a:spcPct val="100000"/>
            </a:lnSpc>
            <a:spcBef>
              <a:spcPct val="0"/>
            </a:spcBef>
            <a:spcAft>
              <a:spcPct val="35000"/>
            </a:spcAft>
          </a:pPr>
          <a:r>
            <a:rPr lang="en-US" sz="2500" kern="1200" dirty="0" smtClean="0"/>
            <a:t>Harvest</a:t>
          </a:r>
          <a:endParaRPr lang="en-US" sz="2500" kern="1200" dirty="0"/>
        </a:p>
      </dsp:txBody>
      <dsp:txXfrm>
        <a:off x="1336435" y="2893210"/>
        <a:ext cx="3963149" cy="1157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5985A-9606-43AA-8138-2D327AB02668}">
      <dsp:nvSpPr>
        <dsp:cNvPr id="0" name=""/>
        <dsp:cNvSpPr/>
      </dsp:nvSpPr>
      <dsp:spPr>
        <a:xfrm>
          <a:off x="616949" y="472895"/>
          <a:ext cx="1818562" cy="181856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1CEDD4-E5C1-43A5-981B-D469441843FA}">
      <dsp:nvSpPr>
        <dsp:cNvPr id="0" name=""/>
        <dsp:cNvSpPr/>
      </dsp:nvSpPr>
      <dsp:spPr>
        <a:xfrm>
          <a:off x="1004512" y="860458"/>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E7435-4EFB-470B-981F-DF49CDB430CC}">
      <dsp:nvSpPr>
        <dsp:cNvPr id="0" name=""/>
        <dsp:cNvSpPr/>
      </dsp:nvSpPr>
      <dsp:spPr>
        <a:xfrm>
          <a:off x="35606" y="285789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778000">
            <a:lnSpc>
              <a:spcPct val="100000"/>
            </a:lnSpc>
            <a:spcBef>
              <a:spcPct val="0"/>
            </a:spcBef>
            <a:spcAft>
              <a:spcPct val="35000"/>
            </a:spcAft>
            <a:defRPr cap="all"/>
          </a:pPr>
          <a:r>
            <a:rPr lang="en-US" sz="4000" kern="1200" dirty="0"/>
            <a:t>Local</a:t>
          </a:r>
        </a:p>
      </dsp:txBody>
      <dsp:txXfrm>
        <a:off x="35606" y="2857896"/>
        <a:ext cx="2981250" cy="720000"/>
      </dsp:txXfrm>
    </dsp:sp>
    <dsp:sp modelId="{511EB657-6FA3-4A85-B884-7A4A7FA33679}">
      <dsp:nvSpPr>
        <dsp:cNvPr id="0" name=""/>
        <dsp:cNvSpPr/>
      </dsp:nvSpPr>
      <dsp:spPr>
        <a:xfrm>
          <a:off x="4119918" y="472895"/>
          <a:ext cx="1818562" cy="181856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A8ADC7-C86A-4471-8AEB-EC455485E10E}">
      <dsp:nvSpPr>
        <dsp:cNvPr id="0" name=""/>
        <dsp:cNvSpPr/>
      </dsp:nvSpPr>
      <dsp:spPr>
        <a:xfrm>
          <a:off x="4507481" y="860458"/>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23179B-BAF0-4498-A018-F23FA450DCFB}">
      <dsp:nvSpPr>
        <dsp:cNvPr id="0" name=""/>
        <dsp:cNvSpPr/>
      </dsp:nvSpPr>
      <dsp:spPr>
        <a:xfrm>
          <a:off x="3538574" y="285789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778000">
            <a:lnSpc>
              <a:spcPct val="100000"/>
            </a:lnSpc>
            <a:spcBef>
              <a:spcPct val="0"/>
            </a:spcBef>
            <a:spcAft>
              <a:spcPct val="35000"/>
            </a:spcAft>
            <a:defRPr cap="all"/>
          </a:pPr>
          <a:r>
            <a:rPr lang="en-US" sz="4000" kern="1200" dirty="0"/>
            <a:t>Fresh</a:t>
          </a:r>
        </a:p>
      </dsp:txBody>
      <dsp:txXfrm>
        <a:off x="3538574" y="2857896"/>
        <a:ext cx="2981250" cy="720000"/>
      </dsp:txXfrm>
    </dsp:sp>
    <dsp:sp modelId="{C32FBBF5-213C-421B-B8C0-BE7BBE2B72EA}">
      <dsp:nvSpPr>
        <dsp:cNvPr id="0" name=""/>
        <dsp:cNvSpPr/>
      </dsp:nvSpPr>
      <dsp:spPr>
        <a:xfrm>
          <a:off x="7622887" y="472895"/>
          <a:ext cx="1818562" cy="1818562"/>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9B22D3-8B34-44BE-81C8-0C740EAC4B4C}">
      <dsp:nvSpPr>
        <dsp:cNvPr id="0" name=""/>
        <dsp:cNvSpPr/>
      </dsp:nvSpPr>
      <dsp:spPr>
        <a:xfrm>
          <a:off x="8010450" y="860458"/>
          <a:ext cx="1043437" cy="10434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F11906B-5F98-4BB4-91AA-36CF9DA68DF5}">
      <dsp:nvSpPr>
        <dsp:cNvPr id="0" name=""/>
        <dsp:cNvSpPr/>
      </dsp:nvSpPr>
      <dsp:spPr>
        <a:xfrm>
          <a:off x="7041543" y="2857896"/>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778000">
            <a:lnSpc>
              <a:spcPct val="100000"/>
            </a:lnSpc>
            <a:spcBef>
              <a:spcPct val="0"/>
            </a:spcBef>
            <a:spcAft>
              <a:spcPct val="35000"/>
            </a:spcAft>
            <a:defRPr cap="all"/>
          </a:pPr>
          <a:r>
            <a:rPr lang="en-US" sz="4000" kern="1200" dirty="0"/>
            <a:t>delicious</a:t>
          </a:r>
        </a:p>
      </dsp:txBody>
      <dsp:txXfrm>
        <a:off x="7041543" y="2857896"/>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EA663F-0F71-4941-839F-4D376A50B15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142CB8-EC67-47AC-810C-39EACC3AA5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1F8F58-3262-4466-8DB1-B329F63F404F}" type="datetimeFigureOut">
              <a:rPr lang="en-US" smtClean="0"/>
              <a:t>4/5/2020</a:t>
            </a:fld>
            <a:endParaRPr lang="en-US" dirty="0"/>
          </a:p>
        </p:txBody>
      </p:sp>
      <p:sp>
        <p:nvSpPr>
          <p:cNvPr id="4" name="Footer Placeholder 3">
            <a:extLst>
              <a:ext uri="{FF2B5EF4-FFF2-40B4-BE49-F238E27FC236}">
                <a16:creationId xmlns:a16="http://schemas.microsoft.com/office/drawing/2014/main" id="{87EB2D2D-60E4-477E-84AF-48DE5C24FA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5F6F142-CFE2-4AA2-8A1E-CADC565C24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F595F6-1BED-4F30-933F-F0CD66CEE780}" type="slidenum">
              <a:rPr lang="en-US" smtClean="0"/>
              <a:t>‹#›</a:t>
            </a:fld>
            <a:endParaRPr lang="en-US" dirty="0"/>
          </a:p>
        </p:txBody>
      </p:sp>
    </p:spTree>
    <p:extLst>
      <p:ext uri="{BB962C8B-B14F-4D97-AF65-F5344CB8AC3E}">
        <p14:creationId xmlns:p14="http://schemas.microsoft.com/office/powerpoint/2010/main" val="3501541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CF71C-E8D2-4E49-B04C-B160BC17D861}" type="datetimeFigureOut">
              <a:rPr lang="en-US" smtClean="0"/>
              <a:t>4/5/2020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D76E09-41B7-FE4E-B099-04DFD58B8CF1}" type="slidenum">
              <a:rPr lang="en-US" smtClean="0"/>
              <a:t>‹#›</a:t>
            </a:fld>
            <a:endParaRPr lang="en-US" dirty="0"/>
          </a:p>
        </p:txBody>
      </p:sp>
    </p:spTree>
    <p:extLst>
      <p:ext uri="{BB962C8B-B14F-4D97-AF65-F5344CB8AC3E}">
        <p14:creationId xmlns:p14="http://schemas.microsoft.com/office/powerpoint/2010/main" val="1629511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a:t>
            </a:fld>
            <a:endParaRPr lang="en-US" dirty="0"/>
          </a:p>
        </p:txBody>
      </p:sp>
    </p:spTree>
    <p:extLst>
      <p:ext uri="{BB962C8B-B14F-4D97-AF65-F5344CB8AC3E}">
        <p14:creationId xmlns:p14="http://schemas.microsoft.com/office/powerpoint/2010/main" val="922166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3</a:t>
            </a:fld>
            <a:endParaRPr lang="en-US" dirty="0"/>
          </a:p>
        </p:txBody>
      </p:sp>
    </p:spTree>
    <p:extLst>
      <p:ext uri="{BB962C8B-B14F-4D97-AF65-F5344CB8AC3E}">
        <p14:creationId xmlns:p14="http://schemas.microsoft.com/office/powerpoint/2010/main" val="193362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19</a:t>
            </a:fld>
            <a:endParaRPr lang="en-US" dirty="0"/>
          </a:p>
        </p:txBody>
      </p:sp>
    </p:spTree>
    <p:extLst>
      <p:ext uri="{BB962C8B-B14F-4D97-AF65-F5344CB8AC3E}">
        <p14:creationId xmlns:p14="http://schemas.microsoft.com/office/powerpoint/2010/main" val="250842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D76E09-41B7-FE4E-B099-04DFD58B8CF1}" type="slidenum">
              <a:rPr lang="en-US" smtClean="0"/>
              <a:t>20</a:t>
            </a:fld>
            <a:endParaRPr lang="en-US" dirty="0"/>
          </a:p>
        </p:txBody>
      </p:sp>
    </p:spTree>
    <p:extLst>
      <p:ext uri="{BB962C8B-B14F-4D97-AF65-F5344CB8AC3E}">
        <p14:creationId xmlns:p14="http://schemas.microsoft.com/office/powerpoint/2010/main" val="52332274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47D8B3-9853-4B99-89C5-4E5A9169A5EC}" type="datetime1">
              <a:rPr lang="en-US" smtClean="0"/>
              <a:t>4/5/2020</a:t>
            </a:fld>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2673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1C76372-B90A-4A9E-99BD-62D87EEEEA31}" type="datetime1">
              <a:rPr lang="en-US" smtClean="0"/>
              <a:t>4/5/2020</a:t>
            </a:fld>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16891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EFCCED-29FF-46F9-A28D-D57DA608ED2A}" type="datetime1">
              <a:rPr lang="en-US" smtClean="0"/>
              <a:t>4/5/2020</a:t>
            </a:fld>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7652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D9BF63-0D19-4E68-8C98-C4D622BDD5D3}" type="datetime1">
              <a:rPr lang="en-US" smtClean="0"/>
              <a:t>4/5/2020</a:t>
            </a:fld>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0508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ED540FC4-700F-433D-B97F-593D02C10EC3}" type="datetime1">
              <a:rPr lang="en-US" smtClean="0"/>
              <a:t>4/5/2020</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r>
              <a:rPr lang="en-US" smtClean="0"/>
              <a:t>Derek Ramdatt/ Rio Claro East Secondary/ Agricltural Science Crops &amp; Soils SA</a:t>
            </a:r>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8566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2868160-1736-4A19-8CB7-1B2F86570EF7}" type="datetime1">
              <a:rPr lang="en-US" smtClean="0"/>
              <a:t>4/5/2020</a:t>
            </a:fld>
            <a:endParaRPr lang="en-US" dirty="0"/>
          </a:p>
        </p:txBody>
      </p:sp>
      <p:sp>
        <p:nvSpPr>
          <p:cNvPr id="6" name="Footer Placeholder 5"/>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177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BAF0AA4-0BC5-4D23-9A15-6EE81420A0E2}" type="datetime1">
              <a:rPr lang="en-US" smtClean="0"/>
              <a:t>4/5/2020</a:t>
            </a:fld>
            <a:endParaRPr lang="en-US" dirty="0"/>
          </a:p>
        </p:txBody>
      </p:sp>
      <p:sp>
        <p:nvSpPr>
          <p:cNvPr id="8" name="Footer Placeholder 7"/>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62686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C5F7CB-A0EF-46A6-984F-0586EA72A9C5}" type="datetime1">
              <a:rPr lang="en-US" smtClean="0"/>
              <a:t>4/5/2020</a:t>
            </a:fld>
            <a:endParaRPr lang="en-US" dirty="0"/>
          </a:p>
        </p:txBody>
      </p:sp>
      <p:sp>
        <p:nvSpPr>
          <p:cNvPr id="4" name="Footer Placeholder 3"/>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48146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A9373-34D3-4D07-BEA4-516B5F1DFFD6}" type="datetime1">
              <a:rPr lang="en-US" smtClean="0"/>
              <a:t>4/5/2020</a:t>
            </a:fld>
            <a:endParaRPr lang="en-US" dirty="0"/>
          </a:p>
        </p:txBody>
      </p:sp>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776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35F1C44-7D66-4E81-A9A1-24CB40038EA1}" type="datetime1">
              <a:rPr lang="en-US" smtClean="0"/>
              <a:t>4/5/2020</a:t>
            </a:fld>
            <a:endParaRPr lang="en-US" dirty="0"/>
          </a:p>
        </p:txBody>
      </p:sp>
      <p:sp>
        <p:nvSpPr>
          <p:cNvPr id="6" name="Footer Placeholder 5"/>
          <p:cNvSpPr>
            <a:spLocks noGrp="1"/>
          </p:cNvSpPr>
          <p:nvPr>
            <p:ph type="ftr" sz="quarter" idx="11"/>
          </p:nvPr>
        </p:nvSpPr>
        <p:spPr/>
        <p:txBody>
          <a:bodyPr/>
          <a:lstStyle/>
          <a:p>
            <a:r>
              <a:rPr lang="en-US" smtClean="0"/>
              <a:t>Derek Ramdatt/ Rio Claro East Secondary/ Agricltural Science Crops &amp; Soils SA</a:t>
            </a:r>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674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241AB52B-B6A0-458F-8BEF-E5FF6958C640}" type="datetime1">
              <a:rPr lang="en-US" smtClean="0"/>
              <a:t>4/5/2020</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1372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A587F20-245D-4E36-9BE4-A60B38CB7ED2}" type="datetime1">
              <a:rPr lang="en-US" smtClean="0"/>
              <a:t>4/5/2020</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r>
              <a:rPr lang="en-US" smtClean="0"/>
              <a:t>Derek Ramdatt/ Rio Claro East Secondary/ Agricltural Science Crops &amp; Soils SA</a:t>
            </a:r>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7590469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24.jpeg"/><Relationship Id="rId7" Type="http://schemas.openxmlformats.org/officeDocument/2006/relationships/diagramData" Target="../diagrams/data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11" Type="http://schemas.microsoft.com/office/2007/relationships/diagramDrawing" Target="../diagrams/drawing2.xml"/><Relationship Id="rId5" Type="http://schemas.microsoft.com/office/2007/relationships/hdphoto" Target="../media/hdphoto2.wdp"/><Relationship Id="rId10" Type="http://schemas.openxmlformats.org/officeDocument/2006/relationships/diagramColors" Target="../diagrams/colors2.xml"/><Relationship Id="rId4" Type="http://schemas.openxmlformats.org/officeDocument/2006/relationships/image" Target="../media/image6.png"/><Relationship Id="rId9"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8.jpeg"/><Relationship Id="rId7" Type="http://schemas.openxmlformats.org/officeDocument/2006/relationships/image" Target="../media/image2.pn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diagramColors" Target="../diagrams/colors1.xml"/><Relationship Id="rId5" Type="http://schemas.openxmlformats.org/officeDocument/2006/relationships/image" Target="../media/image10.png"/><Relationship Id="rId10" Type="http://schemas.openxmlformats.org/officeDocument/2006/relationships/diagramQuickStyle" Target="../diagrams/quickStyle1.xml"/><Relationship Id="rId4" Type="http://schemas.openxmlformats.org/officeDocument/2006/relationships/image" Target="../media/image9.jpeg"/><Relationship Id="rId9"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4" Type="http://schemas.openxmlformats.org/officeDocument/2006/relationships/image" Target="../media/image19.jf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C28659E-412C-4600-B45E-BAE370BC24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vocados and peppers on a cutting board">
            <a:extLst>
              <a:ext uri="{FF2B5EF4-FFF2-40B4-BE49-F238E27FC236}">
                <a16:creationId xmlns:a16="http://schemas.microsoft.com/office/drawing/2014/main" id="{573EC269-9A59-49F8-B377-784E209B3A0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0802" y="10"/>
            <a:ext cx="12191980" cy="6857989"/>
          </a:xfrm>
          <a:prstGeom prst="rect">
            <a:avLst/>
          </a:prstGeom>
        </p:spPr>
      </p:pic>
      <p:sp>
        <p:nvSpPr>
          <p:cNvPr id="20" name="Rectangle 19">
            <a:extLst>
              <a:ext uri="{FF2B5EF4-FFF2-40B4-BE49-F238E27FC236}">
                <a16:creationId xmlns:a16="http://schemas.microsoft.com/office/drawing/2014/main" id="{AE95896B-6905-4618-A7DF-DED8A61FB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748BD8C-4984-4138-94CA-2DC5F39DC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051560" y="1432223"/>
            <a:ext cx="9966960" cy="3035808"/>
          </a:xfrm>
        </p:spPr>
        <p:txBody>
          <a:bodyPr anchor="b">
            <a:normAutofit/>
          </a:bodyPr>
          <a:lstStyle/>
          <a:p>
            <a:r>
              <a:rPr lang="en-US" dirty="0">
                <a:solidFill>
                  <a:srgbClr val="FFFFFF"/>
                </a:solidFill>
              </a:rPr>
              <a:t>HARVESTING &amp; POST PRODUCTION</a:t>
            </a:r>
          </a:p>
        </p:txBody>
      </p:sp>
      <p:sp>
        <p:nvSpPr>
          <p:cNvPr id="8" name="Subtitle 7">
            <a:extLst>
              <a:ext uri="{FF2B5EF4-FFF2-40B4-BE49-F238E27FC236}">
                <a16:creationId xmlns:a16="http://schemas.microsoft.com/office/drawing/2014/main" id="{57FFE273-805C-47CC-98BD-C63CD14BF635}"/>
              </a:ext>
            </a:extLst>
          </p:cNvPr>
          <p:cNvSpPr>
            <a:spLocks noGrp="1"/>
          </p:cNvSpPr>
          <p:nvPr>
            <p:ph type="subTitle" idx="1"/>
          </p:nvPr>
        </p:nvSpPr>
        <p:spPr>
          <a:xfrm>
            <a:off x="1069848" y="4389120"/>
            <a:ext cx="7891272" cy="1069848"/>
          </a:xfrm>
        </p:spPr>
        <p:txBody>
          <a:bodyPr>
            <a:normAutofit/>
          </a:bodyPr>
          <a:lstStyle/>
          <a:p>
            <a:r>
              <a:rPr lang="en-US" dirty="0">
                <a:solidFill>
                  <a:srgbClr val="FFFFFF"/>
                </a:solidFill>
              </a:rPr>
              <a:t>MANAGEMENT</a:t>
            </a:r>
          </a:p>
          <a:p>
            <a:endParaRPr lang="en-US" dirty="0">
              <a:solidFill>
                <a:srgbClr val="FFFFFF"/>
              </a:solidFill>
            </a:endParaRPr>
          </a:p>
        </p:txBody>
      </p:sp>
    </p:spTree>
    <p:extLst>
      <p:ext uri="{BB962C8B-B14F-4D97-AF65-F5344CB8AC3E}">
        <p14:creationId xmlns:p14="http://schemas.microsoft.com/office/powerpoint/2010/main" val="5312471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02778048"/>
              </p:ext>
            </p:extLst>
          </p:nvPr>
        </p:nvGraphicFramePr>
        <p:xfrm>
          <a:off x="143691" y="84417"/>
          <a:ext cx="11807517" cy="6584478"/>
        </p:xfrm>
        <a:graphic>
          <a:graphicData uri="http://schemas.openxmlformats.org/drawingml/2006/table">
            <a:tbl>
              <a:tblPr firstRow="1" bandRow="1">
                <a:tableStyleId>{5C22544A-7EE6-4342-B048-85BDC9FD1C3A}</a:tableStyleId>
              </a:tblPr>
              <a:tblGrid>
                <a:gridCol w="3935839">
                  <a:extLst>
                    <a:ext uri="{9D8B030D-6E8A-4147-A177-3AD203B41FA5}">
                      <a16:colId xmlns:a16="http://schemas.microsoft.com/office/drawing/2014/main" val="402152578"/>
                    </a:ext>
                  </a:extLst>
                </a:gridCol>
                <a:gridCol w="3935839">
                  <a:extLst>
                    <a:ext uri="{9D8B030D-6E8A-4147-A177-3AD203B41FA5}">
                      <a16:colId xmlns:a16="http://schemas.microsoft.com/office/drawing/2014/main" val="242061013"/>
                    </a:ext>
                  </a:extLst>
                </a:gridCol>
                <a:gridCol w="3935839">
                  <a:extLst>
                    <a:ext uri="{9D8B030D-6E8A-4147-A177-3AD203B41FA5}">
                      <a16:colId xmlns:a16="http://schemas.microsoft.com/office/drawing/2014/main" val="2175790882"/>
                    </a:ext>
                  </a:extLst>
                </a:gridCol>
              </a:tblGrid>
              <a:tr h="732318">
                <a:tc>
                  <a:txBody>
                    <a:bodyPr/>
                    <a:lstStyle/>
                    <a:p>
                      <a:r>
                        <a:rPr lang="en-US" sz="1600" dirty="0" smtClean="0"/>
                        <a:t>PRODUCE</a:t>
                      </a:r>
                      <a:endParaRPr lang="en-US" sz="1600" dirty="0"/>
                    </a:p>
                  </a:txBody>
                  <a:tcPr/>
                </a:tc>
                <a:tc>
                  <a:txBody>
                    <a:bodyPr/>
                    <a:lstStyle/>
                    <a:p>
                      <a:r>
                        <a:rPr lang="en-US" sz="1600" dirty="0" smtClean="0"/>
                        <a:t>POST HARVEST DAMAGE</a:t>
                      </a:r>
                      <a:endParaRPr lang="en-US" sz="1600" dirty="0"/>
                    </a:p>
                  </a:txBody>
                  <a:tcPr/>
                </a:tc>
                <a:tc>
                  <a:txBody>
                    <a:bodyPr/>
                    <a:lstStyle/>
                    <a:p>
                      <a:r>
                        <a:rPr lang="en-US" sz="1600" dirty="0" smtClean="0"/>
                        <a:t>EFFECT OF DAMAGE TO PRODUCT</a:t>
                      </a:r>
                      <a:endParaRPr lang="en-US" sz="1600" dirty="0"/>
                    </a:p>
                  </a:txBody>
                  <a:tcPr/>
                </a:tc>
                <a:extLst>
                  <a:ext uri="{0D108BD9-81ED-4DB2-BD59-A6C34878D82A}">
                    <a16:rowId xmlns:a16="http://schemas.microsoft.com/office/drawing/2014/main" val="3219101954"/>
                  </a:ext>
                </a:extLst>
              </a:tr>
              <a:tr h="732318">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100457083"/>
                  </a:ext>
                </a:extLst>
              </a:tr>
              <a:tr h="732318">
                <a:tc>
                  <a:txBody>
                    <a:bodyPr/>
                    <a:lstStyle/>
                    <a:p>
                      <a:endParaRPr lang="en-US" dirty="0" smtClean="0"/>
                    </a:p>
                    <a:p>
                      <a:endParaRPr lang="en-US" dirty="0" smtClean="0"/>
                    </a:p>
                    <a:p>
                      <a:endParaRPr lang="en-US" dirty="0" smtClean="0"/>
                    </a:p>
                    <a:p>
                      <a:endParaRPr lang="en-US" dirty="0" smtClean="0"/>
                    </a:p>
                    <a:p>
                      <a:endParaRPr lang="en-US" dirty="0" smtClean="0"/>
                    </a:p>
                  </a:txBody>
                  <a:tcPr/>
                </a:tc>
                <a:tc>
                  <a:txBody>
                    <a:bodyPr/>
                    <a:lstStyle/>
                    <a:p>
                      <a:r>
                        <a:rPr lang="en-US" dirty="0" smtClean="0"/>
                        <a:t>BACTERIAL SOFT ROT</a:t>
                      </a:r>
                      <a:endParaRPr lang="en-US" dirty="0"/>
                    </a:p>
                  </a:txBody>
                  <a:tcPr/>
                </a:tc>
                <a:tc>
                  <a:txBody>
                    <a:bodyPr/>
                    <a:lstStyle/>
                    <a:p>
                      <a:endParaRPr lang="en-US"/>
                    </a:p>
                  </a:txBody>
                  <a:tcPr/>
                </a:tc>
                <a:extLst>
                  <a:ext uri="{0D108BD9-81ED-4DB2-BD59-A6C34878D82A}">
                    <a16:rowId xmlns:a16="http://schemas.microsoft.com/office/drawing/2014/main" val="2559792063"/>
                  </a:ext>
                </a:extLst>
              </a:tr>
              <a:tr h="732318">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711029669"/>
                  </a:ext>
                </a:extLst>
              </a:tr>
              <a:tr h="732318">
                <a:tc>
                  <a:txBody>
                    <a:bodyPr/>
                    <a:lstStyle/>
                    <a:p>
                      <a:endParaRPr lang="en-US" dirty="0" smtClean="0"/>
                    </a:p>
                    <a:p>
                      <a:endParaRPr lang="en-US" dirty="0" smtClean="0"/>
                    </a:p>
                    <a:p>
                      <a:endParaRPr lang="en-US" dirty="0" smtClean="0"/>
                    </a:p>
                    <a:p>
                      <a:endParaRPr lang="en-US" dirty="0"/>
                    </a:p>
                  </a:txBody>
                  <a:tcPr/>
                </a:tc>
                <a:tc>
                  <a:txBody>
                    <a:bodyPr/>
                    <a:lstStyle/>
                    <a:p>
                      <a:r>
                        <a:rPr lang="en-US" dirty="0" smtClean="0"/>
                        <a:t>FUSARIUM</a:t>
                      </a:r>
                      <a:r>
                        <a:rPr lang="en-US" baseline="0" dirty="0" smtClean="0"/>
                        <a:t> ROOT ROT</a:t>
                      </a:r>
                      <a:endParaRPr lang="en-US" dirty="0"/>
                    </a:p>
                  </a:txBody>
                  <a:tcPr/>
                </a:tc>
                <a:tc>
                  <a:txBody>
                    <a:bodyPr/>
                    <a:lstStyle/>
                    <a:p>
                      <a:endParaRPr lang="en-US" dirty="0"/>
                    </a:p>
                  </a:txBody>
                  <a:tcPr/>
                </a:tc>
                <a:extLst>
                  <a:ext uri="{0D108BD9-81ED-4DB2-BD59-A6C34878D82A}">
                    <a16:rowId xmlns:a16="http://schemas.microsoft.com/office/drawing/2014/main" val="3706205257"/>
                  </a:ext>
                </a:extLst>
              </a:tr>
            </a:tbl>
          </a:graphicData>
        </a:graphic>
      </p:graphicFrame>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7848" y="945386"/>
            <a:ext cx="2110918" cy="1407278"/>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443" y="2658196"/>
            <a:ext cx="2005728" cy="1270294"/>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4321" y="4159278"/>
            <a:ext cx="2077972" cy="128488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443" y="5520848"/>
            <a:ext cx="2005728" cy="1337152"/>
          </a:xfrm>
          <a:prstGeom prst="rect">
            <a:avLst/>
          </a:prstGeom>
        </p:spPr>
      </p:pic>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40032303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 PROCEDURES</a:t>
            </a:r>
            <a:endParaRPr lang="en-US" dirty="0"/>
          </a:p>
        </p:txBody>
      </p:sp>
      <p:sp>
        <p:nvSpPr>
          <p:cNvPr id="3" name="Content Placeholder 2"/>
          <p:cNvSpPr>
            <a:spLocks noGrp="1"/>
          </p:cNvSpPr>
          <p:nvPr>
            <p:ph idx="1"/>
          </p:nvPr>
        </p:nvSpPr>
        <p:spPr/>
        <p:txBody>
          <a:bodyPr/>
          <a:lstStyle/>
          <a:p>
            <a:pPr>
              <a:buBlip>
                <a:blip r:embed="rId2"/>
              </a:buBlip>
            </a:pPr>
            <a:r>
              <a:rPr lang="en-US" dirty="0" smtClean="0"/>
              <a:t>LEAFY VEGETABLES – uproot and then cut the roots off OR cut the base of the stem</a:t>
            </a:r>
          </a:p>
          <a:p>
            <a:pPr>
              <a:buBlip>
                <a:blip r:embed="rId2"/>
              </a:buBlip>
            </a:pPr>
            <a:r>
              <a:rPr lang="en-US" dirty="0" smtClean="0"/>
              <a:t>FRUIT VEGETABLES – hand picked when mature green with the calyx on</a:t>
            </a:r>
          </a:p>
          <a:p>
            <a:pPr>
              <a:buBlip>
                <a:blip r:embed="rId2"/>
              </a:buBlip>
            </a:pPr>
            <a:r>
              <a:rPr lang="en-US" dirty="0" smtClean="0"/>
              <a:t>ROOT CROPS – uprooting or digging minimizing damage to roots</a:t>
            </a:r>
          </a:p>
          <a:p>
            <a:pPr>
              <a:buBlip>
                <a:blip r:embed="rId2"/>
              </a:buBlip>
            </a:pPr>
            <a:r>
              <a:rPr lang="en-US" dirty="0" smtClean="0"/>
              <a:t>CORN – picked green or dry by hand or mechanical harvester</a:t>
            </a:r>
          </a:p>
          <a:p>
            <a:pPr>
              <a:buBlip>
                <a:blip r:embed="rId2"/>
              </a:buBlip>
            </a:pPr>
            <a:r>
              <a:rPr lang="en-US" dirty="0" smtClean="0"/>
              <a:t>RICE – cut by hand or by mechanical harvester</a:t>
            </a:r>
          </a:p>
          <a:p>
            <a:pPr>
              <a:buBlip>
                <a:blip r:embed="rId2"/>
              </a:buBlip>
            </a:pPr>
            <a:r>
              <a:rPr lang="en-US" dirty="0" smtClean="0"/>
              <a:t>HELICONIA – remove entire stalk, free from damage and have good foliage</a:t>
            </a:r>
          </a:p>
          <a:p>
            <a:pPr>
              <a:buBlip>
                <a:blip r:embed="rId2"/>
              </a:buBlip>
            </a:pPr>
            <a:r>
              <a:rPr lang="en-US" dirty="0" smtClean="0"/>
              <a:t>ANTHURIUM – cut from the plant at ¾ maturity</a:t>
            </a:r>
          </a:p>
          <a:p>
            <a:pPr>
              <a:buBlip>
                <a:blip r:embed="rId2"/>
              </a:buBlip>
            </a:pPr>
            <a:r>
              <a:rPr lang="en-US" dirty="0" smtClean="0"/>
              <a:t>GINGER LILY – cut at ground level</a:t>
            </a:r>
          </a:p>
          <a:p>
            <a:pPr>
              <a:buBlip>
                <a:blip r:embed="rId2"/>
              </a:buBlip>
            </a:pPr>
            <a:r>
              <a:rPr lang="en-US" dirty="0" smtClean="0"/>
              <a:t>ORCHIDS – the whole spike is cut being careful not to damage</a:t>
            </a:r>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1500014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Harvesting procedures cont’d</a:t>
            </a:r>
            <a:endParaRPr lang="en-US" dirty="0"/>
          </a:p>
        </p:txBody>
      </p:sp>
      <p:sp>
        <p:nvSpPr>
          <p:cNvPr id="3" name="Content Placeholder 2"/>
          <p:cNvSpPr>
            <a:spLocks noGrp="1"/>
          </p:cNvSpPr>
          <p:nvPr>
            <p:ph idx="1"/>
          </p:nvPr>
        </p:nvSpPr>
        <p:spPr/>
        <p:txBody>
          <a:bodyPr/>
          <a:lstStyle/>
          <a:p>
            <a:pPr>
              <a:buBlip>
                <a:blip r:embed="rId2"/>
              </a:buBlip>
            </a:pPr>
            <a:r>
              <a:rPr lang="en-US" dirty="0" smtClean="0"/>
              <a:t>Harvest during cool hours</a:t>
            </a:r>
          </a:p>
          <a:p>
            <a:pPr>
              <a:buBlip>
                <a:blip r:embed="rId2"/>
              </a:buBlip>
            </a:pPr>
            <a:r>
              <a:rPr lang="en-US" dirty="0" smtClean="0"/>
              <a:t>Shade harvested produce</a:t>
            </a:r>
          </a:p>
          <a:p>
            <a:pPr>
              <a:buBlip>
                <a:blip r:embed="rId2"/>
              </a:buBlip>
            </a:pPr>
            <a:r>
              <a:rPr lang="en-US" dirty="0" smtClean="0"/>
              <a:t>Use clean, vented field containers and DO NOT </a:t>
            </a:r>
            <a:r>
              <a:rPr lang="en-US" dirty="0" err="1" smtClean="0"/>
              <a:t>overpack</a:t>
            </a:r>
            <a:endParaRPr lang="en-US" dirty="0" smtClean="0"/>
          </a:p>
          <a:p>
            <a:pPr>
              <a:buBlip>
                <a:blip r:embed="rId2"/>
              </a:buBlip>
            </a:pPr>
            <a:r>
              <a:rPr lang="en-US" dirty="0" smtClean="0"/>
              <a:t>Use harvesting aids e.g. picking poles, knives, nets</a:t>
            </a:r>
          </a:p>
          <a:p>
            <a:pPr>
              <a:buBlip>
                <a:blip r:embed="rId2"/>
              </a:buBlip>
            </a:pPr>
            <a:r>
              <a:rPr lang="en-US" dirty="0" smtClean="0"/>
              <a:t>Avoid delay between harvest and transport from field</a:t>
            </a:r>
          </a:p>
          <a:p>
            <a:pPr>
              <a:buBlip>
                <a:blip r:embed="rId2"/>
              </a:buBlip>
            </a:pPr>
            <a:r>
              <a:rPr lang="en-US" dirty="0" smtClean="0"/>
              <a:t>Harvest at correct stage of maturity</a:t>
            </a:r>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9801447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HARVEST TREATMENT</a:t>
            </a:r>
            <a:endParaRPr lang="en-US" dirty="0"/>
          </a:p>
        </p:txBody>
      </p:sp>
      <p:sp>
        <p:nvSpPr>
          <p:cNvPr id="3" name="Content Placeholder 2"/>
          <p:cNvSpPr>
            <a:spLocks noGrp="1"/>
          </p:cNvSpPr>
          <p:nvPr>
            <p:ph idx="1"/>
          </p:nvPr>
        </p:nvSpPr>
        <p:spPr/>
        <p:txBody>
          <a:bodyPr/>
          <a:lstStyle/>
          <a:p>
            <a:pPr marL="0" indent="0">
              <a:buNone/>
            </a:pPr>
            <a:r>
              <a:rPr lang="en-US" dirty="0" smtClean="0"/>
              <a:t>This is the application of various methods and techniques that delay the process of senescence(aging) and maintain the highest quality in the harvested product. This is the stage after harvest and includes cooling, cleaning, grading and packaging</a:t>
            </a:r>
            <a:endParaRPr lang="en-US" dirty="0"/>
          </a:p>
        </p:txBody>
      </p:sp>
      <p:sp>
        <p:nvSpPr>
          <p:cNvPr id="6" name="Title 1"/>
          <p:cNvSpPr txBox="1">
            <a:spLocks/>
          </p:cNvSpPr>
          <p:nvPr/>
        </p:nvSpPr>
        <p:spPr>
          <a:xfrm>
            <a:off x="1069848" y="2747186"/>
            <a:ext cx="10058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540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r>
              <a:rPr lang="en-US" dirty="0" smtClean="0"/>
              <a:t>Aims of POST HARVEST TREATMENT</a:t>
            </a:r>
            <a:endParaRPr lang="en-US" dirty="0"/>
          </a:p>
        </p:txBody>
      </p:sp>
      <p:sp>
        <p:nvSpPr>
          <p:cNvPr id="7" name="TextBox 6"/>
          <p:cNvSpPr txBox="1"/>
          <p:nvPr/>
        </p:nvSpPr>
        <p:spPr>
          <a:xfrm>
            <a:off x="1069848" y="4146804"/>
            <a:ext cx="10058400" cy="1754326"/>
          </a:xfrm>
          <a:prstGeom prst="rect">
            <a:avLst/>
          </a:prstGeom>
          <a:noFill/>
        </p:spPr>
        <p:txBody>
          <a:bodyPr wrap="square" rtlCol="0">
            <a:spAutoFit/>
          </a:bodyPr>
          <a:lstStyle/>
          <a:p>
            <a:pPr marL="285750" indent="-285750">
              <a:buBlip>
                <a:blip r:embed="rId3"/>
              </a:buBlip>
            </a:pPr>
            <a:r>
              <a:rPr lang="en-US" dirty="0" smtClean="0"/>
              <a:t>Preservation of integrity of the product – avoiding damage</a:t>
            </a:r>
          </a:p>
          <a:p>
            <a:pPr marL="285750" indent="-285750">
              <a:buBlip>
                <a:blip r:embed="rId3"/>
              </a:buBlip>
            </a:pPr>
            <a:r>
              <a:rPr lang="en-US" dirty="0" smtClean="0"/>
              <a:t>Maintenance of quality of product – size, shape, taste, </a:t>
            </a:r>
            <a:r>
              <a:rPr lang="en-US" dirty="0" err="1" smtClean="0"/>
              <a:t>odour</a:t>
            </a:r>
            <a:r>
              <a:rPr lang="en-US" dirty="0" smtClean="0"/>
              <a:t>, nutrients</a:t>
            </a:r>
          </a:p>
          <a:p>
            <a:pPr marL="285750" indent="-285750">
              <a:buBlip>
                <a:blip r:embed="rId3"/>
              </a:buBlip>
            </a:pPr>
            <a:r>
              <a:rPr lang="en-US" dirty="0" smtClean="0"/>
              <a:t>Prevention of post harvest diseases</a:t>
            </a:r>
          </a:p>
          <a:p>
            <a:pPr marL="285750" indent="-285750">
              <a:buBlip>
                <a:blip r:embed="rId3"/>
              </a:buBlip>
            </a:pPr>
            <a:r>
              <a:rPr lang="en-US" dirty="0" smtClean="0"/>
              <a:t>Prevention of weight loss due to drying or respiration</a:t>
            </a:r>
          </a:p>
          <a:p>
            <a:pPr marL="285750" indent="-285750">
              <a:buBlip>
                <a:blip r:embed="rId3"/>
              </a:buBlip>
            </a:pPr>
            <a:r>
              <a:rPr lang="en-US" dirty="0" smtClean="0"/>
              <a:t>Prolongation of shelf life by treatment or processing</a:t>
            </a:r>
          </a:p>
          <a:p>
            <a:pPr marL="285750" indent="-285750">
              <a:buBlip>
                <a:blip r:embed="rId3"/>
              </a:buBlip>
            </a:pPr>
            <a:r>
              <a:rPr lang="en-US" dirty="0" smtClean="0"/>
              <a:t>Reduce crop loss after harvest</a:t>
            </a:r>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4091837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harvest management includes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35288418"/>
              </p:ext>
            </p:extLst>
          </p:nvPr>
        </p:nvGraphicFramePr>
        <p:xfrm>
          <a:off x="483326" y="2120900"/>
          <a:ext cx="11038113" cy="3850640"/>
        </p:xfrm>
        <a:graphic>
          <a:graphicData uri="http://schemas.openxmlformats.org/drawingml/2006/table">
            <a:tbl>
              <a:tblPr firstRow="1" bandRow="1">
                <a:tableStyleId>{BC89EF96-8CEA-46FF-86C4-4CE0E7609802}</a:tableStyleId>
              </a:tblPr>
              <a:tblGrid>
                <a:gridCol w="2952205">
                  <a:extLst>
                    <a:ext uri="{9D8B030D-6E8A-4147-A177-3AD203B41FA5}">
                      <a16:colId xmlns:a16="http://schemas.microsoft.com/office/drawing/2014/main" val="3075964777"/>
                    </a:ext>
                  </a:extLst>
                </a:gridCol>
                <a:gridCol w="8085908">
                  <a:extLst>
                    <a:ext uri="{9D8B030D-6E8A-4147-A177-3AD203B41FA5}">
                      <a16:colId xmlns:a16="http://schemas.microsoft.com/office/drawing/2014/main" val="280381195"/>
                    </a:ext>
                  </a:extLst>
                </a:gridCol>
              </a:tblGrid>
              <a:tr h="370840">
                <a:tc>
                  <a:txBody>
                    <a:bodyPr/>
                    <a:lstStyle/>
                    <a:p>
                      <a:r>
                        <a:rPr lang="en-US" b="0" dirty="0" smtClean="0"/>
                        <a:t>Transport from the field</a:t>
                      </a:r>
                      <a:endParaRPr lang="en-US" b="0" dirty="0"/>
                    </a:p>
                  </a:txBody>
                  <a:tcPr/>
                </a:tc>
                <a:tc>
                  <a:txBody>
                    <a:bodyPr/>
                    <a:lstStyle/>
                    <a:p>
                      <a:pPr marL="285750" indent="-285750">
                        <a:buFont typeface="Arial" panose="020B0604020202020204" pitchFamily="34" charset="0"/>
                        <a:buChar char="•"/>
                      </a:pPr>
                      <a:r>
                        <a:rPr lang="en-US" b="0" dirty="0" smtClean="0"/>
                        <a:t>Move quickly from field to packing house</a:t>
                      </a:r>
                    </a:p>
                    <a:p>
                      <a:pPr marL="285750" indent="-285750">
                        <a:buFont typeface="Arial" panose="020B0604020202020204" pitchFamily="34" charset="0"/>
                        <a:buChar char="•"/>
                      </a:pPr>
                      <a:r>
                        <a:rPr lang="en-US" b="0" dirty="0" smtClean="0"/>
                        <a:t>Pack in suitable containers</a:t>
                      </a:r>
                    </a:p>
                    <a:p>
                      <a:pPr marL="285750" indent="-285750">
                        <a:buFont typeface="Arial" panose="020B0604020202020204" pitchFamily="34" charset="0"/>
                        <a:buChar char="•"/>
                      </a:pPr>
                      <a:r>
                        <a:rPr lang="en-US" b="0" dirty="0" smtClean="0"/>
                        <a:t>Use a suitable vehicle e.g. refrigerated</a:t>
                      </a:r>
                    </a:p>
                    <a:p>
                      <a:pPr marL="285750" indent="-285750">
                        <a:buFont typeface="Arial" panose="020B0604020202020204" pitchFamily="34" charset="0"/>
                        <a:buChar char="•"/>
                      </a:pPr>
                      <a:r>
                        <a:rPr lang="en-US" b="0" dirty="0" smtClean="0"/>
                        <a:t>Avoid over exposure to sunlight</a:t>
                      </a:r>
                      <a:endParaRPr lang="en-US" b="0" dirty="0"/>
                    </a:p>
                  </a:txBody>
                  <a:tcPr/>
                </a:tc>
                <a:extLst>
                  <a:ext uri="{0D108BD9-81ED-4DB2-BD59-A6C34878D82A}">
                    <a16:rowId xmlns:a16="http://schemas.microsoft.com/office/drawing/2014/main" val="2793571482"/>
                  </a:ext>
                </a:extLst>
              </a:tr>
              <a:tr h="370840">
                <a:tc>
                  <a:txBody>
                    <a:bodyPr/>
                    <a:lstStyle/>
                    <a:p>
                      <a:r>
                        <a:rPr lang="en-US" dirty="0" smtClean="0"/>
                        <a:t>Humidity management</a:t>
                      </a:r>
                      <a:endParaRPr lang="en-US" dirty="0"/>
                    </a:p>
                  </a:txBody>
                  <a:tcPr/>
                </a:tc>
                <a:tc>
                  <a:txBody>
                    <a:bodyPr/>
                    <a:lstStyle/>
                    <a:p>
                      <a:pPr marL="285750" indent="-285750">
                        <a:buFont typeface="Arial" panose="020B0604020202020204" pitchFamily="34" charset="0"/>
                        <a:buChar char="•"/>
                      </a:pPr>
                      <a:r>
                        <a:rPr lang="en-US" dirty="0" smtClean="0"/>
                        <a:t>Humidity influences water loss</a:t>
                      </a:r>
                    </a:p>
                    <a:p>
                      <a:pPr marL="285750" indent="-285750">
                        <a:buFont typeface="Arial" panose="020B0604020202020204" pitchFamily="34" charset="0"/>
                        <a:buChar char="•"/>
                      </a:pPr>
                      <a:r>
                        <a:rPr lang="en-US" dirty="0" smtClean="0"/>
                        <a:t>Cooler humidity slows down chemical changes in produce</a:t>
                      </a:r>
                      <a:endParaRPr lang="en-US" dirty="0"/>
                    </a:p>
                  </a:txBody>
                  <a:tcPr/>
                </a:tc>
                <a:extLst>
                  <a:ext uri="{0D108BD9-81ED-4DB2-BD59-A6C34878D82A}">
                    <a16:rowId xmlns:a16="http://schemas.microsoft.com/office/drawing/2014/main" val="2131003118"/>
                  </a:ext>
                </a:extLst>
              </a:tr>
              <a:tr h="370840">
                <a:tc>
                  <a:txBody>
                    <a:bodyPr/>
                    <a:lstStyle/>
                    <a:p>
                      <a:r>
                        <a:rPr lang="en-US" dirty="0" smtClean="0"/>
                        <a:t>Sanitation </a:t>
                      </a:r>
                      <a:endParaRPr lang="en-US" dirty="0"/>
                    </a:p>
                  </a:txBody>
                  <a:tcPr/>
                </a:tc>
                <a:tc>
                  <a:txBody>
                    <a:bodyPr/>
                    <a:lstStyle/>
                    <a:p>
                      <a:pPr marL="285750" indent="-285750">
                        <a:buFont typeface="Arial" panose="020B0604020202020204" pitchFamily="34" charset="0"/>
                        <a:buChar char="•"/>
                      </a:pPr>
                      <a:r>
                        <a:rPr lang="en-US" dirty="0" smtClean="0"/>
                        <a:t>Worker sanitation e.g. washing of hands, use of hairnets, wearing appropriate clean protective clothing e.g. gloves, aprons and coveralls</a:t>
                      </a:r>
                      <a:endParaRPr lang="en-US" dirty="0"/>
                    </a:p>
                  </a:txBody>
                  <a:tcPr/>
                </a:tc>
                <a:extLst>
                  <a:ext uri="{0D108BD9-81ED-4DB2-BD59-A6C34878D82A}">
                    <a16:rowId xmlns:a16="http://schemas.microsoft.com/office/drawing/2014/main" val="1025276687"/>
                  </a:ext>
                </a:extLst>
              </a:tr>
              <a:tr h="370840">
                <a:tc>
                  <a:txBody>
                    <a:bodyPr/>
                    <a:lstStyle/>
                    <a:p>
                      <a:r>
                        <a:rPr lang="en-US" dirty="0" err="1" smtClean="0"/>
                        <a:t>Minimising</a:t>
                      </a:r>
                      <a:r>
                        <a:rPr lang="en-US" dirty="0" smtClean="0"/>
                        <a:t> of damage</a:t>
                      </a:r>
                      <a:endParaRPr lang="en-US" dirty="0"/>
                    </a:p>
                  </a:txBody>
                  <a:tcPr/>
                </a:tc>
                <a:tc>
                  <a:txBody>
                    <a:bodyPr/>
                    <a:lstStyle/>
                    <a:p>
                      <a:pPr marL="285750" indent="-285750">
                        <a:buFont typeface="Arial" panose="020B0604020202020204" pitchFamily="34" charset="0"/>
                        <a:buChar char="•"/>
                      </a:pPr>
                      <a:r>
                        <a:rPr lang="en-US" dirty="0" err="1" smtClean="0"/>
                        <a:t>Minimise</a:t>
                      </a:r>
                      <a:r>
                        <a:rPr lang="en-US" baseline="0" dirty="0" smtClean="0"/>
                        <a:t> damage to produce to avoid spoilage (</a:t>
                      </a:r>
                      <a:r>
                        <a:rPr lang="en-US" baseline="0" dirty="0" smtClean="0">
                          <a:solidFill>
                            <a:srgbClr val="FF0000"/>
                          </a:solidFill>
                        </a:rPr>
                        <a:t>what kind of damage can occur to the produce?</a:t>
                      </a:r>
                      <a:r>
                        <a:rPr lang="en-US" baseline="0" dirty="0" smtClean="0">
                          <a:solidFill>
                            <a:schemeClr val="tx1"/>
                          </a:solidFill>
                        </a:rPr>
                        <a:t>)</a:t>
                      </a:r>
                      <a:endParaRPr lang="en-US" dirty="0"/>
                    </a:p>
                  </a:txBody>
                  <a:tcPr/>
                </a:tc>
                <a:extLst>
                  <a:ext uri="{0D108BD9-81ED-4DB2-BD59-A6C34878D82A}">
                    <a16:rowId xmlns:a16="http://schemas.microsoft.com/office/drawing/2014/main" val="3334303824"/>
                  </a:ext>
                </a:extLst>
              </a:tr>
              <a:tr h="370840">
                <a:tc>
                  <a:txBody>
                    <a:bodyPr/>
                    <a:lstStyle/>
                    <a:p>
                      <a:r>
                        <a:rPr lang="en-US" dirty="0" smtClean="0"/>
                        <a:t>Sorting</a:t>
                      </a:r>
                      <a:r>
                        <a:rPr lang="en-US" baseline="0" dirty="0" smtClean="0"/>
                        <a:t> </a:t>
                      </a:r>
                      <a:endParaRPr lang="en-US" dirty="0"/>
                    </a:p>
                  </a:txBody>
                  <a:tcPr/>
                </a:tc>
                <a:tc>
                  <a:txBody>
                    <a:bodyPr/>
                    <a:lstStyle/>
                    <a:p>
                      <a:pPr marL="285750" indent="-285750">
                        <a:buFont typeface="Arial" panose="020B0604020202020204" pitchFamily="34" charset="0"/>
                        <a:buChar char="•"/>
                      </a:pPr>
                      <a:r>
                        <a:rPr lang="en-US" dirty="0" smtClean="0"/>
                        <a:t>Remove</a:t>
                      </a:r>
                      <a:r>
                        <a:rPr lang="en-US" baseline="0" dirty="0" smtClean="0"/>
                        <a:t> bruised or damaged produce that my shorten shelf life</a:t>
                      </a:r>
                      <a:endParaRPr lang="en-US" dirty="0"/>
                    </a:p>
                  </a:txBody>
                  <a:tcPr/>
                </a:tc>
                <a:extLst>
                  <a:ext uri="{0D108BD9-81ED-4DB2-BD59-A6C34878D82A}">
                    <a16:rowId xmlns:a16="http://schemas.microsoft.com/office/drawing/2014/main" val="2456679955"/>
                  </a:ext>
                </a:extLst>
              </a:tr>
              <a:tr h="370840">
                <a:tc>
                  <a:txBody>
                    <a:bodyPr/>
                    <a:lstStyle/>
                    <a:p>
                      <a:r>
                        <a:rPr lang="en-US" dirty="0" smtClean="0"/>
                        <a:t>Storage </a:t>
                      </a:r>
                      <a:endParaRPr lang="en-US" dirty="0"/>
                    </a:p>
                  </a:txBody>
                  <a:tcPr/>
                </a:tc>
                <a:tc>
                  <a:txBody>
                    <a:bodyPr/>
                    <a:lstStyle/>
                    <a:p>
                      <a:pPr marL="285750" indent="-285750">
                        <a:buFont typeface="Arial" panose="020B0604020202020204" pitchFamily="34" charset="0"/>
                        <a:buChar char="•"/>
                      </a:pPr>
                      <a:r>
                        <a:rPr lang="en-US" dirty="0" smtClean="0"/>
                        <a:t>Preserve freshness of product</a:t>
                      </a:r>
                      <a:endParaRPr lang="en-US" dirty="0"/>
                    </a:p>
                  </a:txBody>
                  <a:tcPr/>
                </a:tc>
                <a:extLst>
                  <a:ext uri="{0D108BD9-81ED-4DB2-BD59-A6C34878D82A}">
                    <a16:rowId xmlns:a16="http://schemas.microsoft.com/office/drawing/2014/main" val="1527678549"/>
                  </a:ext>
                </a:extLst>
              </a:tr>
            </a:tbl>
          </a:graphicData>
        </a:graphic>
      </p:graphicFrame>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4926445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891" y="2121408"/>
            <a:ext cx="11077303" cy="4050792"/>
          </a:xfrm>
        </p:spPr>
        <p:txBody>
          <a:bodyPr>
            <a:normAutofit/>
          </a:bodyPr>
          <a:lstStyle/>
          <a:p>
            <a:r>
              <a:rPr lang="en-US" sz="2400" dirty="0" smtClean="0"/>
              <a:t>CURING -  this is done to root tubers if they are being stored for long periods. It involves the application of high temperatures and high relative humidity to heal skins damaged by harvesting. The produce is piled in a partially shaded area and covered with an insulating material e.g. straw and left for 4 days.</a:t>
            </a:r>
          </a:p>
          <a:p>
            <a:r>
              <a:rPr lang="en-US" sz="2400" dirty="0" smtClean="0"/>
              <a:t>ARTIFICIAL WAXING – wax is applied to replace natural wax lost during washing of fruits and vegetables</a:t>
            </a:r>
          </a:p>
          <a:p>
            <a:r>
              <a:rPr lang="en-US" sz="2400" dirty="0" smtClean="0"/>
              <a:t>RIPENING – for uniform and controlled ripening ethylene is applied to the produce.</a:t>
            </a:r>
            <a:endParaRPr lang="en-US" sz="2400" dirty="0"/>
          </a:p>
        </p:txBody>
      </p:sp>
      <p:sp>
        <p:nvSpPr>
          <p:cNvPr id="5" name="Title 1"/>
          <p:cNvSpPr>
            <a:spLocks noGrp="1"/>
          </p:cNvSpPr>
          <p:nvPr>
            <p:ph type="title"/>
          </p:nvPr>
        </p:nvSpPr>
        <p:spPr/>
        <p:txBody>
          <a:bodyPr/>
          <a:lstStyle/>
          <a:p>
            <a:r>
              <a:rPr lang="en-US" dirty="0" smtClean="0"/>
              <a:t>Post harvest treatment includes</a:t>
            </a:r>
            <a:endParaRPr lang="en-US" dirty="0"/>
          </a:p>
        </p:txBody>
      </p:sp>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3877655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preservation</a:t>
            </a:r>
            <a:endParaRPr lang="en-US" dirty="0"/>
          </a:p>
        </p:txBody>
      </p:sp>
      <p:sp>
        <p:nvSpPr>
          <p:cNvPr id="3" name="Content Placeholder 2"/>
          <p:cNvSpPr>
            <a:spLocks noGrp="1"/>
          </p:cNvSpPr>
          <p:nvPr>
            <p:ph idx="1"/>
          </p:nvPr>
        </p:nvSpPr>
        <p:spPr/>
        <p:txBody>
          <a:bodyPr/>
          <a:lstStyle/>
          <a:p>
            <a:pPr marL="0" indent="0">
              <a:buNone/>
            </a:pPr>
            <a:r>
              <a:rPr lang="en-US" dirty="0" smtClean="0"/>
              <a:t>This is the process of treating and handling food to stop or greatly slow down spoilage to prevent food borne illness and to maintain nutritional value, texture and flavor.</a:t>
            </a:r>
          </a:p>
          <a:p>
            <a:pPr marL="0" indent="0">
              <a:buNone/>
            </a:pPr>
            <a:endParaRPr lang="en-US" dirty="0"/>
          </a:p>
          <a:p>
            <a:pPr marL="0" indent="0">
              <a:buNone/>
            </a:pPr>
            <a:r>
              <a:rPr lang="en-US" dirty="0" smtClean="0"/>
              <a:t>This is done to:</a:t>
            </a:r>
          </a:p>
          <a:p>
            <a:pPr marL="457200" indent="-457200">
              <a:buAutoNum type="arabicPeriod"/>
            </a:pPr>
            <a:r>
              <a:rPr lang="en-US" dirty="0" smtClean="0"/>
              <a:t>Slow down the activity of disease causing bacteria</a:t>
            </a:r>
          </a:p>
          <a:p>
            <a:pPr marL="457200" indent="-457200">
              <a:buAutoNum type="arabicPeriod"/>
            </a:pPr>
            <a:r>
              <a:rPr lang="en-US" dirty="0" smtClean="0"/>
              <a:t>Kill the bacteria altogether</a:t>
            </a:r>
          </a:p>
          <a:p>
            <a:pPr marL="457200" indent="-457200">
              <a:buAutoNum type="arabicPeriod"/>
            </a:pPr>
            <a:endParaRPr lang="en-US" dirty="0"/>
          </a:p>
          <a:p>
            <a:pPr marL="0" indent="0">
              <a:buNone/>
            </a:pPr>
            <a:r>
              <a:rPr lang="en-US" dirty="0" smtClean="0"/>
              <a:t>Preservation includes processes such as; heating, oxidation, dehydration, toxic inhibition e.g. smoking, freezing</a:t>
            </a:r>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9006342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methods of preservation are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7437944"/>
              </p:ext>
            </p:extLst>
          </p:nvPr>
        </p:nvGraphicFramePr>
        <p:xfrm>
          <a:off x="548640" y="1658982"/>
          <a:ext cx="10579735" cy="4878036"/>
        </p:xfrm>
        <a:graphic>
          <a:graphicData uri="http://schemas.openxmlformats.org/drawingml/2006/table">
            <a:tbl>
              <a:tblPr firstRow="1" bandRow="1">
                <a:tableStyleId>{BC89EF96-8CEA-46FF-86C4-4CE0E7609802}</a:tableStyleId>
              </a:tblPr>
              <a:tblGrid>
                <a:gridCol w="2762964">
                  <a:extLst>
                    <a:ext uri="{9D8B030D-6E8A-4147-A177-3AD203B41FA5}">
                      <a16:colId xmlns:a16="http://schemas.microsoft.com/office/drawing/2014/main" val="1328092999"/>
                    </a:ext>
                  </a:extLst>
                </a:gridCol>
                <a:gridCol w="7816771">
                  <a:extLst>
                    <a:ext uri="{9D8B030D-6E8A-4147-A177-3AD203B41FA5}">
                      <a16:colId xmlns:a16="http://schemas.microsoft.com/office/drawing/2014/main" val="2731755260"/>
                    </a:ext>
                  </a:extLst>
                </a:gridCol>
              </a:tblGrid>
              <a:tr h="1006375">
                <a:tc>
                  <a:txBody>
                    <a:bodyPr/>
                    <a:lstStyle/>
                    <a:p>
                      <a:r>
                        <a:rPr lang="en-US" b="0" dirty="0" smtClean="0"/>
                        <a:t>DRYING</a:t>
                      </a:r>
                      <a:endParaRPr lang="en-US" b="0" dirty="0"/>
                    </a:p>
                  </a:txBody>
                  <a:tcPr/>
                </a:tc>
                <a:tc>
                  <a:txBody>
                    <a:bodyPr/>
                    <a:lstStyle/>
                    <a:p>
                      <a:pPr marL="285750" indent="-285750">
                        <a:buFont typeface="Arial" panose="020B0604020202020204" pitchFamily="34" charset="0"/>
                        <a:buChar char="•"/>
                      </a:pPr>
                      <a:r>
                        <a:rPr lang="en-US" b="0" dirty="0" smtClean="0"/>
                        <a:t>Dried</a:t>
                      </a:r>
                      <a:r>
                        <a:rPr lang="en-US" b="0" baseline="0" dirty="0" smtClean="0"/>
                        <a:t> meat</a:t>
                      </a:r>
                    </a:p>
                    <a:p>
                      <a:pPr marL="285750" indent="-285750">
                        <a:buFont typeface="Arial" panose="020B0604020202020204" pitchFamily="34" charset="0"/>
                        <a:buChar char="•"/>
                      </a:pPr>
                      <a:r>
                        <a:rPr lang="en-US" b="0" baseline="0" dirty="0" smtClean="0"/>
                        <a:t>Dried fruits e.g. peach, raisins, apricots</a:t>
                      </a:r>
                    </a:p>
                    <a:p>
                      <a:pPr marL="285750" indent="-285750">
                        <a:buFont typeface="Arial" panose="020B0604020202020204" pitchFamily="34" charset="0"/>
                        <a:buChar char="•"/>
                      </a:pPr>
                      <a:r>
                        <a:rPr lang="en-US" b="0" baseline="0" dirty="0" smtClean="0"/>
                        <a:t>Dried cereals e.g. rice and wheat</a:t>
                      </a:r>
                      <a:endParaRPr lang="en-US" b="0" dirty="0"/>
                    </a:p>
                  </a:txBody>
                  <a:tcPr/>
                </a:tc>
                <a:extLst>
                  <a:ext uri="{0D108BD9-81ED-4DB2-BD59-A6C34878D82A}">
                    <a16:rowId xmlns:a16="http://schemas.microsoft.com/office/drawing/2014/main" val="2556190346"/>
                  </a:ext>
                </a:extLst>
              </a:tr>
              <a:tr h="704462">
                <a:tc>
                  <a:txBody>
                    <a:bodyPr/>
                    <a:lstStyle/>
                    <a:p>
                      <a:r>
                        <a:rPr lang="en-US" dirty="0" smtClean="0"/>
                        <a:t>SMOKING</a:t>
                      </a:r>
                      <a:endParaRPr lang="en-US" dirty="0"/>
                    </a:p>
                  </a:txBody>
                  <a:tcPr/>
                </a:tc>
                <a:tc>
                  <a:txBody>
                    <a:bodyPr/>
                    <a:lstStyle/>
                    <a:p>
                      <a:pPr marL="285750" indent="-285750">
                        <a:buFont typeface="Arial" panose="020B0604020202020204" pitchFamily="34" charset="0"/>
                        <a:buChar char="•"/>
                      </a:pPr>
                      <a:r>
                        <a:rPr lang="en-US" dirty="0" smtClean="0"/>
                        <a:t>Smoked fish</a:t>
                      </a:r>
                    </a:p>
                    <a:p>
                      <a:pPr marL="285750" indent="-285750">
                        <a:buFont typeface="Arial" panose="020B0604020202020204" pitchFamily="34" charset="0"/>
                        <a:buChar char="•"/>
                      </a:pPr>
                      <a:r>
                        <a:rPr lang="en-US" dirty="0" smtClean="0"/>
                        <a:t>Smoked meat</a:t>
                      </a:r>
                      <a:endParaRPr lang="en-US" dirty="0"/>
                    </a:p>
                  </a:txBody>
                  <a:tcPr/>
                </a:tc>
                <a:extLst>
                  <a:ext uri="{0D108BD9-81ED-4DB2-BD59-A6C34878D82A}">
                    <a16:rowId xmlns:a16="http://schemas.microsoft.com/office/drawing/2014/main" val="789270403"/>
                  </a:ext>
                </a:extLst>
              </a:tr>
              <a:tr h="408141">
                <a:tc>
                  <a:txBody>
                    <a:bodyPr/>
                    <a:lstStyle/>
                    <a:p>
                      <a:r>
                        <a:rPr lang="en-US" dirty="0" smtClean="0"/>
                        <a:t>FREEZING</a:t>
                      </a:r>
                      <a:endParaRPr lang="en-US" dirty="0"/>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3750739343"/>
                  </a:ext>
                </a:extLst>
              </a:tr>
              <a:tr h="704462">
                <a:tc>
                  <a:txBody>
                    <a:bodyPr/>
                    <a:lstStyle/>
                    <a:p>
                      <a:r>
                        <a:rPr lang="en-US" dirty="0" smtClean="0"/>
                        <a:t>VACUUM PACKAGING</a:t>
                      </a:r>
                      <a:endParaRPr lang="en-US" dirty="0"/>
                    </a:p>
                  </a:txBody>
                  <a:tcPr/>
                </a:tc>
                <a:tc>
                  <a:txBody>
                    <a:bodyPr/>
                    <a:lstStyle/>
                    <a:p>
                      <a:pPr marL="285750" indent="-285750">
                        <a:buFont typeface="Arial" panose="020B0604020202020204" pitchFamily="34" charset="0"/>
                        <a:buChar char="•"/>
                      </a:pPr>
                      <a:r>
                        <a:rPr lang="en-US" dirty="0" smtClean="0"/>
                        <a:t>Stores food in a vacuum environment in an airtight bag or bottle</a:t>
                      </a:r>
                      <a:endParaRPr lang="en-US" dirty="0"/>
                    </a:p>
                  </a:txBody>
                  <a:tcPr/>
                </a:tc>
                <a:extLst>
                  <a:ext uri="{0D108BD9-81ED-4DB2-BD59-A6C34878D82A}">
                    <a16:rowId xmlns:a16="http://schemas.microsoft.com/office/drawing/2014/main" val="3448282769"/>
                  </a:ext>
                </a:extLst>
              </a:tr>
              <a:tr h="408141">
                <a:tc>
                  <a:txBody>
                    <a:bodyPr/>
                    <a:lstStyle/>
                    <a:p>
                      <a:r>
                        <a:rPr lang="en-US" dirty="0" smtClean="0"/>
                        <a:t>SALTING</a:t>
                      </a:r>
                      <a:endParaRPr lang="en-US" dirty="0"/>
                    </a:p>
                  </a:txBody>
                  <a:tcPr/>
                </a:tc>
                <a:tc>
                  <a:txBody>
                    <a:bodyPr/>
                    <a:lstStyle/>
                    <a:p>
                      <a:pPr marL="285750" indent="-285750">
                        <a:buFont typeface="Arial" panose="020B0604020202020204" pitchFamily="34" charset="0"/>
                        <a:buChar char="•"/>
                      </a:pPr>
                      <a:r>
                        <a:rPr lang="en-US" dirty="0" smtClean="0"/>
                        <a:t>Salted meat</a:t>
                      </a:r>
                    </a:p>
                    <a:p>
                      <a:pPr marL="285750" indent="-285750">
                        <a:buFont typeface="Arial" panose="020B0604020202020204" pitchFamily="34" charset="0"/>
                        <a:buChar char="•"/>
                      </a:pPr>
                      <a:r>
                        <a:rPr lang="en-US" dirty="0" smtClean="0"/>
                        <a:t>Mushrooms in brine</a:t>
                      </a:r>
                      <a:endParaRPr lang="en-US" dirty="0"/>
                    </a:p>
                  </a:txBody>
                  <a:tcPr/>
                </a:tc>
                <a:extLst>
                  <a:ext uri="{0D108BD9-81ED-4DB2-BD59-A6C34878D82A}">
                    <a16:rowId xmlns:a16="http://schemas.microsoft.com/office/drawing/2014/main" val="2125547544"/>
                  </a:ext>
                </a:extLst>
              </a:tr>
              <a:tr h="408141">
                <a:tc>
                  <a:txBody>
                    <a:bodyPr/>
                    <a:lstStyle/>
                    <a:p>
                      <a:r>
                        <a:rPr lang="en-US" dirty="0" smtClean="0"/>
                        <a:t>SUGAR</a:t>
                      </a:r>
                      <a:endParaRPr lang="en-US" dirty="0"/>
                    </a:p>
                  </a:txBody>
                  <a:tcPr/>
                </a:tc>
                <a:tc>
                  <a:txBody>
                    <a:bodyPr/>
                    <a:lstStyle/>
                    <a:p>
                      <a:pPr marL="285750" indent="-285750">
                        <a:buFont typeface="Arial" panose="020B0604020202020204" pitchFamily="34" charset="0"/>
                        <a:buChar char="•"/>
                      </a:pPr>
                      <a:r>
                        <a:rPr lang="en-US" dirty="0" smtClean="0"/>
                        <a:t>Fruit preserves in syrups or candied</a:t>
                      </a:r>
                      <a:endParaRPr lang="en-US" dirty="0"/>
                    </a:p>
                  </a:txBody>
                  <a:tcPr/>
                </a:tc>
                <a:extLst>
                  <a:ext uri="{0D108BD9-81ED-4DB2-BD59-A6C34878D82A}">
                    <a16:rowId xmlns:a16="http://schemas.microsoft.com/office/drawing/2014/main" val="1045930091"/>
                  </a:ext>
                </a:extLst>
              </a:tr>
              <a:tr h="1006375">
                <a:tc>
                  <a:txBody>
                    <a:bodyPr/>
                    <a:lstStyle/>
                    <a:p>
                      <a:r>
                        <a:rPr lang="en-US" dirty="0" smtClean="0"/>
                        <a:t>PICKLING</a:t>
                      </a:r>
                      <a:endParaRPr lang="en-US" dirty="0"/>
                    </a:p>
                  </a:txBody>
                  <a:tcPr/>
                </a:tc>
                <a:tc>
                  <a:txBody>
                    <a:bodyPr/>
                    <a:lstStyle/>
                    <a:p>
                      <a:pPr marL="285750" indent="-285750">
                        <a:buFont typeface="Arial" panose="020B0604020202020204" pitchFamily="34" charset="0"/>
                        <a:buChar char="•"/>
                      </a:pPr>
                      <a:r>
                        <a:rPr lang="en-US" dirty="0" smtClean="0"/>
                        <a:t>Food</a:t>
                      </a:r>
                      <a:r>
                        <a:rPr lang="en-US" baseline="0" dirty="0" smtClean="0"/>
                        <a:t> is preserved by placing it in a substance that inhibits or kills bacteria e.g. brine, vinegar, vegetable oil or ethanol</a:t>
                      </a:r>
                      <a:endParaRPr lang="en-US" dirty="0"/>
                    </a:p>
                  </a:txBody>
                  <a:tcPr/>
                </a:tc>
                <a:extLst>
                  <a:ext uri="{0D108BD9-81ED-4DB2-BD59-A6C34878D82A}">
                    <a16:rowId xmlns:a16="http://schemas.microsoft.com/office/drawing/2014/main" val="2861566436"/>
                  </a:ext>
                </a:extLst>
              </a:tr>
            </a:tbl>
          </a:graphicData>
        </a:graphic>
      </p:graphicFrame>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27357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07780825"/>
              </p:ext>
            </p:extLst>
          </p:nvPr>
        </p:nvGraphicFramePr>
        <p:xfrm>
          <a:off x="1069848" y="1781265"/>
          <a:ext cx="10058400" cy="4015740"/>
        </p:xfrm>
        <a:graphic>
          <a:graphicData uri="http://schemas.openxmlformats.org/drawingml/2006/table">
            <a:tbl>
              <a:tblPr firstRow="1" bandRow="1">
                <a:tableStyleId>{BC89EF96-8CEA-46FF-86C4-4CE0E7609802}</a:tableStyleId>
              </a:tblPr>
              <a:tblGrid>
                <a:gridCol w="5029200">
                  <a:extLst>
                    <a:ext uri="{9D8B030D-6E8A-4147-A177-3AD203B41FA5}">
                      <a16:colId xmlns:a16="http://schemas.microsoft.com/office/drawing/2014/main" val="2518421277"/>
                    </a:ext>
                  </a:extLst>
                </a:gridCol>
                <a:gridCol w="5029200">
                  <a:extLst>
                    <a:ext uri="{9D8B030D-6E8A-4147-A177-3AD203B41FA5}">
                      <a16:colId xmlns:a16="http://schemas.microsoft.com/office/drawing/2014/main" val="2589121386"/>
                    </a:ext>
                  </a:extLst>
                </a:gridCol>
              </a:tblGrid>
              <a:tr h="370840">
                <a:tc>
                  <a:txBody>
                    <a:bodyPr/>
                    <a:lstStyle/>
                    <a:p>
                      <a:r>
                        <a:rPr lang="en-US" b="0" dirty="0" smtClean="0"/>
                        <a:t>JELLYING</a:t>
                      </a:r>
                      <a:endParaRPr lang="en-US" b="0" dirty="0"/>
                    </a:p>
                  </a:txBody>
                  <a:tcPr/>
                </a:tc>
                <a:tc>
                  <a:txBody>
                    <a:bodyPr/>
                    <a:lstStyle/>
                    <a:p>
                      <a:pPr marL="285750" indent="-285750">
                        <a:buFont typeface="Arial" panose="020B0604020202020204" pitchFamily="34" charset="0"/>
                        <a:buChar char="•"/>
                      </a:pPr>
                      <a:r>
                        <a:rPr lang="en-US" b="0" dirty="0" smtClean="0"/>
                        <a:t>Food</a:t>
                      </a:r>
                      <a:r>
                        <a:rPr lang="en-US" b="0" baseline="0" dirty="0" smtClean="0"/>
                        <a:t> is cooked in a material that makes a gel e.g. gelatin</a:t>
                      </a:r>
                      <a:endParaRPr lang="en-US" b="0" dirty="0"/>
                    </a:p>
                  </a:txBody>
                  <a:tcPr/>
                </a:tc>
                <a:extLst>
                  <a:ext uri="{0D108BD9-81ED-4DB2-BD59-A6C34878D82A}">
                    <a16:rowId xmlns:a16="http://schemas.microsoft.com/office/drawing/2014/main" val="4248020718"/>
                  </a:ext>
                </a:extLst>
              </a:tr>
              <a:tr h="370840">
                <a:tc>
                  <a:txBody>
                    <a:bodyPr/>
                    <a:lstStyle/>
                    <a:p>
                      <a:r>
                        <a:rPr lang="en-US" dirty="0" smtClean="0"/>
                        <a:t>JUGGING</a:t>
                      </a:r>
                      <a:endParaRPr lang="en-US" dirty="0"/>
                    </a:p>
                  </a:txBody>
                  <a:tcPr/>
                </a:tc>
                <a:tc>
                  <a:txBody>
                    <a:bodyPr/>
                    <a:lstStyle/>
                    <a:p>
                      <a:pPr marL="285750" indent="-285750">
                        <a:buFont typeface="Arial" panose="020B0604020202020204" pitchFamily="34" charset="0"/>
                        <a:buChar char="•"/>
                      </a:pPr>
                      <a:r>
                        <a:rPr lang="en-US" dirty="0" smtClean="0"/>
                        <a:t>Meat</a:t>
                      </a:r>
                      <a:r>
                        <a:rPr lang="en-US" baseline="0" dirty="0" smtClean="0"/>
                        <a:t> is stewed in a covered earthen jug n brine/gravy/red wine/ animal blood</a:t>
                      </a:r>
                      <a:endParaRPr lang="en-US" dirty="0"/>
                    </a:p>
                  </a:txBody>
                  <a:tcPr/>
                </a:tc>
                <a:extLst>
                  <a:ext uri="{0D108BD9-81ED-4DB2-BD59-A6C34878D82A}">
                    <a16:rowId xmlns:a16="http://schemas.microsoft.com/office/drawing/2014/main" val="2910729233"/>
                  </a:ext>
                </a:extLst>
              </a:tr>
              <a:tr h="370840">
                <a:tc>
                  <a:txBody>
                    <a:bodyPr/>
                    <a:lstStyle/>
                    <a:p>
                      <a:r>
                        <a:rPr lang="en-US" dirty="0" smtClean="0"/>
                        <a:t>IRRADIATION</a:t>
                      </a:r>
                      <a:endParaRPr lang="en-US" dirty="0"/>
                    </a:p>
                  </a:txBody>
                  <a:tcPr/>
                </a:tc>
                <a:tc>
                  <a:txBody>
                    <a:bodyPr/>
                    <a:lstStyle/>
                    <a:p>
                      <a:pPr marL="285750" indent="-285750">
                        <a:buFont typeface="Arial" panose="020B0604020202020204" pitchFamily="34" charset="0"/>
                        <a:buChar char="•"/>
                      </a:pPr>
                      <a:r>
                        <a:rPr lang="en-US" dirty="0" smtClean="0"/>
                        <a:t>Also</a:t>
                      </a:r>
                      <a:r>
                        <a:rPr lang="en-US" baseline="0" dirty="0" smtClean="0"/>
                        <a:t> called ‘cold pasteurization’ the food is exposed to ionizing radiation</a:t>
                      </a:r>
                      <a:endParaRPr lang="en-US" dirty="0"/>
                    </a:p>
                  </a:txBody>
                  <a:tcPr/>
                </a:tc>
                <a:extLst>
                  <a:ext uri="{0D108BD9-81ED-4DB2-BD59-A6C34878D82A}">
                    <a16:rowId xmlns:a16="http://schemas.microsoft.com/office/drawing/2014/main" val="1179951998"/>
                  </a:ext>
                </a:extLst>
              </a:tr>
              <a:tr h="439420">
                <a:tc>
                  <a:txBody>
                    <a:bodyPr/>
                    <a:lstStyle/>
                    <a:p>
                      <a:r>
                        <a:rPr lang="en-US" dirty="0" smtClean="0"/>
                        <a:t>FRESHERIZED PROCESS</a:t>
                      </a:r>
                      <a:endParaRPr lang="en-US" dirty="0"/>
                    </a:p>
                  </a:txBody>
                  <a:tcPr/>
                </a:tc>
                <a:tc>
                  <a:txBody>
                    <a:bodyPr/>
                    <a:lstStyle/>
                    <a:p>
                      <a:pPr marL="285750" indent="-285750">
                        <a:buFont typeface="Arial" panose="020B0604020202020204" pitchFamily="34" charset="0"/>
                        <a:buChar char="•"/>
                      </a:pPr>
                      <a:r>
                        <a:rPr lang="en-US" dirty="0" smtClean="0"/>
                        <a:t>Using</a:t>
                      </a:r>
                      <a:r>
                        <a:rPr lang="en-US" baseline="0" dirty="0" smtClean="0"/>
                        <a:t> an ultra-high pressure technique</a:t>
                      </a:r>
                      <a:endParaRPr lang="en-US" dirty="0"/>
                    </a:p>
                  </a:txBody>
                  <a:tcPr/>
                </a:tc>
                <a:extLst>
                  <a:ext uri="{0D108BD9-81ED-4DB2-BD59-A6C34878D82A}">
                    <a16:rowId xmlns:a16="http://schemas.microsoft.com/office/drawing/2014/main" val="193324553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CANNING &amp; BOTTLING</a:t>
                      </a:r>
                    </a:p>
                  </a:txBody>
                  <a:tcPr/>
                </a:tc>
                <a:tc>
                  <a:txBody>
                    <a:bodyPr/>
                    <a:lstStyle/>
                    <a:p>
                      <a:pPr marL="285750" indent="-285750">
                        <a:buFont typeface="Arial" panose="020B0604020202020204" pitchFamily="34" charset="0"/>
                        <a:buChar char="•"/>
                      </a:pPr>
                      <a:r>
                        <a:rPr lang="en-US" dirty="0" smtClean="0"/>
                        <a:t>Cooking and sealing foods in sterile cans or jars and boiling the container</a:t>
                      </a:r>
                      <a:r>
                        <a:rPr lang="en-US" baseline="0" dirty="0" smtClean="0"/>
                        <a:t> to kill bacteria</a:t>
                      </a:r>
                      <a:endParaRPr lang="en-US" dirty="0"/>
                    </a:p>
                  </a:txBody>
                  <a:tcPr/>
                </a:tc>
                <a:extLst>
                  <a:ext uri="{0D108BD9-81ED-4DB2-BD59-A6C34878D82A}">
                    <a16:rowId xmlns:a16="http://schemas.microsoft.com/office/drawing/2014/main" val="3471168298"/>
                  </a:ext>
                </a:extLst>
              </a:tr>
              <a:tr h="370840">
                <a:tc>
                  <a:txBody>
                    <a:bodyPr/>
                    <a:lstStyle/>
                    <a:p>
                      <a:r>
                        <a:rPr lang="en-US" dirty="0" smtClean="0"/>
                        <a:t>BIOLOGICAL PROCESSES</a:t>
                      </a:r>
                      <a:endParaRPr lang="en-US" dirty="0"/>
                    </a:p>
                  </a:txBody>
                  <a:tcPr/>
                </a:tc>
                <a:tc>
                  <a:txBody>
                    <a:bodyPr/>
                    <a:lstStyle/>
                    <a:p>
                      <a:endParaRPr lang="en-US"/>
                    </a:p>
                  </a:txBody>
                  <a:tcPr/>
                </a:tc>
                <a:extLst>
                  <a:ext uri="{0D108BD9-81ED-4DB2-BD59-A6C34878D82A}">
                    <a16:rowId xmlns:a16="http://schemas.microsoft.com/office/drawing/2014/main" val="42644209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MODIFIED ATMOSPHERE</a:t>
                      </a:r>
                    </a:p>
                  </a:txBody>
                  <a:tcPr/>
                </a:tc>
                <a:tc>
                  <a:txBody>
                    <a:bodyPr/>
                    <a:lstStyle/>
                    <a:p>
                      <a:pPr marL="285750" indent="-285750">
                        <a:buFont typeface="Arial" panose="020B0604020202020204" pitchFamily="34" charset="0"/>
                        <a:buChar char="•"/>
                      </a:pPr>
                      <a:endParaRPr lang="en-US" dirty="0"/>
                    </a:p>
                  </a:txBody>
                  <a:tcPr/>
                </a:tc>
                <a:extLst>
                  <a:ext uri="{0D108BD9-81ED-4DB2-BD59-A6C34878D82A}">
                    <a16:rowId xmlns:a16="http://schemas.microsoft.com/office/drawing/2014/main" val="4161269377"/>
                  </a:ext>
                </a:extLst>
              </a:tr>
            </a:tbl>
          </a:graphicData>
        </a:graphic>
      </p:graphicFrame>
      <p:sp>
        <p:nvSpPr>
          <p:cNvPr id="5" name="Title 1"/>
          <p:cNvSpPr>
            <a:spLocks noGrp="1"/>
          </p:cNvSpPr>
          <p:nvPr>
            <p:ph type="title"/>
          </p:nvPr>
        </p:nvSpPr>
        <p:spPr/>
        <p:txBody>
          <a:bodyPr/>
          <a:lstStyle/>
          <a:p>
            <a:r>
              <a:rPr lang="en-US" dirty="0" smtClean="0"/>
              <a:t>Common methods of preservation are</a:t>
            </a:r>
            <a:endParaRPr lang="en-US" dirty="0"/>
          </a:p>
        </p:txBody>
      </p:sp>
      <p:sp>
        <p:nvSpPr>
          <p:cNvPr id="7" name="TextBox 6"/>
          <p:cNvSpPr txBox="1"/>
          <p:nvPr/>
        </p:nvSpPr>
        <p:spPr>
          <a:xfrm>
            <a:off x="1069848" y="5930537"/>
            <a:ext cx="10058400" cy="646331"/>
          </a:xfrm>
          <a:prstGeom prst="rect">
            <a:avLst/>
          </a:prstGeom>
          <a:noFill/>
        </p:spPr>
        <p:txBody>
          <a:bodyPr wrap="square" rtlCol="0">
            <a:spAutoFit/>
          </a:bodyPr>
          <a:lstStyle/>
          <a:p>
            <a:r>
              <a:rPr lang="en-US" dirty="0" smtClean="0">
                <a:solidFill>
                  <a:srgbClr val="FF0000"/>
                </a:solidFill>
              </a:rPr>
              <a:t>Assignment – visit a supermarket or browse the internet for pictures of preserved food, print and stick them into your notebooks</a:t>
            </a:r>
            <a:endParaRPr lang="en-US" dirty="0">
              <a:solidFill>
                <a:srgbClr val="FF0000"/>
              </a:solidFill>
            </a:endParaRPr>
          </a:p>
        </p:txBody>
      </p:sp>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992871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Lettuce">
            <a:extLst>
              <a:ext uri="{FF2B5EF4-FFF2-40B4-BE49-F238E27FC236}">
                <a16:creationId xmlns:a16="http://schemas.microsoft.com/office/drawing/2014/main" id="{E993FA7A-9A61-804B-A5E4-16683DB6CC4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46" name="Rectangle 37">
            <a:extLst>
              <a:ext uri="{FF2B5EF4-FFF2-40B4-BE49-F238E27FC236}">
                <a16:creationId xmlns:a16="http://schemas.microsoft.com/office/drawing/2014/main" id="{F79FF99C-BAA9-404F-9C96-6DD456B4F79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39">
            <a:extLst>
              <a:ext uri="{FF2B5EF4-FFF2-40B4-BE49-F238E27FC236}">
                <a16:creationId xmlns:a16="http://schemas.microsoft.com/office/drawing/2014/main" id="{49C44AFD-C72D-4D9C-84C6-73E615CED8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F6D5E8-15CF-4755-910B-1B5A1E777357}"/>
              </a:ext>
            </a:extLst>
          </p:cNvPr>
          <p:cNvSpPr>
            <a:spLocks noGrp="1"/>
          </p:cNvSpPr>
          <p:nvPr>
            <p:ph type="title"/>
          </p:nvPr>
        </p:nvSpPr>
        <p:spPr>
          <a:xfrm>
            <a:off x="1069848" y="484632"/>
            <a:ext cx="10058400" cy="1609344"/>
          </a:xfrm>
        </p:spPr>
        <p:txBody>
          <a:bodyPr anchor="ctr">
            <a:normAutofit/>
          </a:bodyPr>
          <a:lstStyle/>
          <a:p>
            <a:r>
              <a:rPr lang="en-US" dirty="0">
                <a:solidFill>
                  <a:schemeClr val="tx1"/>
                </a:solidFill>
              </a:rPr>
              <a:t>Our fresh produce promise</a:t>
            </a:r>
          </a:p>
        </p:txBody>
      </p:sp>
      <p:grpSp>
        <p:nvGrpSpPr>
          <p:cNvPr id="48" name="Group 41">
            <a:extLst>
              <a:ext uri="{FF2B5EF4-FFF2-40B4-BE49-F238E27FC236}">
                <a16:creationId xmlns:a16="http://schemas.microsoft.com/office/drawing/2014/main" id="{1D25B14F-36E0-41E8-956F-CABEF1ADD65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3" name="Oval 42">
              <a:extLst>
                <a:ext uri="{FF2B5EF4-FFF2-40B4-BE49-F238E27FC236}">
                  <a16:creationId xmlns:a16="http://schemas.microsoft.com/office/drawing/2014/main" id="{4AFB9EA5-DE4D-4E6B-A302-F55174E4B19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4" name="Oval 43">
              <a:extLst>
                <a:ext uri="{FF2B5EF4-FFF2-40B4-BE49-F238E27FC236}">
                  <a16:creationId xmlns:a16="http://schemas.microsoft.com/office/drawing/2014/main" id="{E44092F4-4D9B-4D0A-8832-C29E786F8F0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1" name="Content Placeholder 2" descr="Icon SmartArt graphic">
            <a:extLst>
              <a:ext uri="{FF2B5EF4-FFF2-40B4-BE49-F238E27FC236}">
                <a16:creationId xmlns:a16="http://schemas.microsoft.com/office/drawing/2014/main" id="{A3D1C6A2-434F-413C-ACCC-99B0DBD24CFD}"/>
              </a:ext>
            </a:extLst>
          </p:cNvPr>
          <p:cNvGraphicFramePr>
            <a:graphicFrameLocks noGrp="1"/>
          </p:cNvGraphicFramePr>
          <p:nvPr>
            <p:ph idx="1"/>
            <p:extLst>
              <p:ext uri="{D42A27DB-BD31-4B8C-83A1-F6EECF244321}">
                <p14:modId xmlns:p14="http://schemas.microsoft.com/office/powerpoint/2010/main" val="3437940679"/>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Footer Placeholder 3"/>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13158133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09451"/>
            <a:ext cx="10058400" cy="6128458"/>
          </a:xfrm>
        </p:spPr>
        <p:txBody>
          <a:bodyPr/>
          <a:lstStyle/>
          <a:p>
            <a:pPr marL="0" indent="0">
              <a:buNone/>
            </a:pPr>
            <a:r>
              <a:rPr lang="en-US" dirty="0"/>
              <a:t>The farmer uses a plant’s maturity to decide the exact moment or stage to pick a crop. The stage at which the crop is harvested is important to the quality of the product. Good quality is ensured by harvesting at the correct stage of maturity. Fruits picked at the wrong stage may not ripen properly and crops harvested too late will have  shorter shelf-life.</a:t>
            </a:r>
          </a:p>
          <a:p>
            <a:pPr marL="0" indent="0">
              <a:buNone/>
            </a:pPr>
            <a:r>
              <a:rPr lang="en-US" dirty="0" smtClean="0"/>
              <a:t>Maturity </a:t>
            </a:r>
            <a:r>
              <a:rPr lang="en-US" dirty="0"/>
              <a:t>is decided by observations such as:</a:t>
            </a:r>
          </a:p>
          <a:p>
            <a:r>
              <a:rPr lang="en-US" dirty="0"/>
              <a:t>Physical methods e.g. size, shape, </a:t>
            </a:r>
            <a:r>
              <a:rPr lang="en-US" dirty="0" err="1"/>
              <a:t>colour</a:t>
            </a:r>
            <a:r>
              <a:rPr lang="en-US" dirty="0"/>
              <a:t> and texture</a:t>
            </a:r>
          </a:p>
          <a:p>
            <a:r>
              <a:rPr lang="en-US" dirty="0"/>
              <a:t>Chemical methods e.g. measuring the amount of sugar or acidity in produce</a:t>
            </a:r>
          </a:p>
          <a:p>
            <a:r>
              <a:rPr lang="en-US" dirty="0"/>
              <a:t>Physiological methods e.g. respiration rate and ethylene production</a:t>
            </a:r>
          </a:p>
          <a:p>
            <a:endParaRPr lang="en-US" dirty="0"/>
          </a:p>
        </p:txBody>
      </p:sp>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1954534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C28659E-412C-4600-B45E-BAE370BC24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vocados and peppers on a cutting board">
            <a:extLst>
              <a:ext uri="{FF2B5EF4-FFF2-40B4-BE49-F238E27FC236}">
                <a16:creationId xmlns:a16="http://schemas.microsoft.com/office/drawing/2014/main" id="{92C4C2DA-90B8-3144-9F35-4567B5280199}"/>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89"/>
          </a:xfrm>
          <a:prstGeom prst="rect">
            <a:avLst/>
          </a:prstGeom>
        </p:spPr>
      </p:pic>
      <p:sp>
        <p:nvSpPr>
          <p:cNvPr id="12" name="Rectangle 11">
            <a:extLst>
              <a:ext uri="{FF2B5EF4-FFF2-40B4-BE49-F238E27FC236}">
                <a16:creationId xmlns:a16="http://schemas.microsoft.com/office/drawing/2014/main" id="{AE95896B-6905-4618-A7DF-DED8A61FBC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748BD8C-4984-4138-94CA-2DC5F39DC37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1051560" y="1432223"/>
            <a:ext cx="9966960" cy="3035808"/>
          </a:xfrm>
        </p:spPr>
        <p:txBody>
          <a:bodyPr anchor="b">
            <a:normAutofit/>
          </a:bodyPr>
          <a:lstStyle/>
          <a:p>
            <a:r>
              <a:rPr lang="en-US" dirty="0">
                <a:solidFill>
                  <a:srgbClr val="FFFFFF"/>
                </a:solidFill>
              </a:rPr>
              <a:t>Thank you</a:t>
            </a:r>
          </a:p>
        </p:txBody>
      </p:sp>
      <p:sp>
        <p:nvSpPr>
          <p:cNvPr id="3" name="Subtitle 2">
            <a:extLst>
              <a:ext uri="{FF2B5EF4-FFF2-40B4-BE49-F238E27FC236}">
                <a16:creationId xmlns:a16="http://schemas.microsoft.com/office/drawing/2014/main" id="{D698B4E1-5F4F-8E4F-97D2-0176CBCC4A51}"/>
              </a:ext>
            </a:extLst>
          </p:cNvPr>
          <p:cNvSpPr>
            <a:spLocks noGrp="1"/>
          </p:cNvSpPr>
          <p:nvPr>
            <p:ph type="subTitle" idx="1"/>
          </p:nvPr>
        </p:nvSpPr>
        <p:spPr>
          <a:xfrm>
            <a:off x="1069848" y="4389120"/>
            <a:ext cx="7891272" cy="1069848"/>
          </a:xfrm>
        </p:spPr>
        <p:txBody>
          <a:bodyPr>
            <a:normAutofit/>
          </a:bodyPr>
          <a:lstStyle/>
          <a:p>
            <a:endParaRPr lang="en-US" dirty="0">
              <a:solidFill>
                <a:srgbClr val="FFFFFF"/>
              </a:solidFill>
            </a:endParaRPr>
          </a:p>
        </p:txBody>
      </p:sp>
    </p:spTree>
    <p:extLst>
      <p:ext uri="{BB962C8B-B14F-4D97-AF65-F5344CB8AC3E}">
        <p14:creationId xmlns:p14="http://schemas.microsoft.com/office/powerpoint/2010/main" val="256556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descr="mushrooms">
            <a:extLst>
              <a:ext uri="{FF2B5EF4-FFF2-40B4-BE49-F238E27FC236}">
                <a16:creationId xmlns:a16="http://schemas.microsoft.com/office/drawing/2014/main" id="{D97B32EE-3A4B-2F49-A7F1-929098AB011B}"/>
              </a:ext>
            </a:extLst>
          </p:cNvPr>
          <p:cNvPicPr>
            <a:picLocks noChangeAspect="1"/>
          </p:cNvPicPr>
          <p:nvPr/>
        </p:nvPicPr>
        <p:blipFill rotWithShape="1">
          <a:blip r:embed="rId3">
            <a:extLst>
              <a:ext uri="{28A0092B-C50C-407E-A947-70E740481C1C}">
                <a14:useLocalDpi xmlns:a14="http://schemas.microsoft.com/office/drawing/2010/main" val="0"/>
              </a:ext>
            </a:extLst>
          </a:blip>
          <a:srcRect r="-2"/>
          <a:stretch/>
        </p:blipFill>
        <p:spPr>
          <a:xfrm>
            <a:off x="2930184" y="-2655"/>
            <a:ext cx="2996169" cy="3358597"/>
          </a:xfrm>
          <a:prstGeom prst="rect">
            <a:avLst/>
          </a:prstGeom>
        </p:spPr>
      </p:pic>
      <p:pic>
        <p:nvPicPr>
          <p:cNvPr id="12" name="Picture 11" descr="tomatoes and baby tomatoes">
            <a:extLst>
              <a:ext uri="{FF2B5EF4-FFF2-40B4-BE49-F238E27FC236}">
                <a16:creationId xmlns:a16="http://schemas.microsoft.com/office/drawing/2014/main" id="{125DEDD5-30B7-4040-BAD5-B964E0635F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0" y="3504904"/>
            <a:ext cx="5926333" cy="3353096"/>
          </a:xfrm>
          <a:prstGeom prst="rect">
            <a:avLst/>
          </a:prstGeom>
        </p:spPr>
      </p:pic>
      <p:sp>
        <p:nvSpPr>
          <p:cNvPr id="81" name="Rectangle 80">
            <a:extLst>
              <a:ext uri="{FF2B5EF4-FFF2-40B4-BE49-F238E27FC236}">
                <a16:creationId xmlns:a16="http://schemas.microsoft.com/office/drawing/2014/main" id="{11564CA4-59C9-4DAC-950E-61D1FA27870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7220" y="0"/>
            <a:ext cx="6104779" cy="6857999"/>
          </a:xfrm>
          <a:prstGeom prst="rect">
            <a:avLst/>
          </a:prstGeom>
          <a:blipFill dpi="0" rotWithShape="1">
            <a:blip r:embed="rId5">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6400800" y="484632"/>
            <a:ext cx="5299586" cy="1609344"/>
          </a:xfrm>
          <a:ln>
            <a:noFill/>
          </a:ln>
        </p:spPr>
        <p:txBody>
          <a:bodyPr>
            <a:normAutofit/>
          </a:bodyPr>
          <a:lstStyle/>
          <a:p>
            <a:r>
              <a:rPr lang="en-US" sz="4000" dirty="0" smtClean="0"/>
              <a:t>MATURITY INDICES</a:t>
            </a:r>
            <a:endParaRPr lang="en-US" sz="4000" dirty="0"/>
          </a:p>
        </p:txBody>
      </p:sp>
      <p:pic>
        <p:nvPicPr>
          <p:cNvPr id="10" name="Picture 9" descr="carrots">
            <a:extLst>
              <a:ext uri="{FF2B5EF4-FFF2-40B4-BE49-F238E27FC236}">
                <a16:creationId xmlns:a16="http://schemas.microsoft.com/office/drawing/2014/main" id="{BF2128BA-4DEB-F44E-AEEA-6551A932B9B6}"/>
              </a:ext>
            </a:extLst>
          </p:cNvPr>
          <p:cNvPicPr>
            <a:picLocks noChangeAspect="1"/>
          </p:cNvPicPr>
          <p:nvPr/>
        </p:nvPicPr>
        <p:blipFill rotWithShape="1">
          <a:blip r:embed="rId6">
            <a:extLst>
              <a:ext uri="{28A0092B-C50C-407E-A947-70E740481C1C}">
                <a14:useLocalDpi xmlns:a14="http://schemas.microsoft.com/office/drawing/2010/main" val="0"/>
              </a:ext>
            </a:extLst>
          </a:blip>
          <a:srcRect r="-2"/>
          <a:stretch/>
        </p:blipFill>
        <p:spPr>
          <a:xfrm>
            <a:off x="20" y="10"/>
            <a:ext cx="2769297" cy="3355932"/>
          </a:xfrm>
          <a:prstGeom prst="rect">
            <a:avLst/>
          </a:prstGeom>
        </p:spPr>
      </p:pic>
      <p:grpSp>
        <p:nvGrpSpPr>
          <p:cNvPr id="83" name="Group 82">
            <a:extLst>
              <a:ext uri="{FF2B5EF4-FFF2-40B4-BE49-F238E27FC236}">
                <a16:creationId xmlns:a16="http://schemas.microsoft.com/office/drawing/2014/main" id="{E74380E0-C298-4F18-9189-C236E8B829D3}"/>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84" name="Oval 83">
              <a:extLst>
                <a:ext uri="{FF2B5EF4-FFF2-40B4-BE49-F238E27FC236}">
                  <a16:creationId xmlns:a16="http://schemas.microsoft.com/office/drawing/2014/main" id="{979684C7-75DC-42F1-850A-E9C49ECA7391}"/>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5" name="Oval 84">
              <a:extLst>
                <a:ext uri="{FF2B5EF4-FFF2-40B4-BE49-F238E27FC236}">
                  <a16:creationId xmlns:a16="http://schemas.microsoft.com/office/drawing/2014/main" id="{4130853F-4D98-4539-8461-9F202836756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76" name="Content Placeholder 2" descr="Icon Smart Art graphic">
            <a:extLst>
              <a:ext uri="{FF2B5EF4-FFF2-40B4-BE49-F238E27FC236}">
                <a16:creationId xmlns:a16="http://schemas.microsoft.com/office/drawing/2014/main" id="{F6689467-90E9-3D40-8EC6-DF4B0D9B384A}"/>
              </a:ext>
            </a:extLst>
          </p:cNvPr>
          <p:cNvGraphicFramePr>
            <a:graphicFrameLocks noGrp="1" noChangeAspect="1"/>
          </p:cNvGraphicFramePr>
          <p:nvPr>
            <p:ph idx="1"/>
            <p:extLst>
              <p:ext uri="{D42A27DB-BD31-4B8C-83A1-F6EECF244321}">
                <p14:modId xmlns:p14="http://schemas.microsoft.com/office/powerpoint/2010/main" val="494644757"/>
              </p:ext>
            </p:extLst>
          </p:nvPr>
        </p:nvGraphicFramePr>
        <p:xfrm>
          <a:off x="6400799" y="2121408"/>
          <a:ext cx="5299585" cy="40507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Footer Placeholder 3"/>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4233814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13207959"/>
              </p:ext>
            </p:extLst>
          </p:nvPr>
        </p:nvGraphicFramePr>
        <p:xfrm>
          <a:off x="1069975" y="535575"/>
          <a:ext cx="10058400" cy="5316585"/>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3201918949"/>
                    </a:ext>
                  </a:extLst>
                </a:gridCol>
                <a:gridCol w="3352800">
                  <a:extLst>
                    <a:ext uri="{9D8B030D-6E8A-4147-A177-3AD203B41FA5}">
                      <a16:colId xmlns:a16="http://schemas.microsoft.com/office/drawing/2014/main" val="1346406692"/>
                    </a:ext>
                  </a:extLst>
                </a:gridCol>
                <a:gridCol w="3352800">
                  <a:extLst>
                    <a:ext uri="{9D8B030D-6E8A-4147-A177-3AD203B41FA5}">
                      <a16:colId xmlns:a16="http://schemas.microsoft.com/office/drawing/2014/main" val="2749598173"/>
                    </a:ext>
                  </a:extLst>
                </a:gridCol>
              </a:tblGrid>
              <a:tr h="796943">
                <a:tc>
                  <a:txBody>
                    <a:bodyPr/>
                    <a:lstStyle/>
                    <a:p>
                      <a:r>
                        <a:rPr lang="en-US" sz="2200" dirty="0" smtClean="0"/>
                        <a:t>PHYSIOLOGICAL</a:t>
                      </a:r>
                      <a:endParaRPr lang="en-US" sz="2200" dirty="0"/>
                    </a:p>
                  </a:txBody>
                  <a:tcPr/>
                </a:tc>
                <a:tc>
                  <a:txBody>
                    <a:bodyPr/>
                    <a:lstStyle/>
                    <a:p>
                      <a:r>
                        <a:rPr lang="en-US" sz="2200" dirty="0" smtClean="0"/>
                        <a:t>HORTICULTURAL</a:t>
                      </a:r>
                      <a:endParaRPr lang="en-US" sz="2200" dirty="0"/>
                    </a:p>
                  </a:txBody>
                  <a:tcPr/>
                </a:tc>
                <a:tc>
                  <a:txBody>
                    <a:bodyPr/>
                    <a:lstStyle/>
                    <a:p>
                      <a:r>
                        <a:rPr lang="en-US" sz="2200" dirty="0" smtClean="0"/>
                        <a:t>HARVEST</a:t>
                      </a:r>
                      <a:endParaRPr lang="en-US" sz="2200" dirty="0"/>
                    </a:p>
                  </a:txBody>
                  <a:tcPr/>
                </a:tc>
                <a:extLst>
                  <a:ext uri="{0D108BD9-81ED-4DB2-BD59-A6C34878D82A}">
                    <a16:rowId xmlns:a16="http://schemas.microsoft.com/office/drawing/2014/main" val="2902590041"/>
                  </a:ext>
                </a:extLst>
              </a:tr>
              <a:tr h="3144099">
                <a:tc>
                  <a:txBody>
                    <a:bodyPr/>
                    <a:lstStyle/>
                    <a:p>
                      <a:r>
                        <a:rPr lang="en-US" sz="2200" dirty="0" smtClean="0"/>
                        <a:t>The stage when maximum growth and maturation is achieved</a:t>
                      </a:r>
                      <a:endParaRPr lang="en-US" sz="2200" dirty="0"/>
                    </a:p>
                  </a:txBody>
                  <a:tcPr/>
                </a:tc>
                <a:tc>
                  <a:txBody>
                    <a:bodyPr/>
                    <a:lstStyle/>
                    <a:p>
                      <a:r>
                        <a:rPr lang="en-US" sz="2200" dirty="0" smtClean="0"/>
                        <a:t>Any stage of development where the crop</a:t>
                      </a:r>
                      <a:r>
                        <a:rPr lang="en-US" sz="2200" baseline="0" dirty="0" smtClean="0"/>
                        <a:t> is ready for use e.g. green mango for </a:t>
                      </a:r>
                      <a:r>
                        <a:rPr lang="en-US" sz="2200" baseline="0" dirty="0" err="1" smtClean="0"/>
                        <a:t>kuchela</a:t>
                      </a:r>
                      <a:r>
                        <a:rPr lang="en-US" sz="2200" baseline="0" dirty="0" smtClean="0"/>
                        <a:t> </a:t>
                      </a:r>
                      <a:r>
                        <a:rPr lang="en-US" sz="2200" baseline="0" dirty="0" err="1" smtClean="0"/>
                        <a:t>v.s</a:t>
                      </a:r>
                      <a:r>
                        <a:rPr lang="en-US" sz="2200" baseline="0" dirty="0" smtClean="0"/>
                        <a:t>. ripe mango</a:t>
                      </a:r>
                      <a:endParaRPr lang="en-US" sz="2200" dirty="0"/>
                    </a:p>
                  </a:txBody>
                  <a:tcPr/>
                </a:tc>
                <a:tc>
                  <a:txBody>
                    <a:bodyPr/>
                    <a:lstStyle/>
                    <a:p>
                      <a:r>
                        <a:rPr lang="en-US" sz="2200" dirty="0" smtClean="0"/>
                        <a:t>A combination of physiological and horticultural. Fruits/vegetables are at their peak condition</a:t>
                      </a:r>
                      <a:endParaRPr lang="en-US" sz="2200" dirty="0"/>
                    </a:p>
                  </a:txBody>
                  <a:tcPr/>
                </a:tc>
                <a:extLst>
                  <a:ext uri="{0D108BD9-81ED-4DB2-BD59-A6C34878D82A}">
                    <a16:rowId xmlns:a16="http://schemas.microsoft.com/office/drawing/2014/main" val="4266749377"/>
                  </a:ext>
                </a:extLst>
              </a:tr>
              <a:tr h="1375543">
                <a:tc gridSpan="3">
                  <a:txBody>
                    <a:bodyPr/>
                    <a:lstStyle/>
                    <a:p>
                      <a:pPr algn="ctr"/>
                      <a:r>
                        <a:rPr lang="en-US" sz="2200" dirty="0" smtClean="0"/>
                        <a:t>Farmers need to apply a combination of different maturity indices to ensure that there is a high quality of produce along the value chain</a:t>
                      </a:r>
                      <a:endParaRPr lang="en-US" sz="2200" dirty="0"/>
                    </a:p>
                  </a:txBody>
                  <a:tcPr anchor="ct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96980359"/>
                  </a:ext>
                </a:extLst>
              </a:tr>
            </a:tbl>
          </a:graphicData>
        </a:graphic>
      </p:graphicFrame>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13605674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709" y="484632"/>
            <a:ext cx="10959737" cy="1609344"/>
          </a:xfrm>
        </p:spPr>
        <p:txBody>
          <a:bodyPr>
            <a:normAutofit/>
          </a:bodyPr>
          <a:lstStyle/>
          <a:p>
            <a:r>
              <a:rPr lang="en-US" sz="3000" dirty="0" smtClean="0">
                <a:solidFill>
                  <a:srgbClr val="FF0000"/>
                </a:solidFill>
              </a:rPr>
              <a:t>Activity</a:t>
            </a:r>
            <a:r>
              <a:rPr lang="en-US" sz="3000" dirty="0" smtClean="0"/>
              <a:t>: IDENTIFY WHEN THE FOLLOWING CROPS ARE READY TO BE HARVESTED</a:t>
            </a:r>
            <a:endParaRPr lang="en-US" sz="3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615948899"/>
              </p:ext>
            </p:extLst>
          </p:nvPr>
        </p:nvGraphicFramePr>
        <p:xfrm>
          <a:off x="422031" y="2120900"/>
          <a:ext cx="11529176" cy="1981200"/>
        </p:xfrm>
        <a:graphic>
          <a:graphicData uri="http://schemas.openxmlformats.org/drawingml/2006/table">
            <a:tbl>
              <a:tblPr firstRow="1" bandRow="1">
                <a:tableStyleId>{BC89EF96-8CEA-46FF-86C4-4CE0E7609802}</a:tableStyleId>
              </a:tblPr>
              <a:tblGrid>
                <a:gridCol w="2124221">
                  <a:extLst>
                    <a:ext uri="{9D8B030D-6E8A-4147-A177-3AD203B41FA5}">
                      <a16:colId xmlns:a16="http://schemas.microsoft.com/office/drawing/2014/main" val="3403679832"/>
                    </a:ext>
                  </a:extLst>
                </a:gridCol>
                <a:gridCol w="3640367">
                  <a:extLst>
                    <a:ext uri="{9D8B030D-6E8A-4147-A177-3AD203B41FA5}">
                      <a16:colId xmlns:a16="http://schemas.microsoft.com/office/drawing/2014/main" val="1929295587"/>
                    </a:ext>
                  </a:extLst>
                </a:gridCol>
                <a:gridCol w="2882294">
                  <a:extLst>
                    <a:ext uri="{9D8B030D-6E8A-4147-A177-3AD203B41FA5}">
                      <a16:colId xmlns:a16="http://schemas.microsoft.com/office/drawing/2014/main" val="1611386435"/>
                    </a:ext>
                  </a:extLst>
                </a:gridCol>
                <a:gridCol w="2882294">
                  <a:extLst>
                    <a:ext uri="{9D8B030D-6E8A-4147-A177-3AD203B41FA5}">
                      <a16:colId xmlns:a16="http://schemas.microsoft.com/office/drawing/2014/main" val="4097772470"/>
                    </a:ext>
                  </a:extLst>
                </a:gridCol>
              </a:tblGrid>
              <a:tr h="370840">
                <a:tc>
                  <a:txBody>
                    <a:bodyPr/>
                    <a:lstStyle/>
                    <a:p>
                      <a:r>
                        <a:rPr lang="en-US" sz="2000" b="0" dirty="0" smtClean="0"/>
                        <a:t>CUCUMBER</a:t>
                      </a:r>
                      <a:endParaRPr lang="en-US" sz="2000" b="0" dirty="0"/>
                    </a:p>
                  </a:txBody>
                  <a:tcPr/>
                </a:tc>
                <a:tc>
                  <a:txBody>
                    <a:bodyPr/>
                    <a:lstStyle/>
                    <a:p>
                      <a:endParaRPr lang="en-US" sz="2000" b="0" dirty="0"/>
                    </a:p>
                  </a:txBody>
                  <a:tcPr/>
                </a:tc>
                <a:tc>
                  <a:txBody>
                    <a:bodyPr/>
                    <a:lstStyle/>
                    <a:p>
                      <a:r>
                        <a:rPr lang="en-US" sz="2000" b="0" dirty="0" smtClean="0"/>
                        <a:t>LETTUCE</a:t>
                      </a:r>
                      <a:endParaRPr lang="en-US" sz="2000" b="0" dirty="0"/>
                    </a:p>
                  </a:txBody>
                  <a:tcPr/>
                </a:tc>
                <a:tc>
                  <a:txBody>
                    <a:bodyPr/>
                    <a:lstStyle/>
                    <a:p>
                      <a:endParaRPr lang="en-US" sz="2000" b="0" dirty="0"/>
                    </a:p>
                  </a:txBody>
                  <a:tcPr/>
                </a:tc>
                <a:extLst>
                  <a:ext uri="{0D108BD9-81ED-4DB2-BD59-A6C34878D82A}">
                    <a16:rowId xmlns:a16="http://schemas.microsoft.com/office/drawing/2014/main" val="1995408690"/>
                  </a:ext>
                </a:extLst>
              </a:tr>
              <a:tr h="370840">
                <a:tc>
                  <a:txBody>
                    <a:bodyPr/>
                    <a:lstStyle/>
                    <a:p>
                      <a:r>
                        <a:rPr lang="en-US" sz="2000" dirty="0" smtClean="0"/>
                        <a:t>TOMATO</a:t>
                      </a:r>
                      <a:endParaRPr lang="en-US" sz="2000" dirty="0"/>
                    </a:p>
                  </a:txBody>
                  <a:tcPr/>
                </a:tc>
                <a:tc>
                  <a:txBody>
                    <a:bodyPr/>
                    <a:lstStyle/>
                    <a:p>
                      <a:endParaRPr lang="en-US" sz="2000" dirty="0"/>
                    </a:p>
                  </a:txBody>
                  <a:tcPr/>
                </a:tc>
                <a:tc>
                  <a:txBody>
                    <a:bodyPr/>
                    <a:lstStyle/>
                    <a:p>
                      <a:r>
                        <a:rPr lang="en-US" sz="2000" dirty="0" smtClean="0"/>
                        <a:t>CABBAGE</a:t>
                      </a:r>
                      <a:endParaRPr lang="en-US" sz="2000" dirty="0"/>
                    </a:p>
                  </a:txBody>
                  <a:tcPr/>
                </a:tc>
                <a:tc>
                  <a:txBody>
                    <a:bodyPr/>
                    <a:lstStyle/>
                    <a:p>
                      <a:endParaRPr lang="en-US" sz="2000" dirty="0"/>
                    </a:p>
                  </a:txBody>
                  <a:tcPr/>
                </a:tc>
                <a:extLst>
                  <a:ext uri="{0D108BD9-81ED-4DB2-BD59-A6C34878D82A}">
                    <a16:rowId xmlns:a16="http://schemas.microsoft.com/office/drawing/2014/main" val="374474947"/>
                  </a:ext>
                </a:extLst>
              </a:tr>
              <a:tr h="370840">
                <a:tc>
                  <a:txBody>
                    <a:bodyPr/>
                    <a:lstStyle/>
                    <a:p>
                      <a:r>
                        <a:rPr lang="en-US" sz="2000" dirty="0" smtClean="0"/>
                        <a:t>BEAN</a:t>
                      </a:r>
                      <a:endParaRPr lang="en-US" sz="2000" dirty="0"/>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OCHRO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extLst>
                  <a:ext uri="{0D108BD9-81ED-4DB2-BD59-A6C34878D82A}">
                    <a16:rowId xmlns:a16="http://schemas.microsoft.com/office/drawing/2014/main" val="1701718764"/>
                  </a:ext>
                </a:extLst>
              </a:tr>
              <a:tr h="370840">
                <a:tc>
                  <a:txBody>
                    <a:bodyPr/>
                    <a:lstStyle/>
                    <a:p>
                      <a:r>
                        <a:rPr lang="en-US" sz="2000" dirty="0" smtClean="0"/>
                        <a:t>SWEET PEPPER</a:t>
                      </a:r>
                      <a:endParaRPr lang="en-US" sz="2000" dirty="0"/>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YAM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extLst>
                  <a:ext uri="{0D108BD9-81ED-4DB2-BD59-A6C34878D82A}">
                    <a16:rowId xmlns:a16="http://schemas.microsoft.com/office/drawing/2014/main" val="3100355322"/>
                  </a:ext>
                </a:extLst>
              </a:tr>
              <a:tr h="370840">
                <a:tc>
                  <a:txBody>
                    <a:bodyPr/>
                    <a:lstStyle/>
                    <a:p>
                      <a:r>
                        <a:rPr lang="en-US" sz="2000" dirty="0" smtClean="0"/>
                        <a:t>CASSAVA</a:t>
                      </a:r>
                      <a:endParaRPr lang="en-US" sz="2000" dirty="0"/>
                    </a:p>
                  </a:txBody>
                  <a:tcPr/>
                </a:tc>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SWEET POTATO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smtClean="0"/>
                    </a:p>
                  </a:txBody>
                  <a:tcPr/>
                </a:tc>
                <a:extLst>
                  <a:ext uri="{0D108BD9-81ED-4DB2-BD59-A6C34878D82A}">
                    <a16:rowId xmlns:a16="http://schemas.microsoft.com/office/drawing/2014/main" val="1936181557"/>
                  </a:ext>
                </a:extLst>
              </a:tr>
            </a:tbl>
          </a:graphicData>
        </a:graphic>
      </p:graphicFrame>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638682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IDENTIFY WHEN THE FOLLOWING CROPS ARE READY TO BE HARVESTED</a:t>
            </a:r>
            <a:endParaRPr lang="en-US" sz="3000" dirty="0"/>
          </a:p>
        </p:txBody>
      </p:sp>
      <p:graphicFrame>
        <p:nvGraphicFramePr>
          <p:cNvPr id="5" name="Content Placeholder 4"/>
          <p:cNvGraphicFramePr>
            <a:graphicFrameLocks noGrp="1"/>
          </p:cNvGraphicFramePr>
          <p:nvPr>
            <p:ph idx="1"/>
          </p:nvPr>
        </p:nvGraphicFramePr>
        <p:xfrm>
          <a:off x="422031" y="2120900"/>
          <a:ext cx="11529176" cy="1981200"/>
        </p:xfrm>
        <a:graphic>
          <a:graphicData uri="http://schemas.openxmlformats.org/drawingml/2006/table">
            <a:tbl>
              <a:tblPr firstRow="1" bandRow="1">
                <a:tableStyleId>{BC89EF96-8CEA-46FF-86C4-4CE0E7609802}</a:tableStyleId>
              </a:tblPr>
              <a:tblGrid>
                <a:gridCol w="2124221">
                  <a:extLst>
                    <a:ext uri="{9D8B030D-6E8A-4147-A177-3AD203B41FA5}">
                      <a16:colId xmlns:a16="http://schemas.microsoft.com/office/drawing/2014/main" val="3403679832"/>
                    </a:ext>
                  </a:extLst>
                </a:gridCol>
                <a:gridCol w="3640367">
                  <a:extLst>
                    <a:ext uri="{9D8B030D-6E8A-4147-A177-3AD203B41FA5}">
                      <a16:colId xmlns:a16="http://schemas.microsoft.com/office/drawing/2014/main" val="1929295587"/>
                    </a:ext>
                  </a:extLst>
                </a:gridCol>
                <a:gridCol w="2882294">
                  <a:extLst>
                    <a:ext uri="{9D8B030D-6E8A-4147-A177-3AD203B41FA5}">
                      <a16:colId xmlns:a16="http://schemas.microsoft.com/office/drawing/2014/main" val="1611386435"/>
                    </a:ext>
                  </a:extLst>
                </a:gridCol>
                <a:gridCol w="2882294">
                  <a:extLst>
                    <a:ext uri="{9D8B030D-6E8A-4147-A177-3AD203B41FA5}">
                      <a16:colId xmlns:a16="http://schemas.microsoft.com/office/drawing/2014/main" val="4097772470"/>
                    </a:ext>
                  </a:extLst>
                </a:gridCol>
              </a:tblGrid>
              <a:tr h="370840">
                <a:tc>
                  <a:txBody>
                    <a:bodyPr/>
                    <a:lstStyle/>
                    <a:p>
                      <a:r>
                        <a:rPr lang="en-US" sz="2000" b="0" dirty="0" smtClean="0"/>
                        <a:t>CUCUMBER</a:t>
                      </a:r>
                      <a:endParaRPr lang="en-US" sz="2000" b="0" dirty="0"/>
                    </a:p>
                  </a:txBody>
                  <a:tcPr/>
                </a:tc>
                <a:tc>
                  <a:txBody>
                    <a:bodyPr/>
                    <a:lstStyle/>
                    <a:p>
                      <a:r>
                        <a:rPr lang="en-US" sz="2000" b="0" dirty="0" smtClean="0"/>
                        <a:t>Immature/ color change</a:t>
                      </a:r>
                      <a:endParaRPr lang="en-US" sz="2000" b="0" dirty="0"/>
                    </a:p>
                  </a:txBody>
                  <a:tcPr/>
                </a:tc>
                <a:tc>
                  <a:txBody>
                    <a:bodyPr/>
                    <a:lstStyle/>
                    <a:p>
                      <a:r>
                        <a:rPr lang="en-US" sz="2000" b="0" dirty="0" smtClean="0"/>
                        <a:t>LETTUCE</a:t>
                      </a:r>
                      <a:endParaRPr lang="en-US" sz="2000" b="0" dirty="0"/>
                    </a:p>
                  </a:txBody>
                  <a:tcPr/>
                </a:tc>
                <a:tc>
                  <a:txBody>
                    <a:bodyPr/>
                    <a:lstStyle/>
                    <a:p>
                      <a:r>
                        <a:rPr lang="en-US" sz="2000" b="0" dirty="0" smtClean="0"/>
                        <a:t>Solidity of head</a:t>
                      </a:r>
                      <a:endParaRPr lang="en-US" sz="2000" b="0" dirty="0"/>
                    </a:p>
                  </a:txBody>
                  <a:tcPr/>
                </a:tc>
                <a:extLst>
                  <a:ext uri="{0D108BD9-81ED-4DB2-BD59-A6C34878D82A}">
                    <a16:rowId xmlns:a16="http://schemas.microsoft.com/office/drawing/2014/main" val="1995408690"/>
                  </a:ext>
                </a:extLst>
              </a:tr>
              <a:tr h="370840">
                <a:tc>
                  <a:txBody>
                    <a:bodyPr/>
                    <a:lstStyle/>
                    <a:p>
                      <a:r>
                        <a:rPr lang="en-US" sz="2000" dirty="0" smtClean="0"/>
                        <a:t>TOMATO</a:t>
                      </a:r>
                      <a:endParaRPr lang="en-US" sz="2000" dirty="0"/>
                    </a:p>
                  </a:txBody>
                  <a:tcPr/>
                </a:tc>
                <a:tc>
                  <a:txBody>
                    <a:bodyPr/>
                    <a:lstStyle/>
                    <a:p>
                      <a:r>
                        <a:rPr lang="en-US" sz="2000" dirty="0" smtClean="0"/>
                        <a:t>Mature green / color change</a:t>
                      </a:r>
                      <a:endParaRPr lang="en-US" sz="2000" dirty="0"/>
                    </a:p>
                  </a:txBody>
                  <a:tcPr/>
                </a:tc>
                <a:tc>
                  <a:txBody>
                    <a:bodyPr/>
                    <a:lstStyle/>
                    <a:p>
                      <a:r>
                        <a:rPr lang="en-US" sz="2000" dirty="0" smtClean="0"/>
                        <a:t>CABBAGE</a:t>
                      </a:r>
                      <a:endParaRPr lang="en-US" sz="2000" dirty="0"/>
                    </a:p>
                  </a:txBody>
                  <a:tcPr/>
                </a:tc>
                <a:tc>
                  <a:txBody>
                    <a:bodyPr/>
                    <a:lstStyle/>
                    <a:p>
                      <a:r>
                        <a:rPr lang="en-US" sz="2000" dirty="0" smtClean="0"/>
                        <a:t>Solidity of head</a:t>
                      </a:r>
                      <a:endParaRPr lang="en-US" sz="2000" dirty="0"/>
                    </a:p>
                  </a:txBody>
                  <a:tcPr/>
                </a:tc>
                <a:extLst>
                  <a:ext uri="{0D108BD9-81ED-4DB2-BD59-A6C34878D82A}">
                    <a16:rowId xmlns:a16="http://schemas.microsoft.com/office/drawing/2014/main" val="374474947"/>
                  </a:ext>
                </a:extLst>
              </a:tr>
              <a:tr h="370840">
                <a:tc>
                  <a:txBody>
                    <a:bodyPr/>
                    <a:lstStyle/>
                    <a:p>
                      <a:r>
                        <a:rPr lang="en-US" sz="2000" dirty="0" smtClean="0"/>
                        <a:t>BEAN</a:t>
                      </a:r>
                      <a:endParaRPr lang="en-US" sz="2000" dirty="0"/>
                    </a:p>
                  </a:txBody>
                  <a:tcPr/>
                </a:tc>
                <a:tc>
                  <a:txBody>
                    <a:bodyPr/>
                    <a:lstStyle/>
                    <a:p>
                      <a:r>
                        <a:rPr lang="en-US" sz="2000" dirty="0" smtClean="0"/>
                        <a:t>Snap stage</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OCHRO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Snap stage</a:t>
                      </a:r>
                    </a:p>
                  </a:txBody>
                  <a:tcPr/>
                </a:tc>
                <a:extLst>
                  <a:ext uri="{0D108BD9-81ED-4DB2-BD59-A6C34878D82A}">
                    <a16:rowId xmlns:a16="http://schemas.microsoft.com/office/drawing/2014/main" val="1701718764"/>
                  </a:ext>
                </a:extLst>
              </a:tr>
              <a:tr h="370840">
                <a:tc>
                  <a:txBody>
                    <a:bodyPr/>
                    <a:lstStyle/>
                    <a:p>
                      <a:r>
                        <a:rPr lang="en-US" sz="2000" dirty="0" smtClean="0"/>
                        <a:t>SWEET PEPPER</a:t>
                      </a:r>
                      <a:endParaRPr lang="en-US" sz="2000" dirty="0"/>
                    </a:p>
                  </a:txBody>
                  <a:tcPr/>
                </a:tc>
                <a:tc>
                  <a:txBody>
                    <a:bodyPr/>
                    <a:lstStyle/>
                    <a:p>
                      <a:r>
                        <a:rPr lang="en-US" sz="2000" dirty="0" smtClean="0"/>
                        <a:t>Mature green</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YAM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After yellowing begins</a:t>
                      </a:r>
                    </a:p>
                  </a:txBody>
                  <a:tcPr/>
                </a:tc>
                <a:extLst>
                  <a:ext uri="{0D108BD9-81ED-4DB2-BD59-A6C34878D82A}">
                    <a16:rowId xmlns:a16="http://schemas.microsoft.com/office/drawing/2014/main" val="3100355322"/>
                  </a:ext>
                </a:extLst>
              </a:tr>
              <a:tr h="370840">
                <a:tc>
                  <a:txBody>
                    <a:bodyPr/>
                    <a:lstStyle/>
                    <a:p>
                      <a:r>
                        <a:rPr lang="en-US" sz="2000" dirty="0" smtClean="0"/>
                        <a:t>CASSAVA</a:t>
                      </a:r>
                      <a:endParaRPr lang="en-US" sz="2000" dirty="0"/>
                    </a:p>
                  </a:txBody>
                  <a:tcPr/>
                </a:tc>
                <a:tc>
                  <a:txBody>
                    <a:bodyPr/>
                    <a:lstStyle/>
                    <a:p>
                      <a:r>
                        <a:rPr lang="en-US" sz="2000" dirty="0" smtClean="0"/>
                        <a:t>Mature (6-11 months</a:t>
                      </a:r>
                      <a:r>
                        <a:rPr lang="en-US" sz="2000" baseline="0" dirty="0" smtClean="0"/>
                        <a:t>)</a:t>
                      </a:r>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SWEET POTATO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4 months after planting</a:t>
                      </a:r>
                    </a:p>
                  </a:txBody>
                  <a:tcPr/>
                </a:tc>
                <a:extLst>
                  <a:ext uri="{0D108BD9-81ED-4DB2-BD59-A6C34878D82A}">
                    <a16:rowId xmlns:a16="http://schemas.microsoft.com/office/drawing/2014/main" val="1936181557"/>
                  </a:ext>
                </a:extLst>
              </a:tr>
            </a:tbl>
          </a:graphicData>
        </a:graphic>
      </p:graphicFrame>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4697353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03920" y="998806"/>
            <a:ext cx="11596614" cy="4860584"/>
          </a:xfrm>
        </p:spPr>
      </p:pic>
      <p:sp>
        <p:nvSpPr>
          <p:cNvPr id="2" name="Footer Placeholder 1"/>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552333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 of produce spoilage</a:t>
            </a:r>
            <a:endParaRPr lang="en-US" dirty="0"/>
          </a:p>
        </p:txBody>
      </p:sp>
      <p:sp>
        <p:nvSpPr>
          <p:cNvPr id="3" name="Content Placeholder 2"/>
          <p:cNvSpPr>
            <a:spLocks noGrp="1"/>
          </p:cNvSpPr>
          <p:nvPr>
            <p:ph idx="1"/>
          </p:nvPr>
        </p:nvSpPr>
        <p:spPr/>
        <p:txBody>
          <a:bodyPr/>
          <a:lstStyle/>
          <a:p>
            <a:pPr>
              <a:buBlip>
                <a:blip r:embed="rId2"/>
              </a:buBlip>
            </a:pPr>
            <a:r>
              <a:rPr lang="en-US" dirty="0" smtClean="0"/>
              <a:t>Metabolic/biological changes due to; Respiration, Ethylene production, Growth, Compositional changes</a:t>
            </a:r>
          </a:p>
          <a:p>
            <a:pPr>
              <a:buBlip>
                <a:blip r:embed="rId2"/>
              </a:buBlip>
            </a:pPr>
            <a:r>
              <a:rPr lang="en-US" dirty="0" smtClean="0"/>
              <a:t>Transpiration: loss of moisture resulting in shriveling, wilting, softening or limpness</a:t>
            </a:r>
          </a:p>
          <a:p>
            <a:pPr>
              <a:buBlip>
                <a:blip r:embed="rId2"/>
              </a:buBlip>
            </a:pPr>
            <a:r>
              <a:rPr lang="en-US" dirty="0" smtClean="0"/>
              <a:t>Physical injury: stimulates ethylene production and moisture loss</a:t>
            </a:r>
          </a:p>
          <a:p>
            <a:pPr>
              <a:buBlip>
                <a:blip r:embed="rId2"/>
              </a:buBlip>
            </a:pPr>
            <a:r>
              <a:rPr lang="en-US" dirty="0" smtClean="0"/>
              <a:t>Pathological production: spoilage due to bacteria and fungi</a:t>
            </a:r>
          </a:p>
          <a:p>
            <a:pPr>
              <a:buBlip>
                <a:blip r:embed="rId2"/>
              </a:buBlip>
            </a:pPr>
            <a:r>
              <a:rPr lang="en-US" dirty="0" smtClean="0"/>
              <a:t>Physiological breakdown; chilling injury, heat injury, disorders</a:t>
            </a:r>
            <a:endParaRPr lang="en-US" dirty="0"/>
          </a:p>
        </p:txBody>
      </p:sp>
      <p:sp>
        <p:nvSpPr>
          <p:cNvPr id="5" name="Footer Placeholder 4"/>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40790019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094" y="210111"/>
            <a:ext cx="10058400" cy="408462"/>
          </a:xfrm>
        </p:spPr>
        <p:txBody>
          <a:bodyPr>
            <a:normAutofit fontScale="90000"/>
          </a:bodyPr>
          <a:lstStyle/>
          <a:p>
            <a:r>
              <a:rPr lang="en-US" dirty="0" smtClean="0"/>
              <a:t>activity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59984235"/>
              </p:ext>
            </p:extLst>
          </p:nvPr>
        </p:nvGraphicFramePr>
        <p:xfrm>
          <a:off x="235132" y="757646"/>
          <a:ext cx="11300376" cy="5987814"/>
        </p:xfrm>
        <a:graphic>
          <a:graphicData uri="http://schemas.openxmlformats.org/drawingml/2006/table">
            <a:tbl>
              <a:tblPr firstRow="1" bandRow="1">
                <a:tableStyleId>{5C22544A-7EE6-4342-B048-85BDC9FD1C3A}</a:tableStyleId>
              </a:tblPr>
              <a:tblGrid>
                <a:gridCol w="3766792">
                  <a:extLst>
                    <a:ext uri="{9D8B030D-6E8A-4147-A177-3AD203B41FA5}">
                      <a16:colId xmlns:a16="http://schemas.microsoft.com/office/drawing/2014/main" val="3377412618"/>
                    </a:ext>
                  </a:extLst>
                </a:gridCol>
                <a:gridCol w="3766792">
                  <a:extLst>
                    <a:ext uri="{9D8B030D-6E8A-4147-A177-3AD203B41FA5}">
                      <a16:colId xmlns:a16="http://schemas.microsoft.com/office/drawing/2014/main" val="861571432"/>
                    </a:ext>
                  </a:extLst>
                </a:gridCol>
                <a:gridCol w="3766792">
                  <a:extLst>
                    <a:ext uri="{9D8B030D-6E8A-4147-A177-3AD203B41FA5}">
                      <a16:colId xmlns:a16="http://schemas.microsoft.com/office/drawing/2014/main" val="2869245252"/>
                    </a:ext>
                  </a:extLst>
                </a:gridCol>
              </a:tblGrid>
              <a:tr h="687126">
                <a:tc>
                  <a:txBody>
                    <a:bodyPr/>
                    <a:lstStyle/>
                    <a:p>
                      <a:r>
                        <a:rPr lang="en-US" dirty="0" smtClean="0"/>
                        <a:t>PRODUCE</a:t>
                      </a:r>
                      <a:endParaRPr lang="en-US" dirty="0"/>
                    </a:p>
                  </a:txBody>
                  <a:tcPr/>
                </a:tc>
                <a:tc>
                  <a:txBody>
                    <a:bodyPr/>
                    <a:lstStyle/>
                    <a:p>
                      <a:r>
                        <a:rPr lang="en-US" dirty="0" smtClean="0"/>
                        <a:t>POST HARVEST DAMAGE</a:t>
                      </a:r>
                      <a:endParaRPr lang="en-US" dirty="0"/>
                    </a:p>
                  </a:txBody>
                  <a:tcPr/>
                </a:tc>
                <a:tc>
                  <a:txBody>
                    <a:bodyPr/>
                    <a:lstStyle/>
                    <a:p>
                      <a:r>
                        <a:rPr lang="en-US" dirty="0" smtClean="0"/>
                        <a:t>EFFECT OF DAMAGE TO PRODUCT</a:t>
                      </a:r>
                      <a:endParaRPr lang="en-US" dirty="0"/>
                    </a:p>
                  </a:txBody>
                  <a:tcPr/>
                </a:tc>
                <a:extLst>
                  <a:ext uri="{0D108BD9-81ED-4DB2-BD59-A6C34878D82A}">
                    <a16:rowId xmlns:a16="http://schemas.microsoft.com/office/drawing/2014/main" val="2062653984"/>
                  </a:ext>
                </a:extLst>
              </a:tr>
              <a:tr h="1865057">
                <a:tc>
                  <a:txBody>
                    <a:bodyPr/>
                    <a:lstStyle/>
                    <a:p>
                      <a:endParaRPr lang="en-US" dirty="0"/>
                    </a:p>
                  </a:txBody>
                  <a:tcPr/>
                </a:tc>
                <a:tc>
                  <a:txBody>
                    <a:bodyPr/>
                    <a:lstStyle/>
                    <a:p>
                      <a:r>
                        <a:rPr lang="en-US" dirty="0" smtClean="0"/>
                        <a:t>BLOSSOM END ROT</a:t>
                      </a:r>
                    </a:p>
                    <a:p>
                      <a:endParaRPr lang="en-US" dirty="0" smtClean="0"/>
                    </a:p>
                    <a:p>
                      <a:endParaRPr lang="en-US" dirty="0" smtClean="0"/>
                    </a:p>
                    <a:p>
                      <a:endParaRPr lang="en-US" dirty="0" smtClean="0"/>
                    </a:p>
                    <a:p>
                      <a:endParaRPr lang="en-US" dirty="0" smtClean="0"/>
                    </a:p>
                    <a:p>
                      <a:endParaRPr lang="en-US" dirty="0"/>
                    </a:p>
                  </a:txBody>
                  <a:tcPr/>
                </a:tc>
                <a:tc>
                  <a:txBody>
                    <a:bodyPr/>
                    <a:lstStyle/>
                    <a:p>
                      <a:endParaRPr lang="en-US"/>
                    </a:p>
                  </a:txBody>
                  <a:tcPr/>
                </a:tc>
                <a:extLst>
                  <a:ext uri="{0D108BD9-81ED-4DB2-BD59-A6C34878D82A}">
                    <a16:rowId xmlns:a16="http://schemas.microsoft.com/office/drawing/2014/main" val="1257574585"/>
                  </a:ext>
                </a:extLst>
              </a:tr>
              <a:tr h="1865057">
                <a:tc>
                  <a:txBody>
                    <a:bodyPr/>
                    <a:lstStyle/>
                    <a:p>
                      <a:endParaRPr lang="en-US" dirty="0"/>
                    </a:p>
                  </a:txBody>
                  <a:tcPr/>
                </a:tc>
                <a:tc>
                  <a:txBody>
                    <a:bodyPr/>
                    <a:lstStyle/>
                    <a:p>
                      <a:endParaRPr lang="en-US" dirty="0"/>
                    </a:p>
                  </a:txBody>
                  <a:tcPr/>
                </a:tc>
                <a:tc>
                  <a:txBody>
                    <a:bodyPr/>
                    <a:lstStyle/>
                    <a:p>
                      <a:r>
                        <a:rPr lang="en-US" dirty="0" smtClean="0"/>
                        <a:t>BRUISING, LOSS OF QUALITY, POOR SALE</a:t>
                      </a:r>
                      <a:r>
                        <a:rPr lang="en-US" baseline="0" dirty="0" smtClean="0"/>
                        <a:t> VALUE</a:t>
                      </a:r>
                      <a:endParaRPr lang="en-US" dirty="0" smtClean="0"/>
                    </a:p>
                    <a:p>
                      <a:endParaRPr lang="en-US" dirty="0" smtClean="0"/>
                    </a:p>
                    <a:p>
                      <a:endParaRPr lang="en-US" dirty="0" smtClean="0"/>
                    </a:p>
                    <a:p>
                      <a:endParaRPr lang="en-US" dirty="0" smtClean="0"/>
                    </a:p>
                    <a:p>
                      <a:endParaRPr lang="en-US" dirty="0"/>
                    </a:p>
                  </a:txBody>
                  <a:tcPr/>
                </a:tc>
                <a:extLst>
                  <a:ext uri="{0D108BD9-81ED-4DB2-BD59-A6C34878D82A}">
                    <a16:rowId xmlns:a16="http://schemas.microsoft.com/office/drawing/2014/main" val="908377012"/>
                  </a:ext>
                </a:extLst>
              </a:tr>
              <a:tr h="1570574">
                <a:tc>
                  <a:txBody>
                    <a:bodyPr/>
                    <a:lstStyle/>
                    <a:p>
                      <a:endParaRPr lang="en-US" dirty="0" smtClean="0"/>
                    </a:p>
                    <a:p>
                      <a:endParaRPr lang="en-US" dirty="0" smtClean="0"/>
                    </a:p>
                    <a:p>
                      <a:endParaRPr lang="en-US" dirty="0" smtClean="0"/>
                    </a:p>
                    <a:p>
                      <a:endParaRPr lang="en-US" dirty="0" smtClean="0"/>
                    </a:p>
                    <a:p>
                      <a:endParaRPr lang="en-US" dirty="0"/>
                    </a:p>
                  </a:txBody>
                  <a:tcPr/>
                </a:tc>
                <a:tc>
                  <a:txBody>
                    <a:bodyPr/>
                    <a:lstStyle/>
                    <a:p>
                      <a:r>
                        <a:rPr lang="en-US" dirty="0" smtClean="0"/>
                        <a:t>ANTHRACNOSE</a:t>
                      </a:r>
                      <a:endParaRPr lang="en-US" dirty="0"/>
                    </a:p>
                  </a:txBody>
                  <a:tcPr/>
                </a:tc>
                <a:tc>
                  <a:txBody>
                    <a:bodyPr/>
                    <a:lstStyle/>
                    <a:p>
                      <a:endParaRPr lang="en-US" dirty="0"/>
                    </a:p>
                  </a:txBody>
                  <a:tcPr/>
                </a:tc>
                <a:extLst>
                  <a:ext uri="{0D108BD9-81ED-4DB2-BD59-A6C34878D82A}">
                    <a16:rowId xmlns:a16="http://schemas.microsoft.com/office/drawing/2014/main" val="2836033431"/>
                  </a:ext>
                </a:extLst>
              </a:tr>
            </a:tbl>
          </a:graphicData>
        </a:graphic>
      </p:graphicFrame>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608" y="1571047"/>
            <a:ext cx="2645070" cy="1502226"/>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2914" y="3470134"/>
            <a:ext cx="1936582" cy="1521904"/>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23703" y="5338331"/>
            <a:ext cx="1735004" cy="1299578"/>
          </a:xfrm>
          <a:prstGeom prst="rect">
            <a:avLst/>
          </a:prstGeom>
        </p:spPr>
      </p:pic>
      <p:sp>
        <p:nvSpPr>
          <p:cNvPr id="3" name="Footer Placeholder 2"/>
          <p:cNvSpPr>
            <a:spLocks noGrp="1"/>
          </p:cNvSpPr>
          <p:nvPr>
            <p:ph type="ftr" sz="quarter" idx="11"/>
          </p:nvPr>
        </p:nvSpPr>
        <p:spPr/>
        <p:txBody>
          <a:bodyPr/>
          <a:lstStyle/>
          <a:p>
            <a:r>
              <a:rPr lang="en-US" smtClean="0"/>
              <a:t>Derek Ramdatt/ Rio Claro East Secondary/ Agricltural Science Crops &amp; Soils SA</a:t>
            </a:r>
            <a:endParaRPr lang="en-US" dirty="0"/>
          </a:p>
        </p:txBody>
      </p:sp>
    </p:spTree>
    <p:extLst>
      <p:ext uri="{BB962C8B-B14F-4D97-AF65-F5344CB8AC3E}">
        <p14:creationId xmlns:p14="http://schemas.microsoft.com/office/powerpoint/2010/main" val="31418742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Status xmlns="71af3243-3dd4-4a8d-8c0d-dd76da1f02a5">Not started</Statu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b385d60f68dd989dca1fdc827799d85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911b479caf7b199da365455750e4572"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9FE37E5-361E-44A8-9195-3950757C1D52}">
  <ds:schemaRefs>
    <ds:schemaRef ds:uri="http://purl.org/dc/elements/1.1/"/>
    <ds:schemaRef ds:uri="http://schemas.microsoft.com/office/2006/documentManagement/types"/>
    <ds:schemaRef ds:uri="71af3243-3dd4-4a8d-8c0d-dd76da1f02a5"/>
    <ds:schemaRef ds:uri="16c05727-aa75-4e4a-9b5f-8a80a1165891"/>
    <ds:schemaRef ds:uri="http://purl.org/dc/terms/"/>
    <ds:schemaRef ds:uri="http://schemas.openxmlformats.org/package/2006/metadata/core-properties"/>
    <ds:schemaRef ds:uri="http://purl.org/dc/dcmitype/"/>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532156A-E168-448F-9903-2D2450C185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7099A4-1E65-4BB3-9461-5372343E495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Produce design</Template>
  <TotalTime>0</TotalTime>
  <Words>1330</Words>
  <Application>Microsoft Office PowerPoint</Application>
  <PresentationFormat>Widescreen</PresentationFormat>
  <Paragraphs>202</Paragraphs>
  <Slides>20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Rockwell</vt:lpstr>
      <vt:lpstr>Rockwell Condensed</vt:lpstr>
      <vt:lpstr>Rockwell Extra Bold</vt:lpstr>
      <vt:lpstr>Wingdings</vt:lpstr>
      <vt:lpstr>Wood Type</vt:lpstr>
      <vt:lpstr>HARVESTING &amp; POST PRODUCTION</vt:lpstr>
      <vt:lpstr>PowerPoint Presentation</vt:lpstr>
      <vt:lpstr>MATURITY INDICES</vt:lpstr>
      <vt:lpstr>PowerPoint Presentation</vt:lpstr>
      <vt:lpstr>Activity: IDENTIFY WHEN THE FOLLOWING CROPS ARE READY TO BE HARVESTED</vt:lpstr>
      <vt:lpstr>IDENTIFY WHEN THE FOLLOWING CROPS ARE READY TO BE HARVESTED</vt:lpstr>
      <vt:lpstr>PowerPoint Presentation</vt:lpstr>
      <vt:lpstr>Cause of produce spoilage</vt:lpstr>
      <vt:lpstr>activity</vt:lpstr>
      <vt:lpstr>PowerPoint Presentation</vt:lpstr>
      <vt:lpstr>HARVESTING PROCEDURES</vt:lpstr>
      <vt:lpstr>Harvesting procedures cont’d</vt:lpstr>
      <vt:lpstr>POST HARVEST TREATMENT</vt:lpstr>
      <vt:lpstr>Post harvest management includes</vt:lpstr>
      <vt:lpstr>Post harvest treatment includes</vt:lpstr>
      <vt:lpstr>Food preservation</vt:lpstr>
      <vt:lpstr>Common methods of preservation are</vt:lpstr>
      <vt:lpstr>Common methods of preservation are</vt:lpstr>
      <vt:lpstr>Our fresh produce promise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2020-04-04T01:33:32Z</dcterms:created>
  <dcterms:modified xsi:type="dcterms:W3CDTF">2020-04-05T07:09:13Z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