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7" r:id="rId2"/>
    <p:sldId id="258" r:id="rId3"/>
    <p:sldId id="271" r:id="rId4"/>
    <p:sldId id="259" r:id="rId5"/>
    <p:sldId id="289" r:id="rId6"/>
    <p:sldId id="290" r:id="rId7"/>
    <p:sldId id="291" r:id="rId8"/>
    <p:sldId id="292" r:id="rId9"/>
    <p:sldId id="293" r:id="rId10"/>
    <p:sldId id="273" r:id="rId11"/>
    <p:sldId id="294" r:id="rId12"/>
    <p:sldId id="260" r:id="rId13"/>
    <p:sldId id="274" r:id="rId14"/>
    <p:sldId id="297" r:id="rId15"/>
    <p:sldId id="296" r:id="rId16"/>
    <p:sldId id="298" r:id="rId17"/>
    <p:sldId id="299" r:id="rId18"/>
    <p:sldId id="295" r:id="rId19"/>
    <p:sldId id="2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5A86F9-0979-48DB-82A4-E0C95073C16D}"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A86F9-0979-48DB-82A4-E0C95073C16D}"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A86F9-0979-48DB-82A4-E0C95073C16D}"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A86F9-0979-48DB-82A4-E0C95073C16D}"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A86F9-0979-48DB-82A4-E0C95073C16D}" type="datetimeFigureOut">
              <a:rPr lang="en-US" smtClean="0"/>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5A86F9-0979-48DB-82A4-E0C95073C16D}"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A86F9-0979-48DB-82A4-E0C95073C16D}" type="datetimeFigureOut">
              <a:rPr lang="en-US" smtClean="0"/>
              <a:t>5/17/2020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5A86F9-0979-48DB-82A4-E0C95073C16D}" type="datetimeFigureOut">
              <a:rPr lang="en-US" smtClean="0"/>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A86F9-0979-48DB-82A4-E0C95073C16D}" type="datetimeFigureOut">
              <a:rPr lang="en-US" smtClean="0"/>
              <a:t>5/17/2020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2D901-C740-4E0A-BB17-3A9383279BA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A86F9-0979-48DB-82A4-E0C95073C16D}" type="datetimeFigureOut">
              <a:rPr lang="en-US" smtClean="0"/>
              <a:t>5/17/2020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2D901-C740-4E0A-BB17-3A9383279BAA}"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A5A86F9-0979-48DB-82A4-E0C95073C16D}" type="datetimeFigureOut">
              <a:rPr lang="en-US" smtClean="0"/>
              <a:t>5/17/2020</a:t>
            </a:fld>
            <a:endParaRPr lang="en-US"/>
          </a:p>
        </p:txBody>
      </p:sp>
      <p:sp>
        <p:nvSpPr>
          <p:cNvPr id="9" name="Slide Number Placeholder 8"/>
          <p:cNvSpPr>
            <a:spLocks noGrp="1"/>
          </p:cNvSpPr>
          <p:nvPr>
            <p:ph type="sldNum" sz="quarter" idx="11"/>
          </p:nvPr>
        </p:nvSpPr>
        <p:spPr/>
        <p:txBody>
          <a:bodyPr/>
          <a:lstStyle/>
          <a:p>
            <a:fld id="{41B2D901-C740-4E0A-BB17-3A9383279BA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1B2D901-C740-4E0A-BB17-3A9383279BAA}"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A5A86F9-0979-48DB-82A4-E0C95073C16D}" type="datetimeFigureOut">
              <a:rPr lang="en-US" smtClean="0"/>
              <a:t>5/17/2020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zofficesupplie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6400800"/>
            <a:ext cx="9141619"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897380"/>
            <a:ext cx="74752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E48975-92D1-4724-A9BA-31FDA21E39B9}"/>
              </a:ext>
            </a:extLst>
          </p:cNvPr>
          <p:cNvPicPr>
            <a:picLocks noChangeAspect="1"/>
          </p:cNvPicPr>
          <p:nvPr/>
        </p:nvPicPr>
        <p:blipFill rotWithShape="1">
          <a:blip r:embed="rId2"/>
          <a:srcRect r="21167" b="-3"/>
          <a:stretch/>
        </p:blipFill>
        <p:spPr>
          <a:xfrm>
            <a:off x="-1" y="10"/>
            <a:ext cx="5943601" cy="6857990"/>
          </a:xfrm>
          <a:prstGeom prst="rect">
            <a:avLst/>
          </a:prstGeom>
        </p:spPr>
      </p:pic>
      <p:sp>
        <p:nvSpPr>
          <p:cNvPr id="2" name="Title 1"/>
          <p:cNvSpPr>
            <a:spLocks noGrp="1"/>
          </p:cNvSpPr>
          <p:nvPr>
            <p:ph type="ctrTitle"/>
          </p:nvPr>
        </p:nvSpPr>
        <p:spPr>
          <a:xfrm>
            <a:off x="5334001" y="516836"/>
            <a:ext cx="3810000" cy="1960234"/>
          </a:xfrm>
        </p:spPr>
        <p:txBody>
          <a:bodyPr vert="horz" lIns="91440" tIns="45720" rIns="91440" bIns="45720" rtlCol="0" anchor="b">
            <a:normAutofit/>
          </a:bodyPr>
          <a:lstStyle/>
          <a:p>
            <a:pPr algn="r"/>
            <a:r>
              <a:rPr lang="en-US" sz="3700" b="1" dirty="0">
                <a:solidFill>
                  <a:srgbClr val="E76E29"/>
                </a:solidFill>
              </a:rPr>
              <a:t>CSEC Office Administration</a:t>
            </a:r>
          </a:p>
        </p:txBody>
      </p:sp>
      <p:sp>
        <p:nvSpPr>
          <p:cNvPr id="3" name="Subtitle 2"/>
          <p:cNvSpPr>
            <a:spLocks noGrp="1"/>
          </p:cNvSpPr>
          <p:nvPr>
            <p:ph type="subTitle" idx="1"/>
          </p:nvPr>
        </p:nvSpPr>
        <p:spPr>
          <a:xfrm>
            <a:off x="6083454" y="2790855"/>
            <a:ext cx="3060546" cy="3311766"/>
          </a:xfrm>
        </p:spPr>
        <p:txBody>
          <a:bodyPr vert="horz" lIns="0" tIns="45720" rIns="0" bIns="45720" rtlCol="0">
            <a:normAutofit/>
          </a:bodyPr>
          <a:lstStyle/>
          <a:p>
            <a:pPr>
              <a:lnSpc>
                <a:spcPct val="100000"/>
              </a:lnSpc>
            </a:pPr>
            <a:r>
              <a:rPr lang="en-US" sz="1600" b="1" dirty="0">
                <a:solidFill>
                  <a:schemeClr val="tx1">
                    <a:lumMod val="75000"/>
                    <a:lumOff val="25000"/>
                  </a:schemeClr>
                </a:solidFill>
              </a:rPr>
              <a:t>Section XI: Sales, Marketing and Customer Services</a:t>
            </a:r>
          </a:p>
          <a:p>
            <a:pPr>
              <a:lnSpc>
                <a:spcPct val="100000"/>
              </a:lnSpc>
            </a:pPr>
            <a:endParaRPr lang="en-US" sz="1600" b="1" dirty="0">
              <a:solidFill>
                <a:schemeClr val="tx1">
                  <a:lumMod val="75000"/>
                  <a:lumOff val="25000"/>
                </a:schemeClr>
              </a:solidFill>
            </a:endParaRPr>
          </a:p>
          <a:p>
            <a:pPr>
              <a:lnSpc>
                <a:spcPct val="100000"/>
              </a:lnSpc>
            </a:pPr>
            <a:r>
              <a:rPr lang="en-US" sz="1600" b="1" dirty="0">
                <a:solidFill>
                  <a:schemeClr val="tx1">
                    <a:lumMod val="75000"/>
                    <a:lumOff val="25000"/>
                  </a:schemeClr>
                </a:solidFill>
              </a:rPr>
              <a:t>Lesson 6 – Prepare Documents </a:t>
            </a:r>
          </a:p>
          <a:p>
            <a:pPr>
              <a:lnSpc>
                <a:spcPct val="100000"/>
              </a:lnSpc>
            </a:pPr>
            <a:r>
              <a:rPr lang="en-US" sz="1600" b="1" dirty="0">
                <a:solidFill>
                  <a:schemeClr val="tx1">
                    <a:lumMod val="75000"/>
                    <a:lumOff val="25000"/>
                  </a:schemeClr>
                </a:solidFill>
              </a:rPr>
              <a:t>used in Sales and Marketing</a:t>
            </a:r>
          </a:p>
          <a:p>
            <a:pPr>
              <a:lnSpc>
                <a:spcPct val="100000"/>
              </a:lnSpc>
            </a:pPr>
            <a:endParaRPr lang="en-US" sz="1600" b="1" dirty="0">
              <a:solidFill>
                <a:schemeClr val="tx1">
                  <a:lumMod val="75000"/>
                  <a:lumOff val="25000"/>
                </a:schemeClr>
              </a:solidFill>
            </a:endParaRPr>
          </a:p>
          <a:p>
            <a:pPr>
              <a:lnSpc>
                <a:spcPct val="100000"/>
              </a:lnSpc>
            </a:pPr>
            <a:r>
              <a:rPr lang="en-US" sz="1600" b="1" dirty="0">
                <a:solidFill>
                  <a:schemeClr val="tx1">
                    <a:lumMod val="75000"/>
                    <a:lumOff val="25000"/>
                  </a:schemeClr>
                </a:solidFill>
              </a:rPr>
              <a:t>Form 4</a:t>
            </a:r>
          </a:p>
          <a:p>
            <a:pPr>
              <a:lnSpc>
                <a:spcPct val="100000"/>
              </a:lnSpc>
            </a:pPr>
            <a:endParaRPr lang="en-US" sz="1600" b="1" dirty="0">
              <a:solidFill>
                <a:schemeClr val="tx1">
                  <a:lumMod val="75000"/>
                  <a:lumOff val="25000"/>
                </a:schemeClr>
              </a:solidFill>
            </a:endParaRPr>
          </a:p>
          <a:p>
            <a:pPr>
              <a:lnSpc>
                <a:spcPct val="100000"/>
              </a:lnSpc>
            </a:pPr>
            <a:r>
              <a:rPr lang="en-US" sz="1600" b="1" dirty="0">
                <a:solidFill>
                  <a:schemeClr val="tx1">
                    <a:lumMod val="75000"/>
                    <a:lumOff val="25000"/>
                  </a:schemeClr>
                </a:solidFill>
              </a:rPr>
              <a:t>Suggested Learning Time: </a:t>
            </a:r>
          </a:p>
          <a:p>
            <a:pPr>
              <a:lnSpc>
                <a:spcPct val="100000"/>
              </a:lnSpc>
            </a:pPr>
            <a:endParaRPr lang="en-US" sz="1600" b="1" dirty="0">
              <a:solidFill>
                <a:schemeClr val="tx1">
                  <a:lumMod val="75000"/>
                  <a:lumOff val="25000"/>
                </a:schemeClr>
              </a:solidFill>
            </a:endParaRPr>
          </a:p>
          <a:p>
            <a:pPr>
              <a:lnSpc>
                <a:spcPct val="100000"/>
              </a:lnSpc>
            </a:pPr>
            <a:r>
              <a:rPr lang="en-US" sz="1600" b="1" dirty="0">
                <a:solidFill>
                  <a:schemeClr val="tx1">
                    <a:lumMod val="75000"/>
                    <a:lumOff val="25000"/>
                  </a:schemeClr>
                </a:solidFill>
              </a:rPr>
              <a:t>90 minutes</a:t>
            </a:r>
          </a:p>
        </p:txBody>
      </p:sp>
      <p:cxnSp>
        <p:nvCxnSpPr>
          <p:cNvPr id="15" name="Straight Connector 1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47609" y="2633962"/>
            <a:ext cx="21945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791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024744" cy="1143000"/>
          </a:xfrm>
        </p:spPr>
        <p:txBody>
          <a:bodyPr/>
          <a:lstStyle/>
          <a:p>
            <a:r>
              <a:rPr lang="en-US" dirty="0"/>
              <a:t>The Invoice</a:t>
            </a:r>
          </a:p>
        </p:txBody>
      </p:sp>
      <p:sp>
        <p:nvSpPr>
          <p:cNvPr id="3" name="Content Placeholder 2"/>
          <p:cNvSpPr>
            <a:spLocks noGrp="1"/>
          </p:cNvSpPr>
          <p:nvPr>
            <p:ph idx="1"/>
          </p:nvPr>
        </p:nvSpPr>
        <p:spPr>
          <a:xfrm>
            <a:off x="457200" y="1752600"/>
            <a:ext cx="7924800" cy="4080029"/>
          </a:xfrm>
        </p:spPr>
        <p:txBody>
          <a:bodyPr>
            <a:normAutofit/>
          </a:bodyPr>
          <a:lstStyle/>
          <a:p>
            <a:pPr marL="457200" indent="-457200" algn="just"/>
            <a:r>
              <a:rPr lang="en-US" sz="2800" dirty="0"/>
              <a:t>When the goods have been ordered and are ready for dispatch, an invoice is raised.  </a:t>
            </a:r>
          </a:p>
          <a:p>
            <a:pPr marL="457200" indent="-457200" algn="just"/>
            <a:r>
              <a:rPr lang="en-US" sz="2800" dirty="0"/>
              <a:t>This shows the name of the customer, together with the delivery address, and details of the goods ordered, the price, discounts allowed, any taxes that may be applicable and the total amount payable.</a:t>
            </a:r>
          </a:p>
        </p:txBody>
      </p:sp>
    </p:spTree>
    <p:extLst>
      <p:ext uri="{BB962C8B-B14F-4D97-AF65-F5344CB8AC3E}">
        <p14:creationId xmlns:p14="http://schemas.microsoft.com/office/powerpoint/2010/main" val="22377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dirty="0"/>
              <a:t>Sample Invoice</a:t>
            </a:r>
          </a:p>
        </p:txBody>
      </p:sp>
      <p:pic>
        <p:nvPicPr>
          <p:cNvPr id="5122" name="Picture 2" descr="C:\Users\Administrator.ECALMOE2013\Pictures\2020-04-09 invoice\invoice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01" t="9364" r="7843" b="50000"/>
          <a:stretch/>
        </p:blipFill>
        <p:spPr bwMode="auto">
          <a:xfrm rot="11014057">
            <a:off x="629378" y="1099169"/>
            <a:ext cx="7342486" cy="50999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8AD45D2-0C6D-4461-A3F1-565F2D7E6E51}"/>
              </a:ext>
            </a:extLst>
          </p:cNvPr>
          <p:cNvSpPr txBox="1"/>
          <p:nvPr/>
        </p:nvSpPr>
        <p:spPr>
          <a:xfrm>
            <a:off x="846420" y="6014944"/>
            <a:ext cx="6158246" cy="261610"/>
          </a:xfrm>
          <a:prstGeom prst="rect">
            <a:avLst/>
          </a:prstGeom>
          <a:noFill/>
        </p:spPr>
        <p:txBody>
          <a:bodyPr wrap="square" rtlCol="0">
            <a:spAutoFit/>
          </a:bodyPr>
          <a:lstStyle/>
          <a:p>
            <a:r>
              <a:rPr lang="en-TT" sz="1100" dirty="0"/>
              <a:t>Retrieved from Office Administration, Frank </a:t>
            </a:r>
            <a:r>
              <a:rPr lang="en-TT" sz="1100" dirty="0" err="1"/>
              <a:t>Ramtahal</a:t>
            </a:r>
            <a:r>
              <a:rPr lang="en-TT" sz="1100" dirty="0"/>
              <a:t>, p. 347</a:t>
            </a:r>
          </a:p>
        </p:txBody>
      </p:sp>
    </p:spTree>
    <p:extLst>
      <p:ext uri="{BB962C8B-B14F-4D97-AF65-F5344CB8AC3E}">
        <p14:creationId xmlns:p14="http://schemas.microsoft.com/office/powerpoint/2010/main" val="2067686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Proforma</a:t>
            </a:r>
            <a:r>
              <a:rPr lang="en-US" dirty="0"/>
              <a:t> Invoice</a:t>
            </a:r>
          </a:p>
        </p:txBody>
      </p:sp>
      <p:sp>
        <p:nvSpPr>
          <p:cNvPr id="3" name="Content Placeholder 2"/>
          <p:cNvSpPr>
            <a:spLocks noGrp="1"/>
          </p:cNvSpPr>
          <p:nvPr>
            <p:ph idx="1"/>
          </p:nvPr>
        </p:nvSpPr>
        <p:spPr/>
        <p:txBody>
          <a:bodyPr/>
          <a:lstStyle/>
          <a:p>
            <a:r>
              <a:rPr lang="en-US" sz="2800" dirty="0"/>
              <a:t>A pro forma invoice may be issued by the seller to a new customer in advance of providing the goods or services. </a:t>
            </a:r>
          </a:p>
        </p:txBody>
      </p:sp>
    </p:spTree>
    <p:extLst>
      <p:ext uri="{BB962C8B-B14F-4D97-AF65-F5344CB8AC3E}">
        <p14:creationId xmlns:p14="http://schemas.microsoft.com/office/powerpoint/2010/main" val="361047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99471" y="609600"/>
            <a:ext cx="2706329" cy="1143000"/>
          </a:xfrm>
        </p:spPr>
        <p:txBody>
          <a:bodyPr/>
          <a:lstStyle/>
          <a:p>
            <a:r>
              <a:rPr lang="en-US" dirty="0"/>
              <a:t>Sample </a:t>
            </a:r>
            <a:br>
              <a:rPr lang="en-US" dirty="0"/>
            </a:br>
            <a:r>
              <a:rPr lang="en-US" dirty="0" err="1"/>
              <a:t>ProForma</a:t>
            </a:r>
            <a:r>
              <a:rPr lang="en-US" dirty="0"/>
              <a:t> </a:t>
            </a:r>
            <a:br>
              <a:rPr lang="en-US" dirty="0"/>
            </a:br>
            <a:r>
              <a:rPr lang="en-US" dirty="0"/>
              <a:t>Invoice</a:t>
            </a:r>
          </a:p>
        </p:txBody>
      </p:sp>
      <p:pic>
        <p:nvPicPr>
          <p:cNvPr id="4098" name="Picture 2" descr="C:\Users\Administrator.ECALMOE2013\Pictures\2020-04-09 pro forma\pro forma 001.jpg"/>
          <p:cNvPicPr>
            <a:picLocks noChangeAspect="1" noChangeArrowheads="1"/>
          </p:cNvPicPr>
          <p:nvPr/>
        </p:nvPicPr>
        <p:blipFill rotWithShape="1">
          <a:blip r:embed="rId2">
            <a:extLst>
              <a:ext uri="{28A0092B-C50C-407E-A947-70E740481C1C}">
                <a14:useLocalDpi xmlns:a14="http://schemas.microsoft.com/office/drawing/2010/main" val="0"/>
              </a:ext>
            </a:extLst>
          </a:blip>
          <a:srcRect t="32472" r="35508" b="7098"/>
          <a:stretch/>
        </p:blipFill>
        <p:spPr bwMode="auto">
          <a:xfrm>
            <a:off x="0" y="-58978"/>
            <a:ext cx="5638799" cy="687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0AF49F-BED8-40A8-B9FD-5217B760DBDB}"/>
              </a:ext>
            </a:extLst>
          </p:cNvPr>
          <p:cNvSpPr txBox="1"/>
          <p:nvPr/>
        </p:nvSpPr>
        <p:spPr>
          <a:xfrm>
            <a:off x="228600" y="6400800"/>
            <a:ext cx="6158246" cy="261610"/>
          </a:xfrm>
          <a:prstGeom prst="rect">
            <a:avLst/>
          </a:prstGeom>
          <a:noFill/>
        </p:spPr>
        <p:txBody>
          <a:bodyPr wrap="square" rtlCol="0">
            <a:spAutoFit/>
          </a:bodyPr>
          <a:lstStyle/>
          <a:p>
            <a:r>
              <a:rPr lang="en-TT" sz="1100" dirty="0"/>
              <a:t>Retrieved from Finisterre, Payne, Reid (2012) Longman Office Administration for CSEC, p. 263</a:t>
            </a:r>
          </a:p>
        </p:txBody>
      </p:sp>
    </p:spTree>
    <p:extLst>
      <p:ext uri="{BB962C8B-B14F-4D97-AF65-F5344CB8AC3E}">
        <p14:creationId xmlns:p14="http://schemas.microsoft.com/office/powerpoint/2010/main" val="379974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a:bodyPr>
          <a:lstStyle/>
          <a:p>
            <a:r>
              <a:rPr lang="en-US" sz="3200" dirty="0"/>
              <a:t>Study the image of the invoice on the next slide and answer the questions that follow.</a:t>
            </a:r>
          </a:p>
        </p:txBody>
      </p:sp>
      <p:pic>
        <p:nvPicPr>
          <p:cNvPr id="7170" name="Picture 2" descr="C:\Users\Administrator.ECALMOE2013\AppData\Local\Microsoft\Windows\Temporary Internet Files\Content.IE5\1JLMR8PU\investigat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011" y="2840821"/>
            <a:ext cx="2812775" cy="280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9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6146" name="Picture 2" descr="C:\Users\Administrator.ECALMOE2013\Downloads\IMG_7396.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92" t="15645" r="33377" b="8871"/>
          <a:stretch/>
        </p:blipFill>
        <p:spPr bwMode="auto">
          <a:xfrm rot="16200000" flipH="1" flipV="1">
            <a:off x="1104901" y="-571500"/>
            <a:ext cx="6172200" cy="777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63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p:txBody>
          <a:bodyPr>
            <a:normAutofit/>
          </a:bodyPr>
          <a:lstStyle/>
          <a:p>
            <a:pPr marL="114300" indent="0">
              <a:buNone/>
            </a:pPr>
            <a:r>
              <a:rPr lang="en-US" sz="3200" dirty="0"/>
              <a:t>1. Please identify the following from the invoice on slide 15:</a:t>
            </a:r>
          </a:p>
          <a:p>
            <a:pPr>
              <a:buFontTx/>
              <a:buChar char="-"/>
            </a:pPr>
            <a:r>
              <a:rPr lang="en-US" sz="3200" dirty="0"/>
              <a:t>The invoice number</a:t>
            </a:r>
          </a:p>
          <a:p>
            <a:pPr>
              <a:buFontTx/>
              <a:buChar char="-"/>
            </a:pPr>
            <a:r>
              <a:rPr lang="en-US" sz="3200" dirty="0"/>
              <a:t>The date of the invoice</a:t>
            </a:r>
          </a:p>
          <a:p>
            <a:pPr>
              <a:buFontTx/>
              <a:buChar char="-"/>
            </a:pPr>
            <a:r>
              <a:rPr lang="en-US" sz="3200" dirty="0"/>
              <a:t>The amount of trade discount</a:t>
            </a:r>
          </a:p>
          <a:p>
            <a:pPr>
              <a:buFontTx/>
              <a:buChar char="-"/>
            </a:pPr>
            <a:r>
              <a:rPr lang="en-US" sz="3200" dirty="0"/>
              <a:t>The tax payable in Antigua</a:t>
            </a:r>
          </a:p>
          <a:p>
            <a:pPr marL="114300" indent="0">
              <a:buNone/>
            </a:pPr>
            <a:r>
              <a:rPr lang="en-US" sz="3200" dirty="0"/>
              <a:t>2. Explain why the letters E&amp;OE are included on the invoice.</a:t>
            </a:r>
          </a:p>
        </p:txBody>
      </p:sp>
    </p:spTree>
    <p:extLst>
      <p:ext uri="{BB962C8B-B14F-4D97-AF65-F5344CB8AC3E}">
        <p14:creationId xmlns:p14="http://schemas.microsoft.com/office/powerpoint/2010/main" val="312397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Self Check</a:t>
            </a:r>
          </a:p>
        </p:txBody>
      </p:sp>
      <p:sp>
        <p:nvSpPr>
          <p:cNvPr id="3" name="Content Placeholder 2"/>
          <p:cNvSpPr>
            <a:spLocks noGrp="1"/>
          </p:cNvSpPr>
          <p:nvPr>
            <p:ph idx="1"/>
          </p:nvPr>
        </p:nvSpPr>
        <p:spPr/>
        <p:txBody>
          <a:bodyPr>
            <a:normAutofit lnSpcReduction="10000"/>
          </a:bodyPr>
          <a:lstStyle/>
          <a:p>
            <a:pPr marL="114300" indent="0">
              <a:buNone/>
            </a:pPr>
            <a:r>
              <a:rPr lang="en-US" sz="2800" dirty="0"/>
              <a:t>Did you get the following answers:</a:t>
            </a:r>
          </a:p>
          <a:p>
            <a:r>
              <a:rPr lang="en-US" sz="2800" dirty="0"/>
              <a:t>Invoice number – 16702/06</a:t>
            </a:r>
          </a:p>
          <a:p>
            <a:r>
              <a:rPr lang="en-US" sz="2800" dirty="0"/>
              <a:t>Date of invoice – 5/2/2012</a:t>
            </a:r>
          </a:p>
          <a:p>
            <a:r>
              <a:rPr lang="en-US" sz="2800" dirty="0"/>
              <a:t>The amount of trade discount – 10%</a:t>
            </a:r>
          </a:p>
          <a:p>
            <a:r>
              <a:rPr lang="en-US" sz="2800" dirty="0"/>
              <a:t>The tax payable in Antigua – 15%</a:t>
            </a:r>
          </a:p>
          <a:p>
            <a:pPr marL="114300" indent="0">
              <a:buNone/>
            </a:pPr>
            <a:endParaRPr lang="en-US" sz="2800" dirty="0"/>
          </a:p>
          <a:p>
            <a:pPr marL="114300" indent="0">
              <a:buNone/>
            </a:pPr>
            <a:r>
              <a:rPr lang="en-US" sz="2800" dirty="0"/>
              <a:t>2. Explain why the letters E&amp;OE are included on the invoice -   It means if there are any mistakes or items omitted, the supplier can send another invoice to charge the extra amount still owing.</a:t>
            </a:r>
          </a:p>
          <a:p>
            <a:pPr marL="114300" indent="0">
              <a:buNone/>
            </a:pPr>
            <a:endParaRPr lang="en-US" dirty="0"/>
          </a:p>
        </p:txBody>
      </p:sp>
      <p:pic>
        <p:nvPicPr>
          <p:cNvPr id="8194" name="Picture 2" descr="C:\Users\Administrator.ECALMOE2013\AppData\Local\Microsoft\Windows\Temporary Internet Files\Content.IE5\FD5ARGCW\check_mark_and_box_by_babylonic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04800"/>
            <a:ext cx="1814880" cy="113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80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Review</a:t>
            </a:r>
          </a:p>
        </p:txBody>
      </p:sp>
      <p:sp>
        <p:nvSpPr>
          <p:cNvPr id="3" name="Content Placeholder 2"/>
          <p:cNvSpPr>
            <a:spLocks noGrp="1"/>
          </p:cNvSpPr>
          <p:nvPr>
            <p:ph idx="1"/>
          </p:nvPr>
        </p:nvSpPr>
        <p:spPr/>
        <p:txBody>
          <a:bodyPr/>
          <a:lstStyle/>
          <a:p>
            <a:r>
              <a:rPr lang="en-US" sz="2800" dirty="0"/>
              <a:t>Utilize the Lesson 6 worksheet to prepare an invoice</a:t>
            </a:r>
            <a:r>
              <a:rPr lang="en-US" dirty="0"/>
              <a:t>.  </a:t>
            </a:r>
          </a:p>
        </p:txBody>
      </p:sp>
    </p:spTree>
    <p:extLst>
      <p:ext uri="{BB962C8B-B14F-4D97-AF65-F5344CB8AC3E}">
        <p14:creationId xmlns:p14="http://schemas.microsoft.com/office/powerpoint/2010/main" val="4064899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TT" dirty="0"/>
              <a:t>Caribbean Secondary Examination Council (2019). CSEC Office Administration Syllabus.   Macmillan Education retrieved from cxc-store.com</a:t>
            </a:r>
          </a:p>
          <a:p>
            <a:pPr marL="114300" indent="0">
              <a:buNone/>
            </a:pPr>
            <a:endParaRPr lang="en-US" dirty="0"/>
          </a:p>
        </p:txBody>
      </p:sp>
    </p:spTree>
    <p:extLst>
      <p:ext uri="{BB962C8B-B14F-4D97-AF65-F5344CB8AC3E}">
        <p14:creationId xmlns:p14="http://schemas.microsoft.com/office/powerpoint/2010/main" val="1264940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3200" dirty="0"/>
              <a:t>Prepare documents used in the Sales and Marketing Department</a:t>
            </a:r>
          </a:p>
        </p:txBody>
      </p:sp>
    </p:spTree>
    <p:extLst>
      <p:ext uri="{BB962C8B-B14F-4D97-AF65-F5344CB8AC3E}">
        <p14:creationId xmlns:p14="http://schemas.microsoft.com/office/powerpoint/2010/main" val="398933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24744" cy="1143000"/>
          </a:xfrm>
        </p:spPr>
        <p:txBody>
          <a:bodyPr>
            <a:normAutofit/>
          </a:bodyPr>
          <a:lstStyle/>
          <a:p>
            <a:r>
              <a:rPr lang="en-US" dirty="0"/>
              <a:t>Introduction</a:t>
            </a:r>
          </a:p>
        </p:txBody>
      </p:sp>
      <p:sp>
        <p:nvSpPr>
          <p:cNvPr id="3" name="Content Placeholder 2"/>
          <p:cNvSpPr>
            <a:spLocks noGrp="1"/>
          </p:cNvSpPr>
          <p:nvPr>
            <p:ph idx="1"/>
          </p:nvPr>
        </p:nvSpPr>
        <p:spPr>
          <a:xfrm>
            <a:off x="457200" y="1600200"/>
            <a:ext cx="7924800" cy="4953000"/>
          </a:xfrm>
        </p:spPr>
        <p:txBody>
          <a:bodyPr>
            <a:normAutofit/>
          </a:bodyPr>
          <a:lstStyle/>
          <a:p>
            <a:pPr marL="0" indent="0">
              <a:buNone/>
            </a:pPr>
            <a:r>
              <a:rPr lang="en-US" sz="2800" dirty="0"/>
              <a:t>There are three documents that are prepared by sales and marketing clerks.  These are:</a:t>
            </a:r>
          </a:p>
          <a:p>
            <a:pPr marL="0" indent="0">
              <a:buNone/>
            </a:pPr>
            <a:endParaRPr lang="en-US" sz="2800" dirty="0"/>
          </a:p>
          <a:p>
            <a:r>
              <a:rPr lang="en-US" sz="2800" b="1" dirty="0"/>
              <a:t>Quotations</a:t>
            </a:r>
            <a:r>
              <a:rPr lang="en-US" sz="2800" dirty="0"/>
              <a:t> – which are offers to provide goods or services at a certain price</a:t>
            </a:r>
          </a:p>
          <a:p>
            <a:r>
              <a:rPr lang="en-US" sz="2800" b="1" dirty="0"/>
              <a:t>Invoices</a:t>
            </a:r>
            <a:r>
              <a:rPr lang="en-US" sz="2800" dirty="0"/>
              <a:t> – which demand payment from a customer who has received goods or services</a:t>
            </a:r>
          </a:p>
          <a:p>
            <a:r>
              <a:rPr lang="en-US" sz="2800" b="1" dirty="0"/>
              <a:t>Pro forma invoices </a:t>
            </a:r>
            <a:r>
              <a:rPr lang="en-US" sz="2800" dirty="0"/>
              <a:t>– which may be sent before any goods are dispatched</a:t>
            </a:r>
          </a:p>
        </p:txBody>
      </p:sp>
    </p:spTree>
    <p:extLst>
      <p:ext uri="{BB962C8B-B14F-4D97-AF65-F5344CB8AC3E}">
        <p14:creationId xmlns:p14="http://schemas.microsoft.com/office/powerpoint/2010/main" val="3894694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The Quotation</a:t>
            </a:r>
          </a:p>
        </p:txBody>
      </p:sp>
      <p:sp>
        <p:nvSpPr>
          <p:cNvPr id="3" name="Content Placeholder 2"/>
          <p:cNvSpPr>
            <a:spLocks noGrp="1"/>
          </p:cNvSpPr>
          <p:nvPr>
            <p:ph idx="1"/>
          </p:nvPr>
        </p:nvSpPr>
        <p:spPr/>
        <p:txBody>
          <a:bodyPr/>
          <a:lstStyle/>
          <a:p>
            <a:r>
              <a:rPr lang="en-US" sz="2800" dirty="0"/>
              <a:t>In response to a customer’s enquiry about purchasing specific products, the clerk will usually prepare a quotation.  </a:t>
            </a:r>
          </a:p>
          <a:p>
            <a:r>
              <a:rPr lang="en-US" sz="2800" dirty="0"/>
              <a:t>This is a document that gives details of the product, its cost, whether any discounts are allowable and the delivery time and terms.</a:t>
            </a:r>
          </a:p>
          <a:p>
            <a:pPr marL="0" indent="0">
              <a:buNone/>
            </a:pPr>
            <a:endParaRPr lang="en-US" dirty="0"/>
          </a:p>
        </p:txBody>
      </p:sp>
    </p:spTree>
    <p:extLst>
      <p:ext uri="{BB962C8B-B14F-4D97-AF65-F5344CB8AC3E}">
        <p14:creationId xmlns:p14="http://schemas.microsoft.com/office/powerpoint/2010/main" val="174511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6764092"/>
              </p:ext>
            </p:extLst>
          </p:nvPr>
        </p:nvGraphicFramePr>
        <p:xfrm>
          <a:off x="152400" y="76201"/>
          <a:ext cx="8305800" cy="6627843"/>
        </p:xfrm>
        <a:graphic>
          <a:graphicData uri="http://schemas.openxmlformats.org/drawingml/2006/table">
            <a:tbl>
              <a:tblPr firstRow="1" bandRow="1">
                <a:tableStyleId>{0E3FDE45-AF77-4B5C-9715-49D594BDF05E}</a:tableStyleId>
              </a:tblPr>
              <a:tblGrid>
                <a:gridCol w="1800883">
                  <a:extLst>
                    <a:ext uri="{9D8B030D-6E8A-4147-A177-3AD203B41FA5}">
                      <a16:colId xmlns:a16="http://schemas.microsoft.com/office/drawing/2014/main" val="20000"/>
                    </a:ext>
                  </a:extLst>
                </a:gridCol>
                <a:gridCol w="2934199">
                  <a:extLst>
                    <a:ext uri="{9D8B030D-6E8A-4147-A177-3AD203B41FA5}">
                      <a16:colId xmlns:a16="http://schemas.microsoft.com/office/drawing/2014/main" val="20001"/>
                    </a:ext>
                  </a:extLst>
                </a:gridCol>
                <a:gridCol w="1319613">
                  <a:extLst>
                    <a:ext uri="{9D8B030D-6E8A-4147-A177-3AD203B41FA5}">
                      <a16:colId xmlns:a16="http://schemas.microsoft.com/office/drawing/2014/main" val="20002"/>
                    </a:ext>
                  </a:extLst>
                </a:gridCol>
                <a:gridCol w="1148840">
                  <a:extLst>
                    <a:ext uri="{9D8B030D-6E8A-4147-A177-3AD203B41FA5}">
                      <a16:colId xmlns:a16="http://schemas.microsoft.com/office/drawing/2014/main" val="20003"/>
                    </a:ext>
                  </a:extLst>
                </a:gridCol>
                <a:gridCol w="1102265">
                  <a:extLst>
                    <a:ext uri="{9D8B030D-6E8A-4147-A177-3AD203B41FA5}">
                      <a16:colId xmlns:a16="http://schemas.microsoft.com/office/drawing/2014/main" val="20004"/>
                    </a:ext>
                  </a:extLst>
                </a:gridCol>
              </a:tblGrid>
              <a:tr h="2743199">
                <a:tc gridSpan="5">
                  <a:txBody>
                    <a:bodyPr/>
                    <a:lstStyle/>
                    <a:p>
                      <a:pPr algn="ctr"/>
                      <a:r>
                        <a:rPr lang="en-US" sz="1400" dirty="0"/>
                        <a:t>A-Z Office Supplies</a:t>
                      </a:r>
                    </a:p>
                    <a:p>
                      <a:pPr algn="ctr"/>
                      <a:r>
                        <a:rPr lang="en-US" sz="1400" dirty="0"/>
                        <a:t>The Quay</a:t>
                      </a:r>
                    </a:p>
                    <a:p>
                      <a:pPr algn="ctr"/>
                      <a:r>
                        <a:rPr lang="en-US" sz="1400" dirty="0"/>
                        <a:t>Bridgetown</a:t>
                      </a:r>
                    </a:p>
                    <a:p>
                      <a:pPr algn="ctr"/>
                      <a:r>
                        <a:rPr lang="en-US" sz="1400" dirty="0"/>
                        <a:t>BARBADOS</a:t>
                      </a:r>
                    </a:p>
                    <a:p>
                      <a:pPr algn="ctr"/>
                      <a:r>
                        <a:rPr lang="en-US" sz="1400" dirty="0"/>
                        <a:t>Tel: (246) 273 2938</a:t>
                      </a:r>
                    </a:p>
                    <a:p>
                      <a:pPr algn="ctr"/>
                      <a:r>
                        <a:rPr lang="en-US" sz="1400" dirty="0"/>
                        <a:t>Website: </a:t>
                      </a:r>
                      <a:r>
                        <a:rPr lang="en-US" sz="1400" dirty="0">
                          <a:hlinkClick r:id="rId2"/>
                        </a:rPr>
                        <a:t>www.azofficesupplies.com</a:t>
                      </a:r>
                      <a:endParaRPr lang="en-US" sz="1400" dirty="0"/>
                    </a:p>
                    <a:p>
                      <a:pPr algn="ctr"/>
                      <a:r>
                        <a:rPr lang="en-US" sz="1400" dirty="0"/>
                        <a:t>QUOTATION</a:t>
                      </a:r>
                    </a:p>
                    <a:p>
                      <a:r>
                        <a:rPr lang="en-US" sz="1400" dirty="0"/>
                        <a:t>Quotation</a:t>
                      </a:r>
                      <a:r>
                        <a:rPr lang="en-US" sz="1400" baseline="0" dirty="0"/>
                        <a:t> No: ML39108                                                           Date: 14 March, 2012</a:t>
                      </a:r>
                    </a:p>
                    <a:p>
                      <a:r>
                        <a:rPr lang="en-US" sz="1400" baseline="0" dirty="0"/>
                        <a:t>Charles Gray</a:t>
                      </a:r>
                    </a:p>
                    <a:p>
                      <a:r>
                        <a:rPr lang="en-US" sz="1400" baseline="0" dirty="0"/>
                        <a:t>Grays Court</a:t>
                      </a:r>
                    </a:p>
                    <a:p>
                      <a:r>
                        <a:rPr lang="en-US" sz="1400" baseline="0" dirty="0"/>
                        <a:t>Town Street</a:t>
                      </a:r>
                    </a:p>
                    <a:p>
                      <a:r>
                        <a:rPr lang="en-US" sz="1400" baseline="0" dirty="0"/>
                        <a:t>BRIDGETOWN</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56162">
                <a:tc>
                  <a:txBody>
                    <a:bodyPr/>
                    <a:lstStyle/>
                    <a:p>
                      <a:r>
                        <a:rPr lang="en-US" b="1" dirty="0"/>
                        <a:t>Product code</a:t>
                      </a:r>
                    </a:p>
                  </a:txBody>
                  <a:tcPr/>
                </a:tc>
                <a:tc>
                  <a:txBody>
                    <a:bodyPr/>
                    <a:lstStyle/>
                    <a:p>
                      <a:r>
                        <a:rPr lang="en-US" sz="1400" b="1" dirty="0"/>
                        <a:t>Description</a:t>
                      </a:r>
                    </a:p>
                  </a:txBody>
                  <a:tcPr/>
                </a:tc>
                <a:tc>
                  <a:txBody>
                    <a:bodyPr/>
                    <a:lstStyle/>
                    <a:p>
                      <a:r>
                        <a:rPr lang="en-US" sz="1400" b="1" dirty="0" err="1"/>
                        <a:t>Qty</a:t>
                      </a:r>
                      <a:endParaRPr lang="en-US" sz="1400" b="1" dirty="0"/>
                    </a:p>
                  </a:txBody>
                  <a:tcPr/>
                </a:tc>
                <a:tc>
                  <a:txBody>
                    <a:bodyPr/>
                    <a:lstStyle/>
                    <a:p>
                      <a:r>
                        <a:rPr lang="en-US" b="1" dirty="0"/>
                        <a:t>Unit Price</a:t>
                      </a:r>
                    </a:p>
                  </a:txBody>
                  <a:tcPr/>
                </a:tc>
                <a:tc>
                  <a:txBody>
                    <a:bodyPr/>
                    <a:lstStyle/>
                    <a:p>
                      <a:r>
                        <a:rPr lang="en-US" b="1" dirty="0"/>
                        <a:t>Amount</a:t>
                      </a:r>
                    </a:p>
                  </a:txBody>
                  <a:tcPr/>
                </a:tc>
                <a:extLst>
                  <a:ext uri="{0D108BD9-81ED-4DB2-BD59-A6C34878D82A}">
                    <a16:rowId xmlns:a16="http://schemas.microsoft.com/office/drawing/2014/main" val="10001"/>
                  </a:ext>
                </a:extLst>
              </a:tr>
              <a:tr h="356162">
                <a:tc>
                  <a:txBody>
                    <a:bodyPr/>
                    <a:lstStyle/>
                    <a:p>
                      <a:r>
                        <a:rPr lang="en-US" dirty="0"/>
                        <a:t>MT120</a:t>
                      </a:r>
                    </a:p>
                  </a:txBody>
                  <a:tcPr/>
                </a:tc>
                <a:tc>
                  <a:txBody>
                    <a:bodyPr/>
                    <a:lstStyle/>
                    <a:p>
                      <a:r>
                        <a:rPr lang="en-US" sz="1400" dirty="0"/>
                        <a:t>Office task chairs</a:t>
                      </a:r>
                    </a:p>
                  </a:txBody>
                  <a:tcPr/>
                </a:tc>
                <a:tc>
                  <a:txBody>
                    <a:bodyPr/>
                    <a:lstStyle/>
                    <a:p>
                      <a:r>
                        <a:rPr lang="en-US" sz="1400" dirty="0"/>
                        <a:t>6</a:t>
                      </a:r>
                    </a:p>
                  </a:txBody>
                  <a:tcPr/>
                </a:tc>
                <a:tc>
                  <a:txBody>
                    <a:bodyPr/>
                    <a:lstStyle/>
                    <a:p>
                      <a:pPr algn="r"/>
                      <a:r>
                        <a:rPr lang="en-US" dirty="0"/>
                        <a:t>$150</a:t>
                      </a:r>
                    </a:p>
                  </a:txBody>
                  <a:tcPr/>
                </a:tc>
                <a:tc>
                  <a:txBody>
                    <a:bodyPr/>
                    <a:lstStyle/>
                    <a:p>
                      <a:pPr algn="r"/>
                      <a:r>
                        <a:rPr lang="en-US" dirty="0"/>
                        <a:t>$900</a:t>
                      </a:r>
                    </a:p>
                  </a:txBody>
                  <a:tcPr/>
                </a:tc>
                <a:extLst>
                  <a:ext uri="{0D108BD9-81ED-4DB2-BD59-A6C34878D82A}">
                    <a16:rowId xmlns:a16="http://schemas.microsoft.com/office/drawing/2014/main" val="10002"/>
                  </a:ext>
                </a:extLst>
              </a:tr>
              <a:tr h="356162">
                <a:tc>
                  <a:txBody>
                    <a:bodyPr/>
                    <a:lstStyle/>
                    <a:p>
                      <a:r>
                        <a:rPr lang="en-US" dirty="0"/>
                        <a:t>MD208</a:t>
                      </a:r>
                    </a:p>
                  </a:txBody>
                  <a:tcPr/>
                </a:tc>
                <a:tc>
                  <a:txBody>
                    <a:bodyPr/>
                    <a:lstStyle/>
                    <a:p>
                      <a:r>
                        <a:rPr lang="en-US" sz="1400" dirty="0"/>
                        <a:t>Executive chairs</a:t>
                      </a:r>
                    </a:p>
                  </a:txBody>
                  <a:tcPr/>
                </a:tc>
                <a:tc>
                  <a:txBody>
                    <a:bodyPr/>
                    <a:lstStyle/>
                    <a:p>
                      <a:r>
                        <a:rPr lang="en-US" sz="1400" dirty="0"/>
                        <a:t>2</a:t>
                      </a:r>
                    </a:p>
                  </a:txBody>
                  <a:tcPr/>
                </a:tc>
                <a:tc>
                  <a:txBody>
                    <a:bodyPr/>
                    <a:lstStyle/>
                    <a:p>
                      <a:pPr algn="r"/>
                      <a:r>
                        <a:rPr lang="en-US" dirty="0"/>
                        <a:t>$350</a:t>
                      </a:r>
                    </a:p>
                  </a:txBody>
                  <a:tcPr/>
                </a:tc>
                <a:tc>
                  <a:txBody>
                    <a:bodyPr/>
                    <a:lstStyle/>
                    <a:p>
                      <a:pPr algn="r"/>
                      <a:r>
                        <a:rPr lang="en-US" dirty="0"/>
                        <a:t>$700</a:t>
                      </a:r>
                    </a:p>
                  </a:txBody>
                  <a:tcPr/>
                </a:tc>
                <a:extLst>
                  <a:ext uri="{0D108BD9-81ED-4DB2-BD59-A6C34878D82A}">
                    <a16:rowId xmlns:a16="http://schemas.microsoft.com/office/drawing/2014/main" val="10003"/>
                  </a:ext>
                </a:extLst>
              </a:tr>
              <a:tr h="623284">
                <a:tc>
                  <a:txBody>
                    <a:bodyPr/>
                    <a:lstStyle/>
                    <a:p>
                      <a:r>
                        <a:rPr lang="en-US" dirty="0"/>
                        <a:t>ML2083</a:t>
                      </a:r>
                    </a:p>
                  </a:txBody>
                  <a:tcPr/>
                </a:tc>
                <a:tc>
                  <a:txBody>
                    <a:bodyPr/>
                    <a:lstStyle/>
                    <a:p>
                      <a:r>
                        <a:rPr lang="en-US" sz="1400" dirty="0"/>
                        <a:t>Fire-resistant 4 </a:t>
                      </a:r>
                      <a:r>
                        <a:rPr lang="en-US" sz="1400" baseline="0" dirty="0"/>
                        <a:t> drawer filing cabinet with digital lock</a:t>
                      </a:r>
                      <a:endParaRPr lang="en-US" sz="1400" dirty="0"/>
                    </a:p>
                  </a:txBody>
                  <a:tcPr/>
                </a:tc>
                <a:tc>
                  <a:txBody>
                    <a:bodyPr/>
                    <a:lstStyle/>
                    <a:p>
                      <a:r>
                        <a:rPr lang="en-US" sz="1400" dirty="0"/>
                        <a:t>2</a:t>
                      </a:r>
                    </a:p>
                  </a:txBody>
                  <a:tcPr/>
                </a:tc>
                <a:tc>
                  <a:txBody>
                    <a:bodyPr/>
                    <a:lstStyle/>
                    <a:p>
                      <a:pPr algn="r"/>
                      <a:r>
                        <a:rPr lang="en-US" dirty="0"/>
                        <a:t>$1,700</a:t>
                      </a:r>
                    </a:p>
                  </a:txBody>
                  <a:tcPr/>
                </a:tc>
                <a:tc>
                  <a:txBody>
                    <a:bodyPr/>
                    <a:lstStyle/>
                    <a:p>
                      <a:pPr algn="r"/>
                      <a:r>
                        <a:rPr lang="en-US" dirty="0"/>
                        <a:t>$3400</a:t>
                      </a:r>
                    </a:p>
                  </a:txBody>
                  <a:tcPr/>
                </a:tc>
                <a:extLst>
                  <a:ext uri="{0D108BD9-81ED-4DB2-BD59-A6C34878D82A}">
                    <a16:rowId xmlns:a16="http://schemas.microsoft.com/office/drawing/2014/main" val="10004"/>
                  </a:ext>
                </a:extLst>
              </a:tr>
              <a:tr h="365759">
                <a:tc>
                  <a:txBody>
                    <a:bodyPr/>
                    <a:lstStyle/>
                    <a:p>
                      <a:endParaRPr lang="en-US" dirty="0"/>
                    </a:p>
                  </a:txBody>
                  <a:tcPr/>
                </a:tc>
                <a:tc>
                  <a:txBody>
                    <a:bodyPr/>
                    <a:lstStyle/>
                    <a:p>
                      <a:endParaRPr lang="en-US" sz="1400" dirty="0"/>
                    </a:p>
                  </a:txBody>
                  <a:tcPr/>
                </a:tc>
                <a:tc>
                  <a:txBody>
                    <a:bodyPr/>
                    <a:lstStyle/>
                    <a:p>
                      <a:endParaRPr lang="en-US" sz="1400" dirty="0"/>
                    </a:p>
                  </a:txBody>
                  <a:tcPr/>
                </a:tc>
                <a:tc>
                  <a:txBody>
                    <a:bodyPr/>
                    <a:lstStyle/>
                    <a:p>
                      <a:pPr algn="r"/>
                      <a:r>
                        <a:rPr lang="en-US" dirty="0"/>
                        <a:t>Total</a:t>
                      </a:r>
                    </a:p>
                  </a:txBody>
                  <a:tcPr/>
                </a:tc>
                <a:tc>
                  <a:txBody>
                    <a:bodyPr/>
                    <a:lstStyle/>
                    <a:p>
                      <a:pPr algn="r"/>
                      <a:r>
                        <a:rPr lang="en-US" dirty="0"/>
                        <a:t>$5000</a:t>
                      </a:r>
                    </a:p>
                  </a:txBody>
                  <a:tcPr/>
                </a:tc>
                <a:extLst>
                  <a:ext uri="{0D108BD9-81ED-4DB2-BD59-A6C34878D82A}">
                    <a16:rowId xmlns:a16="http://schemas.microsoft.com/office/drawing/2014/main" val="10005"/>
                  </a:ext>
                </a:extLst>
              </a:tr>
              <a:tr h="500124">
                <a:tc gridSpan="5">
                  <a:txBody>
                    <a:bodyPr/>
                    <a:lstStyle/>
                    <a:p>
                      <a:r>
                        <a:rPr lang="en-US" sz="1400" b="1" dirty="0"/>
                        <a:t>E&amp;OE</a:t>
                      </a:r>
                    </a:p>
                    <a:p>
                      <a:pPr algn="l"/>
                      <a:r>
                        <a:rPr lang="en-US" sz="1400" dirty="0"/>
                        <a:t>Remarks:</a:t>
                      </a:r>
                    </a:p>
                    <a:p>
                      <a:pPr algn="l"/>
                      <a:r>
                        <a:rPr lang="en-US" sz="1400" dirty="0"/>
                        <a:t>Prices: All prices are in US dollars and subject to VAT @ 17.5%</a:t>
                      </a:r>
                    </a:p>
                    <a:p>
                      <a:pPr algn="l"/>
                      <a:r>
                        <a:rPr lang="en-US" sz="1400" dirty="0"/>
                        <a:t>Validity: Prices valid for 60 days from the date of this quotation</a:t>
                      </a:r>
                    </a:p>
                    <a:p>
                      <a:pPr algn="l"/>
                      <a:r>
                        <a:rPr lang="en-US" sz="1400" dirty="0"/>
                        <a:t>Trade discount: 5% </a:t>
                      </a:r>
                    </a:p>
                    <a:p>
                      <a:pPr algn="l"/>
                      <a:r>
                        <a:rPr lang="en-US" sz="1400" dirty="0"/>
                        <a:t>Cash Terms: 2.5%/10</a:t>
                      </a:r>
                      <a:r>
                        <a:rPr lang="en-US" sz="1400" baseline="0" dirty="0"/>
                        <a:t> days</a:t>
                      </a:r>
                    </a:p>
                    <a:p>
                      <a:pPr algn="l"/>
                      <a:r>
                        <a:rPr lang="en-US" sz="1400" baseline="0" dirty="0"/>
                        <a:t>Delivery within 7 days of receipt of order</a:t>
                      </a:r>
                    </a:p>
                    <a:p>
                      <a:pPr algn="l"/>
                      <a:r>
                        <a:rPr lang="en-US" sz="1400" baseline="0" dirty="0"/>
                        <a:t>Carriage paid</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pPr algn="r"/>
                      <a:endParaRPr lang="en-US" dirty="0"/>
                    </a:p>
                  </a:txBody>
                  <a:tcPr/>
                </a:tc>
                <a:tc hMerge="1">
                  <a:txBody>
                    <a:bodyPr/>
                    <a:lstStyle/>
                    <a:p>
                      <a:pPr algn="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1717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Trade Discount Calculations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5782060"/>
              </p:ext>
            </p:extLst>
          </p:nvPr>
        </p:nvGraphicFramePr>
        <p:xfrm>
          <a:off x="1828800" y="1676400"/>
          <a:ext cx="4114800" cy="4834296"/>
        </p:xfrm>
        <a:graphic>
          <a:graphicData uri="http://schemas.openxmlformats.org/drawingml/2006/table">
            <a:tbl>
              <a:tblPr firstRow="1" bandRow="1">
                <a:tableStyleId>{5DA37D80-6434-44D0-A028-1B22A696006F}</a:tableStyleId>
              </a:tblPr>
              <a:tblGrid>
                <a:gridCol w="2897746">
                  <a:extLst>
                    <a:ext uri="{9D8B030D-6E8A-4147-A177-3AD203B41FA5}">
                      <a16:colId xmlns:a16="http://schemas.microsoft.com/office/drawing/2014/main" val="20000"/>
                    </a:ext>
                  </a:extLst>
                </a:gridCol>
                <a:gridCol w="1217054">
                  <a:extLst>
                    <a:ext uri="{9D8B030D-6E8A-4147-A177-3AD203B41FA5}">
                      <a16:colId xmlns:a16="http://schemas.microsoft.com/office/drawing/2014/main" val="20001"/>
                    </a:ext>
                  </a:extLst>
                </a:gridCol>
              </a:tblGrid>
              <a:tr h="1493240">
                <a:tc gridSpan="2">
                  <a:txBody>
                    <a:bodyPr/>
                    <a:lstStyle/>
                    <a:p>
                      <a:r>
                        <a:rPr lang="en-US" b="0" dirty="0">
                          <a:latin typeface="Times New Roman" panose="02020603050405020304" pitchFamily="18" charset="0"/>
                          <a:cs typeface="Times New Roman" panose="02020603050405020304" pitchFamily="18" charset="0"/>
                        </a:rPr>
                        <a:t>Discounts</a:t>
                      </a:r>
                      <a:r>
                        <a:rPr lang="en-US" b="0" baseline="0" dirty="0">
                          <a:latin typeface="Times New Roman" panose="02020603050405020304" pitchFamily="18" charset="0"/>
                          <a:cs typeface="Times New Roman" panose="02020603050405020304" pitchFamily="18" charset="0"/>
                        </a:rPr>
                        <a:t> reduce the amount charged on the invoice.  They are deducted from the selling price before any taxes are added.  Trade discount means that Charles Gray would not pay $5,000.  the calculation would be:</a:t>
                      </a:r>
                      <a:endParaRPr lang="en-US" b="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605592">
                <a:tc>
                  <a:txBody>
                    <a:bodyPr/>
                    <a:lstStyle/>
                    <a:p>
                      <a:r>
                        <a:rPr lang="en-US" dirty="0"/>
                        <a:t>Goods </a:t>
                      </a:r>
                    </a:p>
                  </a:txBody>
                  <a:tcPr/>
                </a:tc>
                <a:tc>
                  <a:txBody>
                    <a:bodyPr/>
                    <a:lstStyle/>
                    <a:p>
                      <a:pPr algn="r"/>
                      <a:r>
                        <a:rPr lang="en-US" dirty="0"/>
                        <a:t>5,000.00</a:t>
                      </a:r>
                    </a:p>
                  </a:txBody>
                  <a:tcPr/>
                </a:tc>
                <a:extLst>
                  <a:ext uri="{0D108BD9-81ED-4DB2-BD59-A6C34878D82A}">
                    <a16:rowId xmlns:a16="http://schemas.microsoft.com/office/drawing/2014/main" val="10001"/>
                  </a:ext>
                </a:extLst>
              </a:tr>
              <a:tr h="605592">
                <a:tc>
                  <a:txBody>
                    <a:bodyPr/>
                    <a:lstStyle/>
                    <a:p>
                      <a:r>
                        <a:rPr lang="en-US" dirty="0"/>
                        <a:t>Less trade discount 10%</a:t>
                      </a:r>
                    </a:p>
                    <a:p>
                      <a:r>
                        <a:rPr lang="en-US" dirty="0"/>
                        <a:t>(10/100</a:t>
                      </a:r>
                      <a:r>
                        <a:rPr lang="en-US" baseline="0" dirty="0"/>
                        <a:t>)*5,000</a:t>
                      </a:r>
                      <a:endParaRPr lang="en-US" dirty="0"/>
                    </a:p>
                  </a:txBody>
                  <a:tcPr/>
                </a:tc>
                <a:tc>
                  <a:txBody>
                    <a:bodyPr/>
                    <a:lstStyle/>
                    <a:p>
                      <a:pPr algn="r"/>
                      <a:r>
                        <a:rPr lang="en-US" dirty="0"/>
                        <a:t>(500.00)</a:t>
                      </a:r>
                    </a:p>
                  </a:txBody>
                  <a:tcPr/>
                </a:tc>
                <a:extLst>
                  <a:ext uri="{0D108BD9-81ED-4DB2-BD59-A6C34878D82A}">
                    <a16:rowId xmlns:a16="http://schemas.microsoft.com/office/drawing/2014/main" val="10002"/>
                  </a:ext>
                </a:extLst>
              </a:tr>
              <a:tr h="605592">
                <a:tc>
                  <a:txBody>
                    <a:bodyPr/>
                    <a:lstStyle/>
                    <a:p>
                      <a:r>
                        <a:rPr lang="en-US" dirty="0"/>
                        <a:t>Goods (Net Price)</a:t>
                      </a:r>
                    </a:p>
                  </a:txBody>
                  <a:tcPr/>
                </a:tc>
                <a:tc>
                  <a:txBody>
                    <a:bodyPr/>
                    <a:lstStyle/>
                    <a:p>
                      <a:pPr algn="r"/>
                      <a:r>
                        <a:rPr lang="en-US" dirty="0"/>
                        <a:t>4,500.00</a:t>
                      </a:r>
                    </a:p>
                  </a:txBody>
                  <a:tcPr/>
                </a:tc>
                <a:extLst>
                  <a:ext uri="{0D108BD9-81ED-4DB2-BD59-A6C34878D82A}">
                    <a16:rowId xmlns:a16="http://schemas.microsoft.com/office/drawing/2014/main" val="10003"/>
                  </a:ext>
                </a:extLst>
              </a:tr>
              <a:tr h="605592">
                <a:tc>
                  <a:txBody>
                    <a:bodyPr/>
                    <a:lstStyle/>
                    <a:p>
                      <a:r>
                        <a:rPr lang="en-US" dirty="0"/>
                        <a:t>Plus</a:t>
                      </a:r>
                      <a:r>
                        <a:rPr lang="en-US" baseline="0" dirty="0"/>
                        <a:t> VAT @ 17.5%</a:t>
                      </a:r>
                    </a:p>
                    <a:p>
                      <a:r>
                        <a:rPr lang="en-US" baseline="0" dirty="0"/>
                        <a:t>(17.5/100)*4,500</a:t>
                      </a:r>
                      <a:endParaRPr lang="en-US" dirty="0"/>
                    </a:p>
                  </a:txBody>
                  <a:tcPr/>
                </a:tc>
                <a:tc>
                  <a:txBody>
                    <a:bodyPr/>
                    <a:lstStyle/>
                    <a:p>
                      <a:pPr algn="r"/>
                      <a:r>
                        <a:rPr lang="en-US" dirty="0"/>
                        <a:t>787.50</a:t>
                      </a:r>
                    </a:p>
                  </a:txBody>
                  <a:tcPr/>
                </a:tc>
                <a:extLst>
                  <a:ext uri="{0D108BD9-81ED-4DB2-BD59-A6C34878D82A}">
                    <a16:rowId xmlns:a16="http://schemas.microsoft.com/office/drawing/2014/main" val="10004"/>
                  </a:ext>
                </a:extLst>
              </a:tr>
              <a:tr h="605592">
                <a:tc>
                  <a:txBody>
                    <a:bodyPr/>
                    <a:lstStyle/>
                    <a:p>
                      <a:r>
                        <a:rPr lang="en-US" dirty="0"/>
                        <a:t>Total Due</a:t>
                      </a:r>
                    </a:p>
                  </a:txBody>
                  <a:tcPr/>
                </a:tc>
                <a:tc>
                  <a:txBody>
                    <a:bodyPr/>
                    <a:lstStyle/>
                    <a:p>
                      <a:pPr algn="r"/>
                      <a:r>
                        <a:rPr lang="en-US" dirty="0"/>
                        <a:t>5,287.50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351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Cash Discount Calculations</a:t>
            </a:r>
          </a:p>
        </p:txBody>
      </p:sp>
      <p:graphicFrame>
        <p:nvGraphicFramePr>
          <p:cNvPr id="4" name="Content Placeholder 3"/>
          <p:cNvGraphicFramePr>
            <a:graphicFrameLocks/>
          </p:cNvGraphicFramePr>
          <p:nvPr>
            <p:extLst>
              <p:ext uri="{D42A27DB-BD31-4B8C-83A1-F6EECF244321}">
                <p14:modId xmlns:p14="http://schemas.microsoft.com/office/powerpoint/2010/main" val="1387624227"/>
              </p:ext>
            </p:extLst>
          </p:nvPr>
        </p:nvGraphicFramePr>
        <p:xfrm>
          <a:off x="1828800" y="1676400"/>
          <a:ext cx="4114800" cy="4624664"/>
        </p:xfrm>
        <a:graphic>
          <a:graphicData uri="http://schemas.openxmlformats.org/drawingml/2006/table">
            <a:tbl>
              <a:tblPr firstRow="1" bandRow="1">
                <a:tableStyleId>{5DA37D80-6434-44D0-A028-1B22A696006F}</a:tableStyleId>
              </a:tblPr>
              <a:tblGrid>
                <a:gridCol w="2897746">
                  <a:extLst>
                    <a:ext uri="{9D8B030D-6E8A-4147-A177-3AD203B41FA5}">
                      <a16:colId xmlns:a16="http://schemas.microsoft.com/office/drawing/2014/main" val="20000"/>
                    </a:ext>
                  </a:extLst>
                </a:gridCol>
                <a:gridCol w="1217054">
                  <a:extLst>
                    <a:ext uri="{9D8B030D-6E8A-4147-A177-3AD203B41FA5}">
                      <a16:colId xmlns:a16="http://schemas.microsoft.com/office/drawing/2014/main" val="20001"/>
                    </a:ext>
                  </a:extLst>
                </a:gridCol>
              </a:tblGrid>
              <a:tr h="1493240">
                <a:tc gridSpan="2">
                  <a:txBody>
                    <a:bodyPr/>
                    <a:lstStyle/>
                    <a:p>
                      <a:r>
                        <a:rPr lang="en-US" b="0" dirty="0">
                          <a:latin typeface="Times New Roman" panose="02020603050405020304" pitchFamily="18" charset="0"/>
                          <a:cs typeface="Times New Roman" panose="02020603050405020304" pitchFamily="18" charset="0"/>
                        </a:rPr>
                        <a:t>If cash discount is included, this is deducted before VAT is calculated, so the tax</a:t>
                      </a:r>
                      <a:r>
                        <a:rPr lang="en-US" b="0" baseline="0" dirty="0">
                          <a:latin typeface="Times New Roman" panose="02020603050405020304" pitchFamily="18" charset="0"/>
                          <a:cs typeface="Times New Roman" panose="02020603050405020304" pitchFamily="18" charset="0"/>
                        </a:rPr>
                        <a:t> due is reduced.  For Charles Gray’s purchase the calculation would be:</a:t>
                      </a:r>
                      <a:endParaRPr lang="en-US" b="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10000"/>
                  </a:ext>
                </a:extLst>
              </a:tr>
              <a:tr h="605592">
                <a:tc>
                  <a:txBody>
                    <a:bodyPr/>
                    <a:lstStyle/>
                    <a:p>
                      <a:r>
                        <a:rPr lang="en-US" dirty="0"/>
                        <a:t>Goods (net after trade discount deducted)</a:t>
                      </a:r>
                    </a:p>
                  </a:txBody>
                  <a:tcPr/>
                </a:tc>
                <a:tc>
                  <a:txBody>
                    <a:bodyPr/>
                    <a:lstStyle/>
                    <a:p>
                      <a:pPr algn="r"/>
                      <a:r>
                        <a:rPr lang="en-US" dirty="0"/>
                        <a:t>4,500.00</a:t>
                      </a:r>
                    </a:p>
                  </a:txBody>
                  <a:tcPr/>
                </a:tc>
                <a:extLst>
                  <a:ext uri="{0D108BD9-81ED-4DB2-BD59-A6C34878D82A}">
                    <a16:rowId xmlns:a16="http://schemas.microsoft.com/office/drawing/2014/main" val="10001"/>
                  </a:ext>
                </a:extLst>
              </a:tr>
              <a:tr h="605592">
                <a:tc>
                  <a:txBody>
                    <a:bodyPr/>
                    <a:lstStyle/>
                    <a:p>
                      <a:r>
                        <a:rPr lang="en-US" dirty="0"/>
                        <a:t>Less 2.5% cash discount</a:t>
                      </a:r>
                    </a:p>
                    <a:p>
                      <a:r>
                        <a:rPr lang="en-US" dirty="0"/>
                        <a:t>(2.5/100)*4,500</a:t>
                      </a:r>
                    </a:p>
                  </a:txBody>
                  <a:tcPr/>
                </a:tc>
                <a:tc>
                  <a:txBody>
                    <a:bodyPr/>
                    <a:lstStyle/>
                    <a:p>
                      <a:pPr algn="r"/>
                      <a:r>
                        <a:rPr lang="en-US" dirty="0"/>
                        <a:t>(112.50)</a:t>
                      </a:r>
                    </a:p>
                  </a:txBody>
                  <a:tcPr/>
                </a:tc>
                <a:extLst>
                  <a:ext uri="{0D108BD9-81ED-4DB2-BD59-A6C34878D82A}">
                    <a16:rowId xmlns:a16="http://schemas.microsoft.com/office/drawing/2014/main" val="10002"/>
                  </a:ext>
                </a:extLst>
              </a:tr>
              <a:tr h="605592">
                <a:tc>
                  <a:txBody>
                    <a:bodyPr/>
                    <a:lstStyle/>
                    <a:p>
                      <a:endParaRPr lang="en-US" dirty="0"/>
                    </a:p>
                  </a:txBody>
                  <a:tcPr/>
                </a:tc>
                <a:tc>
                  <a:txBody>
                    <a:bodyPr/>
                    <a:lstStyle/>
                    <a:p>
                      <a:pPr algn="r"/>
                      <a:r>
                        <a:rPr lang="en-US" dirty="0"/>
                        <a:t>4,387.50</a:t>
                      </a:r>
                    </a:p>
                  </a:txBody>
                  <a:tcPr/>
                </a:tc>
                <a:extLst>
                  <a:ext uri="{0D108BD9-81ED-4DB2-BD59-A6C34878D82A}">
                    <a16:rowId xmlns:a16="http://schemas.microsoft.com/office/drawing/2014/main" val="10003"/>
                  </a:ext>
                </a:extLst>
              </a:tr>
              <a:tr h="605592">
                <a:tc>
                  <a:txBody>
                    <a:bodyPr/>
                    <a:lstStyle/>
                    <a:p>
                      <a:r>
                        <a:rPr lang="en-US" dirty="0"/>
                        <a:t>Plus</a:t>
                      </a:r>
                      <a:r>
                        <a:rPr lang="en-US" baseline="0" dirty="0"/>
                        <a:t> VAT @ 17.5%</a:t>
                      </a:r>
                    </a:p>
                    <a:p>
                      <a:r>
                        <a:rPr lang="en-US" baseline="0" dirty="0"/>
                        <a:t>(17.5/100)*4,387.50</a:t>
                      </a:r>
                      <a:endParaRPr lang="en-US" dirty="0"/>
                    </a:p>
                  </a:txBody>
                  <a:tcPr/>
                </a:tc>
                <a:tc>
                  <a:txBody>
                    <a:bodyPr/>
                    <a:lstStyle/>
                    <a:p>
                      <a:pPr algn="r"/>
                      <a:r>
                        <a:rPr lang="en-US" dirty="0"/>
                        <a:t>767.81</a:t>
                      </a:r>
                    </a:p>
                  </a:txBody>
                  <a:tcPr/>
                </a:tc>
                <a:extLst>
                  <a:ext uri="{0D108BD9-81ED-4DB2-BD59-A6C34878D82A}">
                    <a16:rowId xmlns:a16="http://schemas.microsoft.com/office/drawing/2014/main" val="10004"/>
                  </a:ext>
                </a:extLst>
              </a:tr>
              <a:tr h="605592">
                <a:tc>
                  <a:txBody>
                    <a:bodyPr/>
                    <a:lstStyle/>
                    <a:p>
                      <a:r>
                        <a:rPr lang="en-US" dirty="0"/>
                        <a:t>Total Due</a:t>
                      </a:r>
                    </a:p>
                  </a:txBody>
                  <a:tcPr/>
                </a:tc>
                <a:tc>
                  <a:txBody>
                    <a:bodyPr/>
                    <a:lstStyle/>
                    <a:p>
                      <a:pPr algn="r"/>
                      <a:r>
                        <a:rPr lang="en-US" dirty="0"/>
                        <a:t>5,155.31</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7453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Added Tax (VAT)</a:t>
            </a:r>
          </a:p>
        </p:txBody>
      </p:sp>
      <p:sp>
        <p:nvSpPr>
          <p:cNvPr id="3" name="Content Placeholder 2"/>
          <p:cNvSpPr>
            <a:spLocks noGrp="1"/>
          </p:cNvSpPr>
          <p:nvPr>
            <p:ph idx="1"/>
          </p:nvPr>
        </p:nvSpPr>
        <p:spPr/>
        <p:txBody>
          <a:bodyPr/>
          <a:lstStyle/>
          <a:p>
            <a:r>
              <a:rPr lang="en-US" dirty="0"/>
              <a:t>A tax on the amount by which the value of an article has been increased at each state of its production or distribution.  VAT tax rates are different across Caribbean territories.  </a:t>
            </a:r>
          </a:p>
          <a:p>
            <a:r>
              <a:rPr lang="en-US" dirty="0"/>
              <a:t>For example, in Trinidad and Tobago it is 12.5 per cent. It can be changed by the government and only applies to business that sell more than a specified value of goods a year.</a:t>
            </a:r>
          </a:p>
        </p:txBody>
      </p:sp>
    </p:spTree>
    <p:extLst>
      <p:ext uri="{BB962C8B-B14F-4D97-AF65-F5344CB8AC3E}">
        <p14:creationId xmlns:p14="http://schemas.microsoft.com/office/powerpoint/2010/main" val="4050730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&amp; Omissions Excepted (E&amp;OE)</a:t>
            </a:r>
          </a:p>
        </p:txBody>
      </p:sp>
      <p:sp>
        <p:nvSpPr>
          <p:cNvPr id="3" name="Content Placeholder 2"/>
          <p:cNvSpPr>
            <a:spLocks noGrp="1"/>
          </p:cNvSpPr>
          <p:nvPr>
            <p:ph idx="1"/>
          </p:nvPr>
        </p:nvSpPr>
        <p:spPr/>
        <p:txBody>
          <a:bodyPr>
            <a:normAutofit/>
          </a:bodyPr>
          <a:lstStyle/>
          <a:p>
            <a:pPr algn="just"/>
            <a:r>
              <a:rPr lang="en-US" sz="2800" dirty="0"/>
              <a:t>Invoices have the letters E &amp; O E at the bottom which stands for “Errors and Omissions Excepted”.  </a:t>
            </a:r>
          </a:p>
          <a:p>
            <a:pPr algn="just"/>
            <a:r>
              <a:rPr lang="en-US" sz="2800" dirty="0"/>
              <a:t>It means if there are any mistakes or items omitted, the supplier can send another invoice to charge the extra amount still owing.</a:t>
            </a:r>
          </a:p>
        </p:txBody>
      </p:sp>
    </p:spTree>
    <p:extLst>
      <p:ext uri="{BB962C8B-B14F-4D97-AF65-F5344CB8AC3E}">
        <p14:creationId xmlns:p14="http://schemas.microsoft.com/office/powerpoint/2010/main" val="14860275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861</TotalTime>
  <Words>844</Words>
  <Application>Microsoft Office PowerPoint</Application>
  <PresentationFormat>On-screen Show (4:3)</PresentationFormat>
  <Paragraphs>127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Cambria</vt:lpstr>
      <vt:lpstr>Times New Roman</vt:lpstr>
      <vt:lpstr>Adjacency</vt:lpstr>
      <vt:lpstr>CSEC Office Administration</vt:lpstr>
      <vt:lpstr>Objectives</vt:lpstr>
      <vt:lpstr>Introduction</vt:lpstr>
      <vt:lpstr>The Quotation</vt:lpstr>
      <vt:lpstr>PowerPoint Presentation</vt:lpstr>
      <vt:lpstr>Trade Discount Calculations</vt:lpstr>
      <vt:lpstr>Cash Discount Calculations</vt:lpstr>
      <vt:lpstr>Value Added Tax (VAT)</vt:lpstr>
      <vt:lpstr>Errors &amp; Omissions Excepted (E&amp;OE)</vt:lpstr>
      <vt:lpstr>The Invoice</vt:lpstr>
      <vt:lpstr>Sample Invoice</vt:lpstr>
      <vt:lpstr>The Proforma Invoice</vt:lpstr>
      <vt:lpstr>Sample  ProForma  Invoice</vt:lpstr>
      <vt:lpstr>Activity</vt:lpstr>
      <vt:lpstr>PowerPoint Presentation</vt:lpstr>
      <vt:lpstr>Questions </vt:lpstr>
      <vt:lpstr>Self Check</vt:lpstr>
      <vt:lpstr>Review</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Roxanne Phillip</cp:lastModifiedBy>
  <cp:revision>37</cp:revision>
  <dcterms:created xsi:type="dcterms:W3CDTF">2020-04-08T15:04:37Z</dcterms:created>
  <dcterms:modified xsi:type="dcterms:W3CDTF">2020-05-17T21:24:18Z</dcterms:modified>
</cp:coreProperties>
</file>