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71" r:id="rId12"/>
    <p:sldId id="267" r:id="rId13"/>
    <p:sldId id="272" r:id="rId14"/>
    <p:sldId id="268" r:id="rId15"/>
    <p:sldId id="273" r:id="rId16"/>
    <p:sldId id="269" r:id="rId17"/>
    <p:sldId id="274" r:id="rId18"/>
    <p:sldId id="270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6AA0A-4719-66B2-E6FA-C1E0CFB6882D}" v="1012" dt="2020-04-03T19:44:04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hyperlink" Target="https://www.youtube.com/watch?v=xD1kvjKGlz4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hyperlink" Target="https://www.youtube.com/watch?v=xD1kvjKGlz4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79994-7360-4D21-8DE4-7B3E3C5D821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7FF3C06-6A9D-4CFA-8DE6-0D73CC2EEDAA}">
      <dgm:prSet/>
      <dgm:spPr/>
      <dgm:t>
        <a:bodyPr/>
        <a:lstStyle/>
        <a:p>
          <a:r>
            <a:rPr lang="en-US"/>
            <a:t>Check out this link to find out:</a:t>
          </a:r>
        </a:p>
      </dgm:t>
    </dgm:pt>
    <dgm:pt modelId="{16ED59BA-F0AB-4108-958D-E784AEE64EF7}" type="parTrans" cxnId="{68C70084-04E2-453A-9F00-A6BA4ECF9E32}">
      <dgm:prSet/>
      <dgm:spPr/>
      <dgm:t>
        <a:bodyPr/>
        <a:lstStyle/>
        <a:p>
          <a:endParaRPr lang="en-US"/>
        </a:p>
      </dgm:t>
    </dgm:pt>
    <dgm:pt modelId="{5A151D82-9BD5-4628-95B6-BC248DCDBBDE}" type="sibTrans" cxnId="{68C70084-04E2-453A-9F00-A6BA4ECF9E32}">
      <dgm:prSet/>
      <dgm:spPr/>
      <dgm:t>
        <a:bodyPr/>
        <a:lstStyle/>
        <a:p>
          <a:endParaRPr lang="en-US"/>
        </a:p>
      </dgm:t>
    </dgm:pt>
    <dgm:pt modelId="{E931F453-3C7A-46DB-BB44-BE88D518EB73}">
      <dgm:prSet custT="1"/>
      <dgm:spPr/>
      <dgm:t>
        <a:bodyPr/>
        <a:lstStyle/>
        <a:p>
          <a:r>
            <a:rPr lang="en-US" sz="1800" dirty="0">
              <a:hlinkClick xmlns:r="http://schemas.openxmlformats.org/officeDocument/2006/relationships" r:id="rId1"/>
            </a:rPr>
            <a:t>https://www.youtube.com/watch?v=xD1kvjKGlz4</a:t>
          </a:r>
          <a:r>
            <a:rPr lang="en-US" sz="1800" dirty="0"/>
            <a:t> </a:t>
          </a:r>
        </a:p>
      </dgm:t>
    </dgm:pt>
    <dgm:pt modelId="{46381A11-C3E0-4FF2-B04C-401B35970B3B}" type="parTrans" cxnId="{B240A281-80E9-49CF-BA8A-38642972BC54}">
      <dgm:prSet/>
      <dgm:spPr/>
      <dgm:t>
        <a:bodyPr/>
        <a:lstStyle/>
        <a:p>
          <a:endParaRPr lang="en-US"/>
        </a:p>
      </dgm:t>
    </dgm:pt>
    <dgm:pt modelId="{1B75DA10-FE60-4298-9E93-813A58157A9A}" type="sibTrans" cxnId="{B240A281-80E9-49CF-BA8A-38642972BC54}">
      <dgm:prSet/>
      <dgm:spPr/>
      <dgm:t>
        <a:bodyPr/>
        <a:lstStyle/>
        <a:p>
          <a:endParaRPr lang="en-US"/>
        </a:p>
      </dgm:t>
    </dgm:pt>
    <dgm:pt modelId="{5F1C9730-DC34-412C-96B2-793817B151FC}" type="pres">
      <dgm:prSet presAssocID="{F4A79994-7360-4D21-8DE4-7B3E3C5D821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6D466-1490-4428-9902-AA6EFF706368}" type="pres">
      <dgm:prSet presAssocID="{D7FF3C06-6A9D-4CFA-8DE6-0D73CC2EEDAA}" presName="compNode" presStyleCnt="0"/>
      <dgm:spPr/>
    </dgm:pt>
    <dgm:pt modelId="{B642B537-DFE4-4FB1-96F7-FAECF948F343}" type="pres">
      <dgm:prSet presAssocID="{D7FF3C06-6A9D-4CFA-8DE6-0D73CC2EEDAA}" presName="bgRect" presStyleLbl="bgShp" presStyleIdx="0" presStyleCnt="2"/>
      <dgm:spPr/>
    </dgm:pt>
    <dgm:pt modelId="{875FEDD6-9F17-41C9-B32A-3976B7DA38DD}" type="pres">
      <dgm:prSet presAssocID="{D7FF3C06-6A9D-4CFA-8DE6-0D73CC2EEDAA}" presName="iconRect" presStyleLbl="node1" presStyleIdx="0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11B51E9D-F035-4383-A7E3-E2D3E29284D3}" type="pres">
      <dgm:prSet presAssocID="{D7FF3C06-6A9D-4CFA-8DE6-0D73CC2EEDAA}" presName="spaceRect" presStyleCnt="0"/>
      <dgm:spPr/>
    </dgm:pt>
    <dgm:pt modelId="{5B3345EA-D0D6-4639-AAD4-034260A33C42}" type="pres">
      <dgm:prSet presAssocID="{D7FF3C06-6A9D-4CFA-8DE6-0D73CC2EEDAA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A17F505-2CFE-41A6-8309-E5A609324609}" type="pres">
      <dgm:prSet presAssocID="{5A151D82-9BD5-4628-95B6-BC248DCDBBDE}" presName="sibTrans" presStyleCnt="0"/>
      <dgm:spPr/>
    </dgm:pt>
    <dgm:pt modelId="{A140E03A-6173-40F0-BC83-76695CD237B9}" type="pres">
      <dgm:prSet presAssocID="{E931F453-3C7A-46DB-BB44-BE88D518EB73}" presName="compNode" presStyleCnt="0"/>
      <dgm:spPr/>
    </dgm:pt>
    <dgm:pt modelId="{6D4E2F22-2E0E-4F76-888E-F796AC0556CA}" type="pres">
      <dgm:prSet presAssocID="{E931F453-3C7A-46DB-BB44-BE88D518EB73}" presName="bgRect" presStyleLbl="bgShp" presStyleIdx="1" presStyleCnt="2" custScaleY="102690"/>
      <dgm:spPr/>
    </dgm:pt>
    <dgm:pt modelId="{5D229994-52DE-449D-93A5-56FEA69A55B6}" type="pres">
      <dgm:prSet presAssocID="{E931F453-3C7A-46DB-BB44-BE88D518EB73}" presName="iconRect" presStyleLbl="node1" presStyleIdx="1" presStyleCnt="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C5043D75-3DEE-4D39-81B9-2596B78F236E}" type="pres">
      <dgm:prSet presAssocID="{E931F453-3C7A-46DB-BB44-BE88D518EB73}" presName="spaceRect" presStyleCnt="0"/>
      <dgm:spPr/>
    </dgm:pt>
    <dgm:pt modelId="{558CEEC1-5F12-47F5-BD99-EFC36D0A5587}" type="pres">
      <dgm:prSet presAssocID="{E931F453-3C7A-46DB-BB44-BE88D518EB73}" presName="parTx" presStyleLbl="revTx" presStyleIdx="1" presStyleCnt="2" custScaleX="13724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80222A9-2D00-4253-B5F6-98564CDDDC52}" type="presOf" srcId="{F4A79994-7360-4D21-8DE4-7B3E3C5D821F}" destId="{5F1C9730-DC34-412C-96B2-793817B151FC}" srcOrd="0" destOrd="0" presId="urn:microsoft.com/office/officeart/2018/2/layout/IconVerticalSolidList"/>
    <dgm:cxn modelId="{F9DF2614-F1A5-4A0E-99E7-9EA95F2264DA}" type="presOf" srcId="{E931F453-3C7A-46DB-BB44-BE88D518EB73}" destId="{558CEEC1-5F12-47F5-BD99-EFC36D0A5587}" srcOrd="0" destOrd="0" presId="urn:microsoft.com/office/officeart/2018/2/layout/IconVerticalSolidList"/>
    <dgm:cxn modelId="{68C70084-04E2-453A-9F00-A6BA4ECF9E32}" srcId="{F4A79994-7360-4D21-8DE4-7B3E3C5D821F}" destId="{D7FF3C06-6A9D-4CFA-8DE6-0D73CC2EEDAA}" srcOrd="0" destOrd="0" parTransId="{16ED59BA-F0AB-4108-958D-E784AEE64EF7}" sibTransId="{5A151D82-9BD5-4628-95B6-BC248DCDBBDE}"/>
    <dgm:cxn modelId="{B240A281-80E9-49CF-BA8A-38642972BC54}" srcId="{F4A79994-7360-4D21-8DE4-7B3E3C5D821F}" destId="{E931F453-3C7A-46DB-BB44-BE88D518EB73}" srcOrd="1" destOrd="0" parTransId="{46381A11-C3E0-4FF2-B04C-401B35970B3B}" sibTransId="{1B75DA10-FE60-4298-9E93-813A58157A9A}"/>
    <dgm:cxn modelId="{9C1FD2A2-9075-4D3E-AD15-BF1C27586F2C}" type="presOf" srcId="{D7FF3C06-6A9D-4CFA-8DE6-0D73CC2EEDAA}" destId="{5B3345EA-D0D6-4639-AAD4-034260A33C42}" srcOrd="0" destOrd="0" presId="urn:microsoft.com/office/officeart/2018/2/layout/IconVerticalSolidList"/>
    <dgm:cxn modelId="{38493691-D7F9-447F-AA29-07B636514E85}" type="presParOf" srcId="{5F1C9730-DC34-412C-96B2-793817B151FC}" destId="{D9D6D466-1490-4428-9902-AA6EFF706368}" srcOrd="0" destOrd="0" presId="urn:microsoft.com/office/officeart/2018/2/layout/IconVerticalSolidList"/>
    <dgm:cxn modelId="{1E4107B8-0A39-4D2F-ACCB-46E70EFFFF14}" type="presParOf" srcId="{D9D6D466-1490-4428-9902-AA6EFF706368}" destId="{B642B537-DFE4-4FB1-96F7-FAECF948F343}" srcOrd="0" destOrd="0" presId="urn:microsoft.com/office/officeart/2018/2/layout/IconVerticalSolidList"/>
    <dgm:cxn modelId="{65018D13-D983-4561-BA09-05A8E439B529}" type="presParOf" srcId="{D9D6D466-1490-4428-9902-AA6EFF706368}" destId="{875FEDD6-9F17-41C9-B32A-3976B7DA38DD}" srcOrd="1" destOrd="0" presId="urn:microsoft.com/office/officeart/2018/2/layout/IconVerticalSolidList"/>
    <dgm:cxn modelId="{F817B851-B42F-42CA-A9A7-6E6712B9F434}" type="presParOf" srcId="{D9D6D466-1490-4428-9902-AA6EFF706368}" destId="{11B51E9D-F035-4383-A7E3-E2D3E29284D3}" srcOrd="2" destOrd="0" presId="urn:microsoft.com/office/officeart/2018/2/layout/IconVerticalSolidList"/>
    <dgm:cxn modelId="{BFBDF3BA-8A78-442D-BC34-724F88490169}" type="presParOf" srcId="{D9D6D466-1490-4428-9902-AA6EFF706368}" destId="{5B3345EA-D0D6-4639-AAD4-034260A33C42}" srcOrd="3" destOrd="0" presId="urn:microsoft.com/office/officeart/2018/2/layout/IconVerticalSolidList"/>
    <dgm:cxn modelId="{56478495-913C-4D11-940C-F3183EC8B828}" type="presParOf" srcId="{5F1C9730-DC34-412C-96B2-793817B151FC}" destId="{EA17F505-2CFE-41A6-8309-E5A609324609}" srcOrd="1" destOrd="0" presId="urn:microsoft.com/office/officeart/2018/2/layout/IconVerticalSolidList"/>
    <dgm:cxn modelId="{2AC0F79B-DC65-4535-A071-F561FD3D2DEA}" type="presParOf" srcId="{5F1C9730-DC34-412C-96B2-793817B151FC}" destId="{A140E03A-6173-40F0-BC83-76695CD237B9}" srcOrd="2" destOrd="0" presId="urn:microsoft.com/office/officeart/2018/2/layout/IconVerticalSolidList"/>
    <dgm:cxn modelId="{EE534118-2E0C-4E8D-A305-5C9DC4C5B8FE}" type="presParOf" srcId="{A140E03A-6173-40F0-BC83-76695CD237B9}" destId="{6D4E2F22-2E0E-4F76-888E-F796AC0556CA}" srcOrd="0" destOrd="0" presId="urn:microsoft.com/office/officeart/2018/2/layout/IconVerticalSolidList"/>
    <dgm:cxn modelId="{A2DC5204-8954-4112-BF53-AB22F059EC88}" type="presParOf" srcId="{A140E03A-6173-40F0-BC83-76695CD237B9}" destId="{5D229994-52DE-449D-93A5-56FEA69A55B6}" srcOrd="1" destOrd="0" presId="urn:microsoft.com/office/officeart/2018/2/layout/IconVerticalSolidList"/>
    <dgm:cxn modelId="{D9648A77-8E76-4164-BEC2-E81A0CF478B2}" type="presParOf" srcId="{A140E03A-6173-40F0-BC83-76695CD237B9}" destId="{C5043D75-3DEE-4D39-81B9-2596B78F236E}" srcOrd="2" destOrd="0" presId="urn:microsoft.com/office/officeart/2018/2/layout/IconVerticalSolidList"/>
    <dgm:cxn modelId="{E8F83AE9-506C-4331-84A3-8F6043A97CAD}" type="presParOf" srcId="{A140E03A-6173-40F0-BC83-76695CD237B9}" destId="{558CEEC1-5F12-47F5-BD99-EFC36D0A55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2B537-DFE4-4FB1-96F7-FAECF948F343}">
      <dsp:nvSpPr>
        <dsp:cNvPr id="0" name=""/>
        <dsp:cNvSpPr/>
      </dsp:nvSpPr>
      <dsp:spPr>
        <a:xfrm>
          <a:off x="-439030" y="813947"/>
          <a:ext cx="6651253" cy="16021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FEDD6-9F17-41C9-B32A-3976B7DA38DD}">
      <dsp:nvSpPr>
        <dsp:cNvPr id="0" name=""/>
        <dsp:cNvSpPr/>
      </dsp:nvSpPr>
      <dsp:spPr>
        <a:xfrm>
          <a:off x="58168" y="1163018"/>
          <a:ext cx="905765" cy="90399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345EA-D0D6-4639-AAD4-034260A33C42}">
      <dsp:nvSpPr>
        <dsp:cNvPr id="0" name=""/>
        <dsp:cNvSpPr/>
      </dsp:nvSpPr>
      <dsp:spPr>
        <a:xfrm>
          <a:off x="1461131" y="813947"/>
          <a:ext cx="4745513" cy="164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21" tIns="174121" rIns="174121" bIns="17412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Check out this link to find out:</a:t>
          </a:r>
        </a:p>
      </dsp:txBody>
      <dsp:txXfrm>
        <a:off x="1461131" y="813947"/>
        <a:ext cx="4745513" cy="1645237"/>
      </dsp:txXfrm>
    </dsp:sp>
    <dsp:sp modelId="{6D4E2F22-2E0E-4F76-888E-F796AC0556CA}">
      <dsp:nvSpPr>
        <dsp:cNvPr id="0" name=""/>
        <dsp:cNvSpPr/>
      </dsp:nvSpPr>
      <dsp:spPr>
        <a:xfrm>
          <a:off x="-439030" y="2858030"/>
          <a:ext cx="6651253" cy="16452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29994-52DE-449D-93A5-56FEA69A55B6}">
      <dsp:nvSpPr>
        <dsp:cNvPr id="0" name=""/>
        <dsp:cNvSpPr/>
      </dsp:nvSpPr>
      <dsp:spPr>
        <a:xfrm>
          <a:off x="58168" y="3228650"/>
          <a:ext cx="905765" cy="90399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CEEC1-5F12-47F5-BD99-EFC36D0A5587}">
      <dsp:nvSpPr>
        <dsp:cNvPr id="0" name=""/>
        <dsp:cNvSpPr/>
      </dsp:nvSpPr>
      <dsp:spPr>
        <a:xfrm>
          <a:off x="577493" y="2879579"/>
          <a:ext cx="6512789" cy="1645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21" tIns="174121" rIns="174121" bIns="174121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hlinkClick xmlns:r="http://schemas.openxmlformats.org/officeDocument/2006/relationships" r:id="rId6"/>
            </a:rPr>
            <a:t>https://www.youtube.com/watch?v=xD1kvjKGlz4</a:t>
          </a:r>
          <a:r>
            <a:rPr lang="en-US" sz="1800" kern="1200" dirty="0"/>
            <a:t> </a:t>
          </a:r>
        </a:p>
      </dsp:txBody>
      <dsp:txXfrm>
        <a:off x="577493" y="2879579"/>
        <a:ext cx="6512789" cy="1645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5917A-ACDD-493E-A4CF-09A8210BD244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FB1EE-739D-442B-B9DB-28DF44786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2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70E7-1879-4D90-8468-45E2BBBA48C0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4DE7B-CB18-47D8-B0C7-03D58CC4B0FE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5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80E9-4104-4B11-BCFC-6BBF8BDD4334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ADC1-3B79-48D4-889A-0A97EBE1DEE7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6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7EE9-AB1A-4E96-BA17-85482233E62D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5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F5BF-177F-4408-905D-1C9855CE6845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6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9DCA-E896-4F92-BC8E-7FB63FAF4D5A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8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DA91-1F64-463C-BDFE-8A76392D05AE}" type="datetime1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2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5BC-169A-4D0E-BDC4-B0B68A2D12BF}" type="datetime1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68BBC-9A38-4EF6-9439-F58E48E15EDF}" type="datetime1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5516-1A2D-4631-BCE2-5B11DE463B53}" type="datetime1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6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446C-1357-4844-AAAD-29B8984417A2}" type="datetime1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3833-9D9E-477F-BE2A-177ED50B52E9}" type="datetime1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Modern Languages Unit, CPDD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5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5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i="0" dirty="0"/>
              <a:t>Basic Forms of Media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D100A34-23A3-4FC9-9635-DBE6D8559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6" r="26750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Level:</a:t>
            </a:r>
            <a:r>
              <a:rPr lang="en-US" sz="1900" dirty="0"/>
              <a:t> Standard 4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Subject:</a:t>
            </a:r>
            <a:r>
              <a:rPr lang="en-US" sz="1900" dirty="0"/>
              <a:t> Spanish</a:t>
            </a:r>
          </a:p>
          <a:p>
            <a:pPr marL="28575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Curriculum Topic: </a:t>
            </a:r>
            <a:r>
              <a:rPr lang="en-US" sz="1900" dirty="0"/>
              <a:t> Types of Media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1" dirty="0"/>
              <a:t>Key teaching point/s: </a:t>
            </a:r>
            <a:r>
              <a:rPr lang="en-US" sz="1900" dirty="0"/>
              <a:t> 3.1.1. Name basic forms of media in Spanish.</a:t>
            </a:r>
          </a:p>
          <a:p>
            <a:r>
              <a:rPr lang="en-US" sz="1900" dirty="0"/>
              <a:t>¿</a:t>
            </a:r>
            <a:r>
              <a:rPr lang="en-US" sz="1900" dirty="0" err="1"/>
              <a:t>Qué</a:t>
            </a:r>
            <a:r>
              <a:rPr lang="en-US" sz="1900" dirty="0"/>
              <a:t> media es?</a:t>
            </a:r>
          </a:p>
          <a:p>
            <a:r>
              <a:rPr lang="en-US" sz="1900" dirty="0"/>
              <a:t>(la </a:t>
            </a:r>
            <a:r>
              <a:rPr lang="en-US" sz="1900" dirty="0" err="1"/>
              <a:t>computadora</a:t>
            </a:r>
            <a:r>
              <a:rPr lang="en-US" sz="1900" dirty="0"/>
              <a:t>, el internet, la </a:t>
            </a:r>
            <a:r>
              <a:rPr lang="en-US" sz="1900" dirty="0" err="1"/>
              <a:t>televisión</a:t>
            </a:r>
            <a:r>
              <a:rPr lang="en-US" sz="1900" dirty="0"/>
              <a:t>, la radio, los </a:t>
            </a:r>
            <a:r>
              <a:rPr lang="en-US" sz="1900" dirty="0" err="1"/>
              <a:t>diarios</a:t>
            </a:r>
            <a:r>
              <a:rPr lang="en-US" sz="19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0B66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B6C92-C633-4546-836D-09A51B42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0" dirty="0" smtClean="0"/>
              <a:t>(la) </a:t>
            </a:r>
            <a:br>
              <a:rPr lang="en-US" sz="6000" i="0" dirty="0" smtClean="0"/>
            </a:br>
            <a:r>
              <a:rPr lang="en-US" sz="6000" i="0" dirty="0" err="1" smtClean="0"/>
              <a:t>ra</a:t>
            </a:r>
            <a:r>
              <a:rPr lang="en-US" sz="6000" i="0" dirty="0" smtClean="0"/>
              <a:t>-com-</a:t>
            </a:r>
            <a:r>
              <a:rPr lang="en-US" sz="6000" i="0" dirty="0" err="1" smtClean="0"/>
              <a:t>pu</a:t>
            </a:r>
            <a:r>
              <a:rPr lang="en-US" sz="6000" i="0" dirty="0" smtClean="0"/>
              <a:t>-ta-do</a:t>
            </a:r>
            <a:endParaRPr lang="en-US" sz="6000" i="0" dirty="0"/>
          </a:p>
        </p:txBody>
      </p:sp>
      <p:pic>
        <p:nvPicPr>
          <p:cNvPr id="3" name="la computado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42846" y="3673906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2" name="Content Placeholder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1" y="3363768"/>
            <a:ext cx="4488873" cy="2992582"/>
          </a:xfrm>
        </p:spPr>
      </p:pic>
    </p:spTree>
    <p:extLst>
      <p:ext uri="{BB962C8B-B14F-4D97-AF65-F5344CB8AC3E}">
        <p14:creationId xmlns:p14="http://schemas.microsoft.com/office/powerpoint/2010/main" val="32826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0B66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B6C92-C633-4546-836D-09A51B42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0" dirty="0" smtClean="0"/>
              <a:t>(la) </a:t>
            </a:r>
            <a:r>
              <a:rPr lang="en-US" sz="6000" i="0" dirty="0" err="1" smtClean="0"/>
              <a:t>computadora</a:t>
            </a:r>
            <a:endParaRPr lang="en-US" sz="6000" i="0" dirty="0"/>
          </a:p>
        </p:txBody>
      </p:sp>
      <p:pic>
        <p:nvPicPr>
          <p:cNvPr id="3" name="la computado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7646" y="3773240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1" name="Content Placeholder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9" y="3363768"/>
            <a:ext cx="4488873" cy="2992582"/>
          </a:xfrm>
        </p:spPr>
      </p:pic>
    </p:spTree>
    <p:extLst>
      <p:ext uri="{BB962C8B-B14F-4D97-AF65-F5344CB8AC3E}">
        <p14:creationId xmlns:p14="http://schemas.microsoft.com/office/powerpoint/2010/main" val="36548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0B66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08ABB-A2A0-4B7A-A74D-153EF3DB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0" dirty="0" smtClean="0"/>
              <a:t>(</a:t>
            </a:r>
            <a:r>
              <a:rPr lang="en-US" sz="6000" i="0" dirty="0" err="1" smtClean="0"/>
              <a:t>los</a:t>
            </a:r>
            <a:r>
              <a:rPr lang="en-US" sz="6000" i="0" dirty="0" smtClean="0"/>
              <a:t>)</a:t>
            </a:r>
            <a:br>
              <a:rPr lang="en-US" sz="6000" i="0" dirty="0" smtClean="0"/>
            </a:br>
            <a:r>
              <a:rPr lang="en-US" sz="6000" i="0" dirty="0" err="1" smtClean="0"/>
              <a:t>rios-dia</a:t>
            </a:r>
            <a:endParaRPr lang="en-US" sz="6000" i="0" dirty="0"/>
          </a:p>
        </p:txBody>
      </p:sp>
      <p:pic>
        <p:nvPicPr>
          <p:cNvPr id="3" name="los dia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1376" y="3652106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4" y="2501855"/>
            <a:ext cx="4160837" cy="4160837"/>
          </a:xfrm>
        </p:spPr>
      </p:pic>
    </p:spTree>
    <p:extLst>
      <p:ext uri="{BB962C8B-B14F-4D97-AF65-F5344CB8AC3E}">
        <p14:creationId xmlns:p14="http://schemas.microsoft.com/office/powerpoint/2010/main" val="5377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0B66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08ABB-A2A0-4B7A-A74D-153EF3DB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0" dirty="0" smtClean="0"/>
              <a:t>(</a:t>
            </a:r>
            <a:r>
              <a:rPr lang="en-US" sz="6000" i="0" dirty="0" err="1" smtClean="0"/>
              <a:t>los</a:t>
            </a:r>
            <a:r>
              <a:rPr lang="en-US" sz="6000" i="0" dirty="0" smtClean="0"/>
              <a:t>)</a:t>
            </a:r>
            <a:br>
              <a:rPr lang="en-US" sz="6000" i="0" dirty="0" smtClean="0"/>
            </a:br>
            <a:r>
              <a:rPr lang="en-US" sz="6000" i="0" dirty="0" err="1" smtClean="0"/>
              <a:t>diarios</a:t>
            </a:r>
            <a:endParaRPr lang="en-US" sz="6000" i="0" dirty="0"/>
          </a:p>
        </p:txBody>
      </p:sp>
      <p:pic>
        <p:nvPicPr>
          <p:cNvPr id="3" name="los dia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5578" y="3615123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3" y="2195513"/>
            <a:ext cx="4160837" cy="4160837"/>
          </a:xfrm>
        </p:spPr>
      </p:pic>
    </p:spTree>
    <p:extLst>
      <p:ext uri="{BB962C8B-B14F-4D97-AF65-F5344CB8AC3E}">
        <p14:creationId xmlns:p14="http://schemas.microsoft.com/office/powerpoint/2010/main" val="26135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0B66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B0556-F3C3-473F-BB14-A3E2D2EC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0" dirty="0" smtClean="0"/>
              <a:t>(la)</a:t>
            </a:r>
            <a:br>
              <a:rPr lang="en-US" sz="6000" i="0" dirty="0" smtClean="0"/>
            </a:br>
            <a:r>
              <a:rPr lang="en-US" sz="6000" i="0" dirty="0" smtClean="0"/>
              <a:t>le-</a:t>
            </a:r>
            <a:r>
              <a:rPr lang="en-US" sz="6000" i="0" dirty="0" err="1" smtClean="0"/>
              <a:t>te</a:t>
            </a:r>
            <a:r>
              <a:rPr lang="en-US" sz="6000" i="0" dirty="0" smtClean="0"/>
              <a:t>-</a:t>
            </a:r>
            <a:r>
              <a:rPr lang="en-US" sz="6000" i="0" dirty="0" err="1" smtClean="0"/>
              <a:t>sión</a:t>
            </a:r>
            <a:r>
              <a:rPr lang="en-US" sz="6000" i="0" dirty="0" smtClean="0"/>
              <a:t>-vi</a:t>
            </a:r>
            <a:endParaRPr lang="en-US" sz="6000" i="0" dirty="0"/>
          </a:p>
        </p:txBody>
      </p:sp>
      <p:pic>
        <p:nvPicPr>
          <p:cNvPr id="3" name="la televis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42846" y="3653624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" y="2182805"/>
            <a:ext cx="4854941" cy="4160837"/>
          </a:xfrm>
        </p:spPr>
      </p:pic>
    </p:spTree>
    <p:extLst>
      <p:ext uri="{BB962C8B-B14F-4D97-AF65-F5344CB8AC3E}">
        <p14:creationId xmlns:p14="http://schemas.microsoft.com/office/powerpoint/2010/main" val="270331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0B66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B0556-F3C3-473F-BB14-A3E2D2EC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0" dirty="0" smtClean="0"/>
              <a:t>(la)</a:t>
            </a:r>
            <a:br>
              <a:rPr lang="en-US" sz="6000" i="0" dirty="0" smtClean="0"/>
            </a:br>
            <a:r>
              <a:rPr lang="en-US" sz="6000" i="0" dirty="0" err="1" smtClean="0"/>
              <a:t>televisión</a:t>
            </a:r>
            <a:endParaRPr lang="en-US" sz="6000" i="0" dirty="0"/>
          </a:p>
        </p:txBody>
      </p:sp>
      <p:pic>
        <p:nvPicPr>
          <p:cNvPr id="3" name="la televis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7646" y="3570067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8" y="2600117"/>
            <a:ext cx="4489450" cy="3847598"/>
          </a:xfrm>
        </p:spPr>
      </p:pic>
    </p:spTree>
    <p:extLst>
      <p:ext uri="{BB962C8B-B14F-4D97-AF65-F5344CB8AC3E}">
        <p14:creationId xmlns:p14="http://schemas.microsoft.com/office/powerpoint/2010/main" val="36350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0B66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A18FC-0572-4112-B180-13810BA5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0" dirty="0" smtClean="0"/>
              <a:t>(la)</a:t>
            </a:r>
            <a:br>
              <a:rPr lang="en-US" sz="6000" i="0" dirty="0" smtClean="0"/>
            </a:br>
            <a:r>
              <a:rPr lang="en-US" sz="6000" i="0" dirty="0" err="1" smtClean="0"/>
              <a:t>dio-ra</a:t>
            </a:r>
            <a:endParaRPr lang="en-US" sz="6000" i="0" dirty="0"/>
          </a:p>
        </p:txBody>
      </p:sp>
      <p:pic>
        <p:nvPicPr>
          <p:cNvPr id="3" name="la ra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42846" y="3498221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1" y="3301422"/>
            <a:ext cx="4488873" cy="3054927"/>
          </a:xfrm>
        </p:spPr>
      </p:pic>
    </p:spTree>
    <p:extLst>
      <p:ext uri="{BB962C8B-B14F-4D97-AF65-F5344CB8AC3E}">
        <p14:creationId xmlns:p14="http://schemas.microsoft.com/office/powerpoint/2010/main" val="35180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0B66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A18FC-0572-4112-B180-13810BA5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i="0" dirty="0" smtClean="0"/>
              <a:t>(la)</a:t>
            </a:r>
            <a:br>
              <a:rPr lang="en-US" sz="6000" i="0" dirty="0" smtClean="0"/>
            </a:br>
            <a:r>
              <a:rPr lang="en-US" sz="6000" i="0" dirty="0" smtClean="0"/>
              <a:t>radio</a:t>
            </a:r>
            <a:endParaRPr lang="en-US" sz="6000" i="0" dirty="0"/>
          </a:p>
        </p:txBody>
      </p:sp>
      <p:pic>
        <p:nvPicPr>
          <p:cNvPr id="3" name="la ra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1136" y="3429000"/>
            <a:ext cx="609600" cy="609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7" y="3429000"/>
            <a:ext cx="4488873" cy="3054927"/>
          </a:xfrm>
        </p:spPr>
      </p:pic>
    </p:spTree>
    <p:extLst>
      <p:ext uri="{BB962C8B-B14F-4D97-AF65-F5344CB8AC3E}">
        <p14:creationId xmlns:p14="http://schemas.microsoft.com/office/powerpoint/2010/main" val="38053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0B66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43D21-6E82-4F3B-91C1-CBEDB457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094" y="910011"/>
            <a:ext cx="5827643" cy="1433433"/>
          </a:xfrm>
        </p:spPr>
        <p:txBody>
          <a:bodyPr anchor="b">
            <a:noAutofit/>
          </a:bodyPr>
          <a:lstStyle/>
          <a:p>
            <a:pPr algn="ctr"/>
            <a:r>
              <a:rPr lang="en-US" sz="6000" i="0" dirty="0" smtClean="0"/>
              <a:t>(el)</a:t>
            </a:r>
            <a:br>
              <a:rPr lang="en-US" sz="6000" i="0" dirty="0" smtClean="0"/>
            </a:br>
            <a:r>
              <a:rPr lang="en-US" sz="6000" i="0" dirty="0" smtClean="0"/>
              <a:t>net-in-</a:t>
            </a:r>
            <a:r>
              <a:rPr lang="en-US" sz="6000" i="0" dirty="0" err="1" smtClean="0"/>
              <a:t>ter</a:t>
            </a:r>
            <a:endParaRPr lang="en-US" sz="6000" i="0" dirty="0"/>
          </a:p>
        </p:txBody>
      </p:sp>
      <p:pic>
        <p:nvPicPr>
          <p:cNvPr id="3" name="el inter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6674" y="2655276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0" y="2560638"/>
            <a:ext cx="4160837" cy="4160837"/>
          </a:xfrm>
        </p:spPr>
      </p:pic>
    </p:spTree>
    <p:extLst>
      <p:ext uri="{BB962C8B-B14F-4D97-AF65-F5344CB8AC3E}">
        <p14:creationId xmlns:p14="http://schemas.microsoft.com/office/powerpoint/2010/main" val="26842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0B66F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43D21-6E82-4F3B-91C1-CBEDB457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5" y="910011"/>
            <a:ext cx="5827643" cy="143343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6000" i="0" dirty="0" smtClean="0"/>
              <a:t>(el)</a:t>
            </a:r>
            <a:br>
              <a:rPr lang="en-US" sz="6000" i="0" dirty="0" smtClean="0"/>
            </a:br>
            <a:r>
              <a:rPr lang="en-US" sz="6000" i="0" dirty="0" smtClean="0"/>
              <a:t>internet</a:t>
            </a:r>
            <a:endParaRPr lang="en-US" sz="6000" i="0" dirty="0"/>
          </a:p>
        </p:txBody>
      </p:sp>
      <p:pic>
        <p:nvPicPr>
          <p:cNvPr id="3" name="el inter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0377" y="2655276"/>
            <a:ext cx="609600" cy="609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4" y="2378075"/>
            <a:ext cx="4160837" cy="4160837"/>
          </a:xfrm>
        </p:spPr>
      </p:pic>
    </p:spTree>
    <p:extLst>
      <p:ext uri="{BB962C8B-B14F-4D97-AF65-F5344CB8AC3E}">
        <p14:creationId xmlns:p14="http://schemas.microsoft.com/office/powerpoint/2010/main" val="1421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B57D8-1210-440D-AA21-0A7ED321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en-US" sz="3600" i="0" dirty="0"/>
              <a:t>Do you know what are the various </a:t>
            </a:r>
            <a:r>
              <a:rPr lang="en-US" sz="3600" i="0" dirty="0" smtClean="0"/>
              <a:t>forms </a:t>
            </a:r>
            <a:r>
              <a:rPr lang="en-US" sz="3600" i="0" dirty="0"/>
              <a:t>of media?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6716DB-C04D-4DEA-BF4F-552BB8740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38596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CCD9-B4BE-4093-8976-44C3DED53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5106" y="1318100"/>
            <a:ext cx="5705856" cy="3264408"/>
          </a:xfrm>
        </p:spPr>
        <p:txBody>
          <a:bodyPr/>
          <a:lstStyle/>
          <a:p>
            <a:r>
              <a:rPr lang="en-US" i="0" dirty="0"/>
              <a:t>How did you do? That was easy wasn’t </a:t>
            </a:r>
            <a:r>
              <a:rPr lang="en-US" i="0" dirty="0" smtClean="0"/>
              <a:t>it?</a:t>
            </a:r>
            <a:endParaRPr lang="en-US" i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19D17-0FB1-4219-8FF0-133C4496E3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if you have any of these items at home, label them in Spanish and practice saying them.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</a:t>
            </a:r>
            <a:r>
              <a:rPr lang="en-US" sz="2000" dirty="0"/>
              <a:t>video links were sourced from:</a:t>
            </a:r>
          </a:p>
          <a:p>
            <a:r>
              <a:rPr lang="en-US" sz="2000" dirty="0">
                <a:hlinkClick r:id="rId2"/>
              </a:rPr>
              <a:t>https://www.youtube.com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C997-FDD2-4BBA-805D-9D95F562C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8378" y="1181623"/>
            <a:ext cx="5705856" cy="3264408"/>
          </a:xfrm>
        </p:spPr>
        <p:txBody>
          <a:bodyPr/>
          <a:lstStyle/>
          <a:p>
            <a:r>
              <a:rPr lang="en-US" i="0" dirty="0"/>
              <a:t>Now lets learn about the forms of media in Spanish!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20B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9E6B5-C995-4F19-B905-7A272D44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3768917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0" dirty="0">
                <a:solidFill>
                  <a:srgbClr val="FFFFFF"/>
                </a:solidFill>
              </a:rPr>
              <a:t>¿</a:t>
            </a:r>
            <a:r>
              <a:rPr lang="en-US" sz="4000" i="0" dirty="0" err="1">
                <a:solidFill>
                  <a:srgbClr val="FFFFFF"/>
                </a:solidFill>
              </a:rPr>
              <a:t>Qué</a:t>
            </a:r>
            <a:r>
              <a:rPr lang="en-US" sz="4000" i="0" dirty="0">
                <a:solidFill>
                  <a:srgbClr val="FFFFFF"/>
                </a:solidFill>
              </a:rPr>
              <a:t> media </a:t>
            </a:r>
            <a:r>
              <a:rPr lang="en-US" sz="4000" i="0" dirty="0" err="1">
                <a:solidFill>
                  <a:srgbClr val="FFFFFF"/>
                </a:solidFill>
              </a:rPr>
              <a:t>es</a:t>
            </a:r>
            <a:r>
              <a:rPr lang="en-US" sz="4000" i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8C0C3D-B1EF-41BB-92B0-50D190A5F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54" y="3915808"/>
            <a:ext cx="3665550" cy="7754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cap="all" dirty="0">
                <a:solidFill>
                  <a:srgbClr val="FFFFFF"/>
                </a:solidFill>
              </a:rPr>
              <a:t>La </a:t>
            </a:r>
            <a:r>
              <a:rPr lang="en-US" sz="2400" cap="all" dirty="0" err="1">
                <a:solidFill>
                  <a:srgbClr val="FFFFFF"/>
                </a:solidFill>
              </a:rPr>
              <a:t>computadora</a:t>
            </a:r>
            <a:endParaRPr lang="en-US" sz="2400" cap="all" dirty="0">
              <a:solidFill>
                <a:srgbClr val="FFFFFF"/>
              </a:solidFill>
            </a:endParaRPr>
          </a:p>
        </p:txBody>
      </p:sp>
      <p:pic>
        <p:nvPicPr>
          <p:cNvPr id="3" name="que media 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0245" y="2135742"/>
            <a:ext cx="609600" cy="609600"/>
          </a:xfrm>
          <a:prstGeom prst="rect">
            <a:avLst/>
          </a:prstGeom>
        </p:spPr>
      </p:pic>
      <p:pic>
        <p:nvPicPr>
          <p:cNvPr id="5" name="la computador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0245" y="4371357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3" y="1941248"/>
            <a:ext cx="4489450" cy="2992966"/>
          </a:xfrm>
        </p:spPr>
      </p:pic>
    </p:spTree>
    <p:extLst>
      <p:ext uri="{BB962C8B-B14F-4D97-AF65-F5344CB8AC3E}">
        <p14:creationId xmlns:p14="http://schemas.microsoft.com/office/powerpoint/2010/main" val="22996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20B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9E6B5-C995-4F19-B905-7A272D44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3768917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0" dirty="0">
                <a:solidFill>
                  <a:srgbClr val="FFFFFF"/>
                </a:solidFill>
              </a:rPr>
              <a:t>¿</a:t>
            </a:r>
            <a:r>
              <a:rPr lang="en-US" sz="4000" i="0" dirty="0" err="1">
                <a:solidFill>
                  <a:srgbClr val="FFFFFF"/>
                </a:solidFill>
              </a:rPr>
              <a:t>Qué</a:t>
            </a:r>
            <a:r>
              <a:rPr lang="en-US" sz="4000" i="0" dirty="0">
                <a:solidFill>
                  <a:srgbClr val="FFFFFF"/>
                </a:solidFill>
              </a:rPr>
              <a:t> media </a:t>
            </a:r>
            <a:r>
              <a:rPr lang="en-US" sz="4000" i="0" dirty="0" err="1">
                <a:solidFill>
                  <a:srgbClr val="FFFFFF"/>
                </a:solidFill>
              </a:rPr>
              <a:t>es</a:t>
            </a:r>
            <a:r>
              <a:rPr lang="en-US" sz="4000" i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8C0C3D-B1EF-41BB-92B0-50D190A5F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54" y="3915808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cap="all" dirty="0">
                <a:solidFill>
                  <a:srgbClr val="FFFFFF"/>
                </a:solidFill>
              </a:rPr>
              <a:t>La </a:t>
            </a:r>
            <a:r>
              <a:rPr lang="en-US" sz="2400" cap="all" dirty="0" err="1">
                <a:solidFill>
                  <a:srgbClr val="FFFFFF"/>
                </a:solidFill>
              </a:rPr>
              <a:t>televisiÓn</a:t>
            </a:r>
          </a:p>
        </p:txBody>
      </p:sp>
      <p:pic>
        <p:nvPicPr>
          <p:cNvPr id="3" name="que media 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22561" y="2029858"/>
            <a:ext cx="609600" cy="609600"/>
          </a:xfrm>
          <a:prstGeom prst="rect">
            <a:avLst/>
          </a:prstGeom>
        </p:spPr>
      </p:pic>
      <p:pic>
        <p:nvPicPr>
          <p:cNvPr id="4" name="la televisi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29759" y="4533506"/>
            <a:ext cx="609600" cy="6096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3" y="1513932"/>
            <a:ext cx="4489450" cy="3847598"/>
          </a:xfrm>
        </p:spPr>
      </p:pic>
    </p:spTree>
    <p:extLst>
      <p:ext uri="{BB962C8B-B14F-4D97-AF65-F5344CB8AC3E}">
        <p14:creationId xmlns:p14="http://schemas.microsoft.com/office/powerpoint/2010/main" val="11439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20B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9E6B5-C995-4F19-B905-7A272D44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3768917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0" dirty="0">
                <a:solidFill>
                  <a:srgbClr val="FFFFFF"/>
                </a:solidFill>
              </a:rPr>
              <a:t>¿</a:t>
            </a:r>
            <a:r>
              <a:rPr lang="en-US" sz="4000" i="0" dirty="0" err="1">
                <a:solidFill>
                  <a:srgbClr val="FFFFFF"/>
                </a:solidFill>
              </a:rPr>
              <a:t>Qué</a:t>
            </a:r>
            <a:r>
              <a:rPr lang="en-US" sz="4000" i="0" dirty="0">
                <a:solidFill>
                  <a:srgbClr val="FFFFFF"/>
                </a:solidFill>
              </a:rPr>
              <a:t> media </a:t>
            </a:r>
            <a:r>
              <a:rPr lang="en-US" sz="4000" i="0" dirty="0" err="1">
                <a:solidFill>
                  <a:srgbClr val="FFFFFF"/>
                </a:solidFill>
              </a:rPr>
              <a:t>es</a:t>
            </a:r>
            <a:r>
              <a:rPr lang="en-US" sz="4000" i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8C0C3D-B1EF-41BB-92B0-50D190A5F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54" y="3915808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cap="all" dirty="0">
                <a:solidFill>
                  <a:srgbClr val="FFFFFF"/>
                </a:solidFill>
              </a:rPr>
              <a:t>La radio</a:t>
            </a:r>
          </a:p>
        </p:txBody>
      </p:sp>
      <p:pic>
        <p:nvPicPr>
          <p:cNvPr id="3" name="que media 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4195" y="2075711"/>
            <a:ext cx="609600" cy="609600"/>
          </a:xfrm>
          <a:prstGeom prst="rect">
            <a:avLst/>
          </a:prstGeom>
        </p:spPr>
      </p:pic>
      <p:pic>
        <p:nvPicPr>
          <p:cNvPr id="4" name="la radi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4195" y="4371357"/>
            <a:ext cx="609600" cy="6096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3" y="1909682"/>
            <a:ext cx="4489450" cy="3056099"/>
          </a:xfrm>
        </p:spPr>
      </p:pic>
    </p:spTree>
    <p:extLst>
      <p:ext uri="{BB962C8B-B14F-4D97-AF65-F5344CB8AC3E}">
        <p14:creationId xmlns:p14="http://schemas.microsoft.com/office/powerpoint/2010/main" val="30580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20B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9E6B5-C995-4F19-B905-7A272D44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3768917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0" dirty="0">
                <a:solidFill>
                  <a:srgbClr val="FFFFFF"/>
                </a:solidFill>
              </a:rPr>
              <a:t>¿</a:t>
            </a:r>
            <a:r>
              <a:rPr lang="en-US" sz="4000" i="0" dirty="0" err="1">
                <a:solidFill>
                  <a:srgbClr val="FFFFFF"/>
                </a:solidFill>
              </a:rPr>
              <a:t>Qué</a:t>
            </a:r>
            <a:r>
              <a:rPr lang="en-US" sz="4000" i="0" dirty="0">
                <a:solidFill>
                  <a:srgbClr val="FFFFFF"/>
                </a:solidFill>
              </a:rPr>
              <a:t> media </a:t>
            </a:r>
            <a:r>
              <a:rPr lang="en-US" sz="4000" i="0" dirty="0" err="1">
                <a:solidFill>
                  <a:srgbClr val="FFFFFF"/>
                </a:solidFill>
              </a:rPr>
              <a:t>es</a:t>
            </a:r>
            <a:r>
              <a:rPr lang="en-US" sz="4000" i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8C0C3D-B1EF-41BB-92B0-50D190A5F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54" y="3915808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cap="all" dirty="0">
                <a:solidFill>
                  <a:srgbClr val="FFFFFF"/>
                </a:solidFill>
              </a:rPr>
              <a:t>El internet</a:t>
            </a:r>
          </a:p>
        </p:txBody>
      </p:sp>
      <p:pic>
        <p:nvPicPr>
          <p:cNvPr id="3" name="que media 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9965" y="2135742"/>
            <a:ext cx="609600" cy="609600"/>
          </a:xfrm>
          <a:prstGeom prst="rect">
            <a:avLst/>
          </a:prstGeom>
        </p:spPr>
      </p:pic>
      <p:pic>
        <p:nvPicPr>
          <p:cNvPr id="4" name="el interne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9965" y="4410700"/>
            <a:ext cx="609600" cy="6096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3" y="1193006"/>
            <a:ext cx="4489450" cy="4489450"/>
          </a:xfrm>
        </p:spPr>
      </p:pic>
    </p:spTree>
    <p:extLst>
      <p:ext uri="{BB962C8B-B14F-4D97-AF65-F5344CB8AC3E}">
        <p14:creationId xmlns:p14="http://schemas.microsoft.com/office/powerpoint/2010/main" val="12852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20B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9E6B5-C995-4F19-B905-7A272D44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7" y="2248263"/>
            <a:ext cx="3768917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0" dirty="0">
                <a:solidFill>
                  <a:srgbClr val="FFFFFF"/>
                </a:solidFill>
              </a:rPr>
              <a:t>¿</a:t>
            </a:r>
            <a:r>
              <a:rPr lang="en-US" sz="4000" i="0" dirty="0" err="1">
                <a:solidFill>
                  <a:srgbClr val="FFFFFF"/>
                </a:solidFill>
              </a:rPr>
              <a:t>Qué</a:t>
            </a:r>
            <a:r>
              <a:rPr lang="en-US" sz="4000" i="0" dirty="0">
                <a:solidFill>
                  <a:srgbClr val="FFFFFF"/>
                </a:solidFill>
              </a:rPr>
              <a:t> media </a:t>
            </a:r>
            <a:r>
              <a:rPr lang="en-US" sz="4000" i="0" dirty="0" err="1">
                <a:solidFill>
                  <a:srgbClr val="FFFFFF"/>
                </a:solidFill>
              </a:rPr>
              <a:t>es</a:t>
            </a:r>
            <a:r>
              <a:rPr lang="en-US" sz="4000" i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8C0C3D-B1EF-41BB-92B0-50D190A5F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754" y="3915808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cap="all" dirty="0">
                <a:solidFill>
                  <a:srgbClr val="FFFFFF"/>
                </a:solidFill>
              </a:rPr>
              <a:t>los </a:t>
            </a:r>
            <a:r>
              <a:rPr lang="en-US" sz="2400" cap="all" dirty="0" err="1">
                <a:solidFill>
                  <a:srgbClr val="FFFFFF"/>
                </a:solidFill>
              </a:rPr>
              <a:t>diarios</a:t>
            </a:r>
          </a:p>
        </p:txBody>
      </p:sp>
      <p:pic>
        <p:nvPicPr>
          <p:cNvPr id="3" name="que media 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90254" y="2186881"/>
            <a:ext cx="609600" cy="609600"/>
          </a:xfrm>
          <a:prstGeom prst="rect">
            <a:avLst/>
          </a:prstGeom>
        </p:spPr>
      </p:pic>
      <p:pic>
        <p:nvPicPr>
          <p:cNvPr id="4" name="los diario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5045" y="4323292"/>
            <a:ext cx="609600" cy="6096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3" y="1193006"/>
            <a:ext cx="4489450" cy="4489450"/>
          </a:xfrm>
        </p:spPr>
      </p:pic>
    </p:spTree>
    <p:extLst>
      <p:ext uri="{BB962C8B-B14F-4D97-AF65-F5344CB8AC3E}">
        <p14:creationId xmlns:p14="http://schemas.microsoft.com/office/powerpoint/2010/main" val="13923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10A4-7DFC-4363-B014-3F909A583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673" y="1249862"/>
            <a:ext cx="5705856" cy="3264408"/>
          </a:xfrm>
        </p:spPr>
        <p:txBody>
          <a:bodyPr/>
          <a:lstStyle/>
          <a:p>
            <a:r>
              <a:rPr lang="en-US" i="0" dirty="0"/>
              <a:t>Unscramble the words to </a:t>
            </a:r>
            <a:r>
              <a:rPr lang="en-US" i="0" dirty="0" smtClean="0"/>
              <a:t>name a form of </a:t>
            </a:r>
            <a:r>
              <a:rPr lang="en-US" i="0" dirty="0"/>
              <a:t>media.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Languages Unit, CPDD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242F41"/>
      </a:dk2>
      <a:lt2>
        <a:srgbClr val="E8E2E5"/>
      </a:lt2>
      <a:accent1>
        <a:srgbClr val="20B66F"/>
      </a:accent1>
      <a:accent2>
        <a:srgbClr val="14B4AA"/>
      </a:accent2>
      <a:accent3>
        <a:srgbClr val="29A3E7"/>
      </a:accent3>
      <a:accent4>
        <a:srgbClr val="2850D8"/>
      </a:accent4>
      <a:accent5>
        <a:srgbClr val="5A38E8"/>
      </a:accent5>
      <a:accent6>
        <a:srgbClr val="8B17D5"/>
      </a:accent6>
      <a:hlink>
        <a:srgbClr val="C34D86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331</Words>
  <Application>Microsoft Office PowerPoint</Application>
  <PresentationFormat>Widescreen</PresentationFormat>
  <Paragraphs>58</Paragraphs>
  <Slides>21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Elephant</vt:lpstr>
      <vt:lpstr>BrushVTI</vt:lpstr>
      <vt:lpstr>Basic Forms of Media</vt:lpstr>
      <vt:lpstr>Do you know what are the various forms of media?</vt:lpstr>
      <vt:lpstr>Now lets learn about the forms of media in Spanish!</vt:lpstr>
      <vt:lpstr>¿Qué media es?</vt:lpstr>
      <vt:lpstr>¿Qué media es?</vt:lpstr>
      <vt:lpstr>¿Qué media es?</vt:lpstr>
      <vt:lpstr>¿Qué media es?</vt:lpstr>
      <vt:lpstr>¿Qué media es?</vt:lpstr>
      <vt:lpstr>Unscramble the words to name a form of media.</vt:lpstr>
      <vt:lpstr>(la)  ra-com-pu-ta-do</vt:lpstr>
      <vt:lpstr>(la) computadora</vt:lpstr>
      <vt:lpstr>(los) rios-dia</vt:lpstr>
      <vt:lpstr>(los) diarios</vt:lpstr>
      <vt:lpstr>(la) le-te-sión-vi</vt:lpstr>
      <vt:lpstr>(la) televisión</vt:lpstr>
      <vt:lpstr>(la) dio-ra</vt:lpstr>
      <vt:lpstr>(la) radio</vt:lpstr>
      <vt:lpstr>(el) net-in-ter</vt:lpstr>
      <vt:lpstr>(el) internet</vt:lpstr>
      <vt:lpstr>How did you do? That was easy wasn’t it?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MOECurriculum</dc:creator>
  <cp:lastModifiedBy>Dev  Pooma</cp:lastModifiedBy>
  <cp:revision>196</cp:revision>
  <dcterms:created xsi:type="dcterms:W3CDTF">2020-04-03T19:04:34Z</dcterms:created>
  <dcterms:modified xsi:type="dcterms:W3CDTF">2021-05-28T15:08:44Z</dcterms:modified>
</cp:coreProperties>
</file>