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8"/>
  </p:notesMasterIdLst>
  <p:sldIdLst>
    <p:sldId id="287" r:id="rId2"/>
    <p:sldId id="288" r:id="rId3"/>
    <p:sldId id="289" r:id="rId4"/>
    <p:sldId id="291" r:id="rId5"/>
    <p:sldId id="258" r:id="rId6"/>
    <p:sldId id="293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94" r:id="rId31"/>
    <p:sldId id="282" r:id="rId32"/>
    <p:sldId id="283" r:id="rId33"/>
    <p:sldId id="284" r:id="rId34"/>
    <p:sldId id="285" r:id="rId35"/>
    <p:sldId id="295" r:id="rId36"/>
    <p:sldId id="296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2" d="100"/>
          <a:sy n="82" d="100"/>
        </p:scale>
        <p:origin x="300" y="-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4FE7D-61A8-4D73-A6BD-B4483A4EA9B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D83B9-3DC4-419A-A303-2E161B7CA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82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8FE5C-7C87-4B23-867A-AFE570B0FB4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30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4257" y="783771"/>
            <a:ext cx="9144000" cy="1289278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INTEGRATION OF AREAS</a:t>
            </a:r>
            <a:endParaRPr lang="en-GB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0312" y="3950380"/>
            <a:ext cx="8490857" cy="806676"/>
          </a:xfrm>
        </p:spPr>
        <p:txBody>
          <a:bodyPr>
            <a:normAutofit lnSpcReduction="10000"/>
          </a:bodyPr>
          <a:lstStyle/>
          <a:p>
            <a:r>
              <a:rPr lang="en-US" sz="4400" b="1" u="sng" dirty="0" smtClean="0"/>
              <a:t>Module 1 Unit 1</a:t>
            </a:r>
            <a:endParaRPr lang="en-GB" sz="4400" b="1" u="sn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1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23257" y="2688549"/>
            <a:ext cx="10101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BUILDING &amp; MECHANICAL ENGINEERING DRAWING</a:t>
            </a:r>
            <a:endParaRPr lang="en-GB" sz="3600" u="sng" dirty="0"/>
          </a:p>
        </p:txBody>
      </p:sp>
    </p:spTree>
    <p:extLst>
      <p:ext uri="{BB962C8B-B14F-4D97-AF65-F5344CB8AC3E}">
        <p14:creationId xmlns:p14="http://schemas.microsoft.com/office/powerpoint/2010/main" val="237263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122" t="23008" r="40610" b="25740"/>
          <a:stretch/>
        </p:blipFill>
        <p:spPr>
          <a:xfrm>
            <a:off x="6752492" y="1156730"/>
            <a:ext cx="5267011" cy="51880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171118"/>
            <a:ext cx="1698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Step: 2</a:t>
            </a:r>
            <a:endParaRPr lang="en-GB" sz="32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833269"/>
            <a:ext cx="56699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Project </a:t>
            </a:r>
            <a:r>
              <a:rPr lang="en-US" sz="2400" dirty="0" smtClean="0"/>
              <a:t>a line vertically downward from the pole (‘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’) at any distance. </a:t>
            </a:r>
            <a:endParaRPr lang="en-US" sz="24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Note: A distance of 30mm or 50 mm can </a:t>
            </a:r>
            <a:r>
              <a:rPr lang="en-US" sz="2400" dirty="0" smtClean="0"/>
              <a:t>be used. </a:t>
            </a:r>
            <a:endParaRPr lang="en-US" sz="24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TT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This vertical distance is known as a </a:t>
            </a:r>
            <a:r>
              <a:rPr lang="en-US" sz="2400" b="1" u="sng" dirty="0" smtClean="0"/>
              <a:t>constant</a:t>
            </a:r>
            <a:r>
              <a:rPr lang="en-US" sz="2400" dirty="0" smtClean="0"/>
              <a:t> and will be used in the computation to find the area of the shape. Therefore the constant </a:t>
            </a:r>
            <a:r>
              <a:rPr lang="en-US" sz="2400" dirty="0" smtClean="0"/>
              <a:t>in this instance is: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ay </a:t>
            </a:r>
            <a:r>
              <a:rPr lang="en-US" sz="2400" dirty="0" smtClean="0">
                <a:solidFill>
                  <a:srgbClr val="FF0000"/>
                </a:solidFill>
              </a:rPr>
              <a:t>= 30mm.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99071" y="5691052"/>
            <a:ext cx="391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</a:t>
            </a:r>
            <a:endParaRPr lang="en-GB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24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1029" y="195943"/>
            <a:ext cx="1632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Step </a:t>
            </a:r>
            <a:r>
              <a:rPr lang="en-US" sz="3200" b="1" u="sng" dirty="0" smtClean="0"/>
              <a:t>3:</a:t>
            </a:r>
            <a:endParaRPr lang="en-GB" sz="32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870841" y="2373085"/>
            <a:ext cx="31910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Find the midpoint of each divided area  and label (‘</a:t>
            </a:r>
            <a:r>
              <a:rPr lang="en-US" sz="3200" dirty="0" smtClean="0">
                <a:solidFill>
                  <a:srgbClr val="FF0000"/>
                </a:solidFill>
              </a:rPr>
              <a:t>k</a:t>
            </a:r>
            <a:r>
              <a:rPr lang="en-US" sz="3200" dirty="0" smtClean="0"/>
              <a:t>’, ‘</a:t>
            </a:r>
            <a:r>
              <a:rPr lang="en-US" sz="3200" dirty="0" smtClean="0">
                <a:solidFill>
                  <a:srgbClr val="FF0000"/>
                </a:solidFill>
              </a:rPr>
              <a:t>l</a:t>
            </a:r>
            <a:r>
              <a:rPr lang="en-US" sz="3200" dirty="0" smtClean="0"/>
              <a:t>’, ‘</a:t>
            </a:r>
            <a:r>
              <a:rPr lang="en-US" sz="3200" dirty="0" smtClean="0">
                <a:solidFill>
                  <a:srgbClr val="FF0000"/>
                </a:solidFill>
              </a:rPr>
              <a:t>m</a:t>
            </a:r>
            <a:r>
              <a:rPr lang="en-US" sz="3200" dirty="0" smtClean="0"/>
              <a:t>’, ‘</a:t>
            </a:r>
            <a:r>
              <a:rPr lang="en-US" sz="3200" dirty="0" smtClean="0">
                <a:solidFill>
                  <a:srgbClr val="FF0000"/>
                </a:solidFill>
              </a:rPr>
              <a:t>n</a:t>
            </a:r>
            <a:r>
              <a:rPr lang="en-US" sz="3200" dirty="0" smtClean="0"/>
              <a:t>’ &amp; ‘</a:t>
            </a:r>
            <a:r>
              <a:rPr lang="en-US" sz="3200" dirty="0" smtClean="0">
                <a:solidFill>
                  <a:srgbClr val="FF0000"/>
                </a:solidFill>
              </a:rPr>
              <a:t>o</a:t>
            </a:r>
            <a:r>
              <a:rPr lang="en-US" sz="3200" dirty="0" smtClean="0"/>
              <a:t>’) as shown.</a:t>
            </a:r>
            <a:endParaRPr lang="en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4780" t="24133" r="36732" b="12601"/>
          <a:stretch/>
        </p:blipFill>
        <p:spPr>
          <a:xfrm>
            <a:off x="5453743" y="1412504"/>
            <a:ext cx="5661369" cy="52346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90857" y="6302829"/>
            <a:ext cx="315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20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097" t="19496" r="36805" b="17805"/>
          <a:stretch/>
        </p:blipFill>
        <p:spPr>
          <a:xfrm>
            <a:off x="5817849" y="409903"/>
            <a:ext cx="5873408" cy="60750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7185" y="1386426"/>
            <a:ext cx="41786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From the midpoint of the first subdivided shape (‘</a:t>
            </a:r>
            <a:r>
              <a:rPr lang="en-US" sz="2000" dirty="0" smtClean="0">
                <a:solidFill>
                  <a:srgbClr val="FF0000"/>
                </a:solidFill>
              </a:rPr>
              <a:t>k</a:t>
            </a:r>
            <a:r>
              <a:rPr lang="en-US" sz="2000" dirty="0" smtClean="0"/>
              <a:t>’) draw a line vertically downward to ‘</a:t>
            </a:r>
            <a:r>
              <a:rPr lang="en-US" sz="2000" dirty="0" smtClean="0">
                <a:solidFill>
                  <a:srgbClr val="FF0000"/>
                </a:solidFill>
              </a:rPr>
              <a:t>p</a:t>
            </a:r>
            <a:r>
              <a:rPr lang="en-US" sz="2000" dirty="0" smtClean="0"/>
              <a:t>’ on the X-X axis then to ‘</a:t>
            </a:r>
            <a:r>
              <a:rPr lang="en-US" sz="2000" dirty="0" smtClean="0">
                <a:solidFill>
                  <a:srgbClr val="FF0000"/>
                </a:solidFill>
              </a:rPr>
              <a:t>y</a:t>
            </a:r>
            <a:r>
              <a:rPr lang="en-US" sz="2000" dirty="0" smtClean="0"/>
              <a:t>’.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Then, </a:t>
            </a:r>
            <a:r>
              <a:rPr lang="en-US" sz="2000" dirty="0" smtClean="0"/>
              <a:t>draw </a:t>
            </a:r>
            <a:r>
              <a:rPr lang="en-US" sz="2000" dirty="0" smtClean="0"/>
              <a:t>another line parallel to line </a:t>
            </a:r>
            <a:r>
              <a:rPr lang="en-US" sz="2000" dirty="0" smtClean="0">
                <a:solidFill>
                  <a:srgbClr val="FF0000"/>
                </a:solidFill>
              </a:rPr>
              <a:t>p-y</a:t>
            </a:r>
            <a:r>
              <a:rPr lang="en-US" sz="2000" dirty="0" smtClean="0"/>
              <a:t> within the area of the first sub-divided area (gray line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This </a:t>
            </a:r>
            <a:r>
              <a:rPr lang="en-US" sz="2000" dirty="0" smtClean="0"/>
              <a:t>procedure will continue for the other subdivided </a:t>
            </a:r>
            <a:r>
              <a:rPr lang="en-US" sz="2000" dirty="0" smtClean="0"/>
              <a:t>area</a:t>
            </a:r>
            <a:r>
              <a:rPr lang="en-US" sz="2000" dirty="0" smtClean="0"/>
              <a:t>s</a:t>
            </a:r>
            <a:r>
              <a:rPr lang="en-US" sz="2000" dirty="0" smtClean="0"/>
              <a:t>. 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797629" y="150009"/>
            <a:ext cx="1632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Step </a:t>
            </a:r>
            <a:r>
              <a:rPr lang="en-US" sz="3200" b="1" u="sng" dirty="0"/>
              <a:t>4</a:t>
            </a:r>
            <a:r>
              <a:rPr lang="en-US" sz="3200" b="1" u="sng" dirty="0" smtClean="0"/>
              <a:t>:</a:t>
            </a:r>
            <a:endParaRPr lang="en-GB" sz="3200" b="1" u="sn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0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0571" y="-124389"/>
            <a:ext cx="1567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Step </a:t>
            </a:r>
            <a:r>
              <a:rPr lang="en-US" sz="3200" b="1" u="sng" dirty="0"/>
              <a:t>5</a:t>
            </a:r>
            <a:r>
              <a:rPr lang="en-US" sz="3200" b="1" u="sng" dirty="0" smtClean="0"/>
              <a:t>:</a:t>
            </a:r>
            <a:endParaRPr lang="en-GB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313467" y="1117191"/>
            <a:ext cx="409002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</a:t>
            </a:r>
            <a:r>
              <a:rPr lang="en-US" sz="2400" dirty="0" smtClean="0"/>
              <a:t>address the irregular </a:t>
            </a:r>
            <a:r>
              <a:rPr lang="en-US" sz="2400" dirty="0"/>
              <a:t>area </a:t>
            </a:r>
            <a:r>
              <a:rPr lang="en-US" sz="2400" dirty="0" smtClean="0"/>
              <a:t>we begin at </a:t>
            </a:r>
            <a:r>
              <a:rPr lang="en-US" sz="2400" dirty="0">
                <a:solidFill>
                  <a:srgbClr val="FF0000"/>
                </a:solidFill>
              </a:rPr>
              <a:t>‘</a:t>
            </a:r>
            <a:r>
              <a:rPr lang="en-US" sz="2400" dirty="0" smtClean="0">
                <a:solidFill>
                  <a:srgbClr val="FF0000"/>
                </a:solidFill>
              </a:rPr>
              <a:t>l’</a:t>
            </a:r>
            <a:r>
              <a:rPr lang="en-US" sz="2400" dirty="0"/>
              <a:t> </a:t>
            </a:r>
            <a:r>
              <a:rPr lang="en-US" sz="2400" dirty="0" smtClean="0"/>
              <a:t>and</a:t>
            </a:r>
            <a:r>
              <a:rPr lang="en-US" sz="2400" dirty="0" smtClean="0"/>
              <a:t>: </a:t>
            </a:r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draw </a:t>
            </a:r>
            <a:r>
              <a:rPr lang="en-US" sz="2000" dirty="0" smtClean="0"/>
              <a:t>a vertical line downward from ‘</a:t>
            </a:r>
            <a:r>
              <a:rPr lang="en-US" sz="2000" dirty="0" smtClean="0">
                <a:solidFill>
                  <a:srgbClr val="FF0000"/>
                </a:solidFill>
              </a:rPr>
              <a:t>l</a:t>
            </a:r>
            <a:r>
              <a:rPr lang="en-US" sz="2000" dirty="0" smtClean="0"/>
              <a:t>’ to the X-X Axis (‘</a:t>
            </a:r>
            <a:r>
              <a:rPr lang="en-US" sz="2000" dirty="0" smtClean="0">
                <a:solidFill>
                  <a:srgbClr val="FF0000"/>
                </a:solidFill>
              </a:rPr>
              <a:t>q</a:t>
            </a:r>
            <a:r>
              <a:rPr lang="en-US" sz="2000" dirty="0" smtClean="0"/>
              <a:t>’), </a:t>
            </a:r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then </a:t>
            </a:r>
            <a:r>
              <a:rPr lang="en-US" sz="2000" dirty="0" smtClean="0"/>
              <a:t>continue the line to point ‘</a:t>
            </a:r>
            <a:r>
              <a:rPr lang="en-US" sz="2000" dirty="0" smtClean="0">
                <a:solidFill>
                  <a:srgbClr val="FF0000"/>
                </a:solidFill>
              </a:rPr>
              <a:t>y</a:t>
            </a:r>
            <a:r>
              <a:rPr lang="en-US" sz="2000" dirty="0" smtClean="0"/>
              <a:t>’. </a:t>
            </a:r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Next, draw a line parallel to </a:t>
            </a:r>
            <a:r>
              <a:rPr lang="en-US" sz="2000" dirty="0" smtClean="0">
                <a:solidFill>
                  <a:srgbClr val="FF0000"/>
                </a:solidFill>
              </a:rPr>
              <a:t>q-y</a:t>
            </a:r>
            <a:r>
              <a:rPr lang="en-US" sz="2000" dirty="0" smtClean="0"/>
              <a:t> and within the second sub-divided area. </a:t>
            </a:r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dirty="0" smtClean="0"/>
              <a:t>line (blue) will start at the  end of the gray line and drawn within the horizontals of the second sub-divided area.  </a:t>
            </a:r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999" t="20146" r="54440" b="19886"/>
          <a:stretch/>
        </p:blipFill>
        <p:spPr>
          <a:xfrm>
            <a:off x="5921827" y="167997"/>
            <a:ext cx="6121559" cy="634165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err="1" smtClean="0"/>
              <a:t>Rawle</a:t>
            </a:r>
            <a:r>
              <a:rPr lang="en-GB" dirty="0" smtClean="0"/>
              <a:t> </a:t>
            </a:r>
            <a:r>
              <a:rPr lang="en-GB" dirty="0" smtClean="0"/>
              <a:t>Russell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9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8172" y="0"/>
            <a:ext cx="1632858" cy="587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Step </a:t>
            </a:r>
            <a:r>
              <a:rPr lang="en-US" sz="3200" b="1" u="sng" dirty="0" smtClean="0"/>
              <a:t>6:</a:t>
            </a:r>
            <a:endParaRPr lang="en-GB" sz="32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145628" y="1654629"/>
            <a:ext cx="452995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 smtClean="0"/>
              <a:t>same procedure </a:t>
            </a:r>
            <a:r>
              <a:rPr lang="en-US" sz="2400" dirty="0" smtClean="0"/>
              <a:t>is used </a:t>
            </a:r>
            <a:r>
              <a:rPr lang="en-US" sz="2400" dirty="0" smtClean="0"/>
              <a:t>at points ‘</a:t>
            </a:r>
            <a:r>
              <a:rPr lang="en-US" sz="2400" dirty="0" smtClean="0">
                <a:solidFill>
                  <a:srgbClr val="FF0000"/>
                </a:solidFill>
              </a:rPr>
              <a:t>k</a:t>
            </a:r>
            <a:r>
              <a:rPr lang="en-US" sz="2400" dirty="0" smtClean="0"/>
              <a:t>’ and ‘</a:t>
            </a:r>
            <a:r>
              <a:rPr lang="en-US" sz="2400" dirty="0" smtClean="0">
                <a:solidFill>
                  <a:srgbClr val="FF0000"/>
                </a:solidFill>
              </a:rPr>
              <a:t>l</a:t>
            </a:r>
            <a:r>
              <a:rPr lang="en-US" sz="2400" dirty="0" smtClean="0"/>
              <a:t>’.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Therefore</a:t>
            </a:r>
            <a:r>
              <a:rPr lang="en-US" sz="2400" dirty="0" smtClean="0"/>
              <a:t>, at ‘m’ draw a line to the X-X Axis to point ‘</a:t>
            </a:r>
            <a:r>
              <a:rPr lang="en-US" sz="2400" dirty="0" smtClean="0">
                <a:solidFill>
                  <a:srgbClr val="FF0000"/>
                </a:solidFill>
              </a:rPr>
              <a:t>r</a:t>
            </a:r>
            <a:r>
              <a:rPr lang="en-US" sz="2400" dirty="0" smtClean="0"/>
              <a:t>’ then to point ‘</a:t>
            </a:r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dirty="0" smtClean="0"/>
              <a:t>’.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Draw a line parallel to </a:t>
            </a:r>
            <a:r>
              <a:rPr lang="en-US" sz="2400" dirty="0" smtClean="0">
                <a:solidFill>
                  <a:srgbClr val="FF0000"/>
                </a:solidFill>
              </a:rPr>
              <a:t>r-y</a:t>
            </a:r>
            <a:r>
              <a:rPr lang="en-US" sz="2400" dirty="0" smtClean="0"/>
              <a:t> in the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sub-division between the horizontals.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The yellow line starts at the end of the blue line and drawn within the horizontals of the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sub-division area</a:t>
            </a:r>
            <a:r>
              <a:rPr lang="en-US" sz="2800" dirty="0" smtClean="0"/>
              <a:t>.</a:t>
            </a:r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2000" t="20276" r="40902" b="12602"/>
          <a:stretch/>
        </p:blipFill>
        <p:spPr>
          <a:xfrm>
            <a:off x="5837397" y="206032"/>
            <a:ext cx="6247157" cy="635805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80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8030" y="0"/>
            <a:ext cx="158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Step </a:t>
            </a:r>
            <a:r>
              <a:rPr lang="en-US" sz="3200" b="1" u="sng" dirty="0"/>
              <a:t>7</a:t>
            </a:r>
            <a:r>
              <a:rPr lang="en-US" sz="3200" b="1" u="sng" dirty="0" smtClean="0"/>
              <a:t>:</a:t>
            </a:r>
            <a:endParaRPr lang="en-GB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345324" y="1000755"/>
            <a:ext cx="44608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The procedure remains the same for the other two points ‘</a:t>
            </a:r>
            <a:r>
              <a:rPr lang="en-US" sz="2400" dirty="0" smtClean="0">
                <a:solidFill>
                  <a:srgbClr val="FF0000"/>
                </a:solidFill>
              </a:rPr>
              <a:t>n</a:t>
            </a:r>
            <a:r>
              <a:rPr lang="en-US" sz="2400" dirty="0" smtClean="0"/>
              <a:t>’ &amp; ‘</a:t>
            </a:r>
            <a:r>
              <a:rPr lang="en-US" sz="2400" dirty="0" smtClean="0">
                <a:solidFill>
                  <a:srgbClr val="FF0000"/>
                </a:solidFill>
              </a:rPr>
              <a:t>o</a:t>
            </a:r>
            <a:r>
              <a:rPr lang="en-US" sz="2400" dirty="0" smtClean="0"/>
              <a:t>’.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Therefore</a:t>
            </a:r>
            <a:r>
              <a:rPr lang="en-US" sz="2400" dirty="0"/>
              <a:t>, at </a:t>
            </a:r>
            <a:r>
              <a:rPr lang="en-US" sz="2400" dirty="0" smtClean="0"/>
              <a:t>‘</a:t>
            </a:r>
            <a:r>
              <a:rPr lang="en-US" sz="2400" dirty="0" smtClean="0">
                <a:solidFill>
                  <a:srgbClr val="FF0000"/>
                </a:solidFill>
              </a:rPr>
              <a:t>n</a:t>
            </a:r>
            <a:r>
              <a:rPr lang="en-US" sz="2400" dirty="0" smtClean="0"/>
              <a:t>’ </a:t>
            </a:r>
            <a:r>
              <a:rPr lang="en-US" sz="2400" dirty="0"/>
              <a:t>draw a line to the X-X Axis to point </a:t>
            </a:r>
            <a:r>
              <a:rPr lang="en-US" sz="2400" dirty="0" smtClean="0"/>
              <a:t>‘</a:t>
            </a:r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’ </a:t>
            </a:r>
            <a:r>
              <a:rPr lang="en-US" sz="2400" dirty="0"/>
              <a:t>then to point ‘</a:t>
            </a:r>
            <a:r>
              <a:rPr lang="en-US" sz="2400" dirty="0">
                <a:solidFill>
                  <a:srgbClr val="FF0000"/>
                </a:solidFill>
              </a:rPr>
              <a:t>y</a:t>
            </a:r>
            <a:r>
              <a:rPr lang="en-US" sz="2400" dirty="0"/>
              <a:t>’.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Draw a line parallel to </a:t>
            </a:r>
            <a:r>
              <a:rPr lang="en-US" sz="2400" dirty="0" smtClean="0">
                <a:solidFill>
                  <a:srgbClr val="FF0000"/>
                </a:solidFill>
              </a:rPr>
              <a:t>s-y</a:t>
            </a:r>
            <a:r>
              <a:rPr lang="en-US" sz="2400" dirty="0" smtClean="0"/>
              <a:t> </a:t>
            </a:r>
            <a:r>
              <a:rPr lang="en-US" sz="2400" dirty="0"/>
              <a:t>in the </a:t>
            </a:r>
            <a:r>
              <a:rPr lang="en-US" sz="2400" dirty="0" smtClean="0"/>
              <a:t>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 </a:t>
            </a:r>
            <a:r>
              <a:rPr lang="en-US" sz="2400" dirty="0"/>
              <a:t>sub-division between the horizontals.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The </a:t>
            </a:r>
            <a:r>
              <a:rPr lang="en-US" sz="2400" dirty="0" smtClean="0"/>
              <a:t>olive </a:t>
            </a:r>
            <a:r>
              <a:rPr lang="en-US" sz="2400" dirty="0"/>
              <a:t>line starts at the end of the </a:t>
            </a:r>
            <a:r>
              <a:rPr lang="en-US" sz="2400" dirty="0" smtClean="0"/>
              <a:t>yellow </a:t>
            </a:r>
            <a:r>
              <a:rPr lang="en-US" sz="2400" dirty="0"/>
              <a:t>line and drawn within the horizontals of the </a:t>
            </a:r>
            <a:r>
              <a:rPr lang="en-US" sz="2400" dirty="0" smtClean="0"/>
              <a:t>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sub-division </a:t>
            </a:r>
            <a:r>
              <a:rPr lang="en-US" sz="2400" dirty="0"/>
              <a:t>area</a:t>
            </a:r>
            <a:r>
              <a:rPr lang="en-US" sz="2400" dirty="0" smtClean="0"/>
              <a:t>.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7829" t="20797" r="45292" b="12601"/>
          <a:stretch/>
        </p:blipFill>
        <p:spPr>
          <a:xfrm>
            <a:off x="6013794" y="185321"/>
            <a:ext cx="6025806" cy="652451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90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341" t="22228" r="20927" b="14293"/>
          <a:stretch/>
        </p:blipFill>
        <p:spPr>
          <a:xfrm>
            <a:off x="5440466" y="144699"/>
            <a:ext cx="6390788" cy="62125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2773" y="3058234"/>
            <a:ext cx="38993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line for point ‘</a:t>
            </a:r>
            <a:r>
              <a:rPr lang="en-US" sz="3200" dirty="0" smtClean="0">
                <a:solidFill>
                  <a:srgbClr val="FF0000"/>
                </a:solidFill>
              </a:rPr>
              <a:t>o</a:t>
            </a:r>
            <a:r>
              <a:rPr lang="en-US" sz="3200" dirty="0" smtClean="0"/>
              <a:t>’ is obtained using the same procedure as in ‘</a:t>
            </a:r>
            <a:r>
              <a:rPr lang="en-US" sz="3200" dirty="0" smtClean="0">
                <a:solidFill>
                  <a:srgbClr val="FF0000"/>
                </a:solidFill>
              </a:rPr>
              <a:t>n</a:t>
            </a:r>
            <a:r>
              <a:rPr lang="en-US" sz="3200" dirty="0" smtClean="0"/>
              <a:t>’, ‘</a:t>
            </a:r>
            <a:r>
              <a:rPr lang="en-US" sz="3200" dirty="0" smtClean="0">
                <a:solidFill>
                  <a:srgbClr val="FF0000"/>
                </a:solidFill>
              </a:rPr>
              <a:t>m</a:t>
            </a:r>
            <a:r>
              <a:rPr lang="en-US" sz="3200" dirty="0" smtClean="0"/>
              <a:t>’, ‘</a:t>
            </a:r>
            <a:r>
              <a:rPr lang="en-US" sz="3200" dirty="0" smtClean="0">
                <a:solidFill>
                  <a:srgbClr val="FF0000"/>
                </a:solidFill>
              </a:rPr>
              <a:t>l</a:t>
            </a:r>
            <a:r>
              <a:rPr lang="en-US" sz="3200" dirty="0" smtClean="0"/>
              <a:t>’</a:t>
            </a:r>
            <a:r>
              <a:rPr lang="en-US" sz="3200" dirty="0"/>
              <a:t> or</a:t>
            </a:r>
            <a:r>
              <a:rPr lang="en-US" sz="3200" dirty="0" smtClean="0"/>
              <a:t> ‘</a:t>
            </a:r>
            <a:r>
              <a:rPr lang="en-US" sz="3200" dirty="0" smtClean="0">
                <a:solidFill>
                  <a:srgbClr val="FF0000"/>
                </a:solidFill>
              </a:rPr>
              <a:t>k</a:t>
            </a:r>
            <a:r>
              <a:rPr lang="en-US" sz="3200" dirty="0" smtClean="0"/>
              <a:t>’.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872344" y="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Step </a:t>
            </a:r>
            <a:r>
              <a:rPr lang="en-US" sz="3200" b="1" u="sng" dirty="0"/>
              <a:t>8</a:t>
            </a:r>
            <a:r>
              <a:rPr lang="en-US" sz="3200" b="1" u="sng" dirty="0" smtClean="0"/>
              <a:t>:</a:t>
            </a:r>
            <a:endParaRPr lang="en-GB" sz="3200" b="1" u="sn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97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1400" y="1567075"/>
            <a:ext cx="48151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line diagram drawn with the </a:t>
            </a:r>
            <a:r>
              <a:rPr lang="en-US" sz="3200" dirty="0" err="1" smtClean="0"/>
              <a:t>colours</a:t>
            </a:r>
            <a:r>
              <a:rPr lang="en-US" sz="3200" dirty="0" smtClean="0"/>
              <a:t> (gray, blue, fellow, olive &amp; green) from the pole </a:t>
            </a:r>
            <a:r>
              <a:rPr lang="en-US" sz="3200" dirty="0" smtClean="0"/>
              <a:t>is </a:t>
            </a:r>
            <a:r>
              <a:rPr lang="en-US" sz="3200" dirty="0" smtClean="0"/>
              <a:t>measured and used to find the area of the original figure. </a:t>
            </a:r>
          </a:p>
          <a:p>
            <a:endParaRPr lang="en-US" sz="3200" dirty="0"/>
          </a:p>
          <a:p>
            <a:r>
              <a:rPr lang="en-US" sz="3200" dirty="0" smtClean="0"/>
              <a:t>The distance is </a:t>
            </a:r>
            <a:r>
              <a:rPr lang="en-US" sz="3200" dirty="0" smtClean="0">
                <a:solidFill>
                  <a:srgbClr val="FF0000"/>
                </a:solidFill>
              </a:rPr>
              <a:t>49.1mm</a:t>
            </a:r>
          </a:p>
          <a:p>
            <a:r>
              <a:rPr lang="en-US" sz="3200" dirty="0" smtClean="0"/>
              <a:t> 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766457" y="0"/>
            <a:ext cx="1556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Step </a:t>
            </a:r>
            <a:r>
              <a:rPr lang="en-US" sz="3200" b="1" u="sng" dirty="0" smtClean="0"/>
              <a:t>9:</a:t>
            </a:r>
            <a:endParaRPr lang="en-GB" sz="3200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6975" t="20796" r="37537" b="12081"/>
          <a:stretch/>
        </p:blipFill>
        <p:spPr>
          <a:xfrm>
            <a:off x="5994312" y="109121"/>
            <a:ext cx="5975082" cy="635699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7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8949" y="956914"/>
            <a:ext cx="4750221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Note: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line diagram represents half of the </a:t>
            </a:r>
            <a:r>
              <a:rPr lang="en-US" sz="2400" dirty="0" smtClean="0"/>
              <a:t>shape, therefore</a:t>
            </a:r>
            <a:r>
              <a:rPr lang="en-US" sz="2400" dirty="0" smtClean="0"/>
              <a:t>, the full length of the line diagram will be (</a:t>
            </a:r>
            <a:r>
              <a:rPr lang="en-US" sz="2400" b="1" dirty="0" smtClean="0"/>
              <a:t>49.1 x 2</a:t>
            </a:r>
            <a:r>
              <a:rPr lang="en-US" sz="2400" dirty="0" smtClean="0"/>
              <a:t>) for the whole shape.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 smtClean="0"/>
              <a:t>line diagram </a:t>
            </a:r>
            <a:r>
              <a:rPr lang="en-US" sz="2400" dirty="0" smtClean="0"/>
              <a:t>is </a:t>
            </a:r>
            <a:r>
              <a:rPr lang="en-US" sz="2400" dirty="0" smtClean="0"/>
              <a:t>drawn on one side and multiplied by two when the shape/figure is </a:t>
            </a:r>
            <a:r>
              <a:rPr lang="en-US" sz="2400" b="1" dirty="0" smtClean="0"/>
              <a:t>symmetrical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If </a:t>
            </a:r>
            <a:r>
              <a:rPr lang="en-US" sz="2400" dirty="0" smtClean="0"/>
              <a:t>the shape is not symmetrical then the line diagram must be draw on both sides of the shape using</a:t>
            </a:r>
            <a:r>
              <a:rPr lang="en-US" sz="3200" dirty="0" smtClean="0"/>
              <a:t> the same concept.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975" t="20796" r="37537" b="12081"/>
          <a:stretch/>
        </p:blipFill>
        <p:spPr>
          <a:xfrm>
            <a:off x="6054969" y="1326246"/>
            <a:ext cx="5466994" cy="550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1711" y="164592"/>
            <a:ext cx="10137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Finding the area of the original figure graphically</a:t>
            </a:r>
            <a:endParaRPr lang="en-GB" sz="3200" b="1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44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536" t="22748" r="35049" b="13903"/>
          <a:stretch/>
        </p:blipFill>
        <p:spPr>
          <a:xfrm>
            <a:off x="5998028" y="575997"/>
            <a:ext cx="5595258" cy="61509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13114" y="0"/>
            <a:ext cx="2461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Step </a:t>
            </a:r>
            <a:r>
              <a:rPr lang="en-US" sz="3200" b="1" u="sng" dirty="0" smtClean="0"/>
              <a:t>10</a:t>
            </a:r>
            <a:r>
              <a:rPr lang="en-US" sz="3200" b="1" u="sng" dirty="0" smtClean="0"/>
              <a:t>:</a:t>
            </a:r>
            <a:endParaRPr lang="en-GB" sz="32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358900" y="2068286"/>
            <a:ext cx="46391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Area = </a:t>
            </a:r>
          </a:p>
          <a:p>
            <a:r>
              <a:rPr lang="en-US" sz="3200" dirty="0" smtClean="0"/>
              <a:t>constant (length of ay) x (49.1 x 2)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= 30mm x (49.1mm x 2)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= 30mm x 98.2mm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= 2,946 mm²</a:t>
            </a:r>
            <a:endParaRPr lang="en-GB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135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7055" y="489857"/>
            <a:ext cx="10809516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Objectives</a:t>
            </a:r>
          </a:p>
          <a:p>
            <a:endParaRPr lang="en-US" dirty="0"/>
          </a:p>
          <a:p>
            <a:r>
              <a:rPr lang="en-US" sz="3200" dirty="0" smtClean="0"/>
              <a:t>At the end of this session students will be able to:</a:t>
            </a:r>
          </a:p>
          <a:p>
            <a:r>
              <a:rPr lang="en-US" sz="3200" b="1" u="sng" dirty="0" smtClean="0"/>
              <a:t>Generally </a:t>
            </a:r>
            <a:endParaRPr lang="en-US" sz="3200" b="1" u="sng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determine the centroid of a plane figure by integration of areas.</a:t>
            </a:r>
          </a:p>
          <a:p>
            <a:endParaRPr lang="en-US" sz="3200" b="1" u="sng" dirty="0" smtClean="0"/>
          </a:p>
          <a:p>
            <a:r>
              <a:rPr lang="en-US" sz="3200" b="1" u="sng" dirty="0" smtClean="0"/>
              <a:t>Specifically to: </a:t>
            </a:r>
            <a:endParaRPr lang="en-US" sz="3200" b="1" u="sng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construct two derived figures from a given figure;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find graphically the area of a plane figure;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apply simple calculations to find the centroid,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Moment of Area about XX, and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Moment of Area about the centroid; </a:t>
            </a:r>
            <a:endParaRPr lang="en-GB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54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8514" y="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Step </a:t>
            </a:r>
            <a:r>
              <a:rPr lang="en-US" sz="3200" b="1" u="sng" dirty="0" smtClean="0"/>
              <a:t>11</a:t>
            </a:r>
            <a:r>
              <a:rPr lang="en-US" sz="3200" b="1" u="sng" dirty="0" smtClean="0"/>
              <a:t>:</a:t>
            </a:r>
            <a:endParaRPr lang="en-GB" sz="32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248851" y="696161"/>
            <a:ext cx="9947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Finding the area of the 1</a:t>
            </a:r>
            <a:r>
              <a:rPr lang="en-US" sz="3200" b="1" u="sng" baseline="30000" dirty="0" smtClean="0"/>
              <a:t>st</a:t>
            </a:r>
            <a:r>
              <a:rPr lang="en-US" sz="3200" b="1" u="sng" dirty="0" smtClean="0"/>
              <a:t> Derived shape</a:t>
            </a:r>
            <a:endParaRPr lang="en-GB" sz="32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194596" y="1977098"/>
            <a:ext cx="460828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are now going to move on to find the area of the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derived shape. </a:t>
            </a:r>
            <a:endParaRPr lang="en-US" sz="2000" dirty="0" smtClean="0"/>
          </a:p>
          <a:p>
            <a:r>
              <a:rPr lang="en-TT" sz="2000" dirty="0" smtClean="0"/>
              <a:t>Note: Go back to Lesson 1.</a:t>
            </a:r>
            <a:endParaRPr lang="en-US" sz="20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The </a:t>
            </a:r>
            <a:r>
              <a:rPr lang="en-US" sz="2800" dirty="0" smtClean="0"/>
              <a:t>procedure is the same as finding the area of the original shape. So let us get started.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Copy the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derived shape with the same division lines and the pole point ‘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’. 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219" t="30162" r="56342" b="24179"/>
          <a:stretch/>
        </p:blipFill>
        <p:spPr>
          <a:xfrm>
            <a:off x="6335487" y="1955732"/>
            <a:ext cx="5029200" cy="473767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919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9771" y="0"/>
            <a:ext cx="2982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Step </a:t>
            </a:r>
            <a:r>
              <a:rPr lang="en-US" sz="3200" b="1" u="sng" dirty="0" smtClean="0"/>
              <a:t>12</a:t>
            </a:r>
            <a:r>
              <a:rPr lang="en-US" sz="3200" b="1" u="sng" dirty="0" smtClean="0"/>
              <a:t>:</a:t>
            </a:r>
            <a:endParaRPr lang="en-GB" sz="32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586" t="22098" r="47561" b="13512"/>
          <a:stretch/>
        </p:blipFill>
        <p:spPr>
          <a:xfrm>
            <a:off x="6052457" y="1317815"/>
            <a:ext cx="5484223" cy="55401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1967" y="1730829"/>
            <a:ext cx="48245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At the pole ‘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/>
              <a:t>’ measure the constant </a:t>
            </a:r>
            <a:r>
              <a:rPr lang="en-US" sz="3200" dirty="0" smtClean="0">
                <a:solidFill>
                  <a:srgbClr val="FF0000"/>
                </a:solidFill>
              </a:rPr>
              <a:t>ay</a:t>
            </a:r>
            <a:r>
              <a:rPr lang="en-US" sz="3200" dirty="0" smtClean="0"/>
              <a:t> 30mm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Find </a:t>
            </a:r>
            <a:r>
              <a:rPr lang="en-US" sz="3200" dirty="0" smtClean="0"/>
              <a:t>the mid-point of each sub-section as shown at ‘</a:t>
            </a:r>
            <a:r>
              <a:rPr lang="en-US" sz="3200" dirty="0" smtClean="0">
                <a:solidFill>
                  <a:srgbClr val="FF0000"/>
                </a:solidFill>
              </a:rPr>
              <a:t>p</a:t>
            </a:r>
            <a:r>
              <a:rPr lang="en-US" sz="3200" dirty="0" smtClean="0"/>
              <a:t>’, ‘</a:t>
            </a:r>
            <a:r>
              <a:rPr lang="en-US" sz="3200" dirty="0" smtClean="0">
                <a:solidFill>
                  <a:srgbClr val="FF0000"/>
                </a:solidFill>
              </a:rPr>
              <a:t>q</a:t>
            </a:r>
            <a:r>
              <a:rPr lang="en-US" sz="3200" dirty="0" smtClean="0"/>
              <a:t>’, ‘</a:t>
            </a:r>
            <a:r>
              <a:rPr lang="en-US" sz="3200" dirty="0" smtClean="0">
                <a:solidFill>
                  <a:srgbClr val="FF0000"/>
                </a:solidFill>
              </a:rPr>
              <a:t>r</a:t>
            </a:r>
            <a:r>
              <a:rPr lang="en-US" sz="3200" dirty="0" smtClean="0"/>
              <a:t>’, ‘</a:t>
            </a:r>
            <a:r>
              <a:rPr lang="en-US" sz="3200" dirty="0" smtClean="0">
                <a:solidFill>
                  <a:srgbClr val="FF0000"/>
                </a:solidFill>
              </a:rPr>
              <a:t>s</a:t>
            </a:r>
            <a:r>
              <a:rPr lang="en-US" sz="3200" dirty="0" smtClean="0"/>
              <a:t>’ and ‘</a:t>
            </a:r>
            <a:r>
              <a:rPr lang="en-US" sz="3200" dirty="0" smtClean="0">
                <a:solidFill>
                  <a:srgbClr val="FF0000"/>
                </a:solidFill>
              </a:rPr>
              <a:t>t</a:t>
            </a:r>
            <a:r>
              <a:rPr lang="en-US" sz="3200" dirty="0" smtClean="0"/>
              <a:t>’.</a:t>
            </a:r>
            <a:endParaRPr lang="en-GB" sz="3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392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195" t="21429" r="40357" b="14812"/>
          <a:stretch/>
        </p:blipFill>
        <p:spPr>
          <a:xfrm>
            <a:off x="5472594" y="370114"/>
            <a:ext cx="6305749" cy="63798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30829" y="195055"/>
            <a:ext cx="324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Step </a:t>
            </a:r>
            <a:r>
              <a:rPr lang="en-US" sz="3200" b="1" u="sng" dirty="0" smtClean="0"/>
              <a:t>13</a:t>
            </a:r>
            <a:r>
              <a:rPr lang="en-US" sz="3200" b="1" u="sng" dirty="0" smtClean="0"/>
              <a:t>:</a:t>
            </a:r>
            <a:endParaRPr lang="en-GB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123406" y="1305817"/>
            <a:ext cx="43491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At point ‘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dirty="0" smtClean="0"/>
              <a:t>’ draw </a:t>
            </a:r>
            <a:r>
              <a:rPr lang="en-US" sz="2400" dirty="0" smtClean="0"/>
              <a:t>a vertical </a:t>
            </a:r>
            <a:r>
              <a:rPr lang="en-US" sz="2400" dirty="0" smtClean="0"/>
              <a:t>line to the X-X Axis (</a:t>
            </a:r>
            <a:r>
              <a:rPr lang="en-US" sz="2400" dirty="0" smtClean="0">
                <a:solidFill>
                  <a:srgbClr val="FF0000"/>
                </a:solidFill>
              </a:rPr>
              <a:t>u</a:t>
            </a:r>
            <a:r>
              <a:rPr lang="en-US" sz="2400" dirty="0" smtClean="0"/>
              <a:t>) then to point ‘</a:t>
            </a:r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dirty="0" smtClean="0"/>
              <a:t>’.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Copy </a:t>
            </a:r>
            <a:r>
              <a:rPr lang="en-US" sz="2400" dirty="0" smtClean="0"/>
              <a:t>a line parallel to line </a:t>
            </a:r>
            <a:r>
              <a:rPr lang="en-US" sz="2400" dirty="0" smtClean="0">
                <a:solidFill>
                  <a:srgbClr val="FF0000"/>
                </a:solidFill>
              </a:rPr>
              <a:t>u-y</a:t>
            </a:r>
            <a:r>
              <a:rPr lang="en-US" sz="2400" dirty="0" smtClean="0"/>
              <a:t> (gray) within the first set of sub-division horizontals and thicken the </a:t>
            </a:r>
            <a:r>
              <a:rPr lang="en-US" sz="2400" dirty="0" err="1" smtClean="0"/>
              <a:t>lineweight</a:t>
            </a:r>
            <a:r>
              <a:rPr lang="en-US" sz="2400" dirty="0" smtClean="0"/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Next, draw </a:t>
            </a:r>
            <a:r>
              <a:rPr lang="en-US" sz="2400" dirty="0"/>
              <a:t>a vertical line from </a:t>
            </a:r>
            <a:r>
              <a:rPr lang="en-US" sz="2400" dirty="0" smtClean="0"/>
              <a:t>‘</a:t>
            </a:r>
            <a:r>
              <a:rPr lang="en-US" sz="2400" dirty="0" smtClean="0">
                <a:solidFill>
                  <a:srgbClr val="FF0000"/>
                </a:solidFill>
              </a:rPr>
              <a:t>q</a:t>
            </a:r>
            <a:r>
              <a:rPr lang="en-US" sz="2400" dirty="0" smtClean="0"/>
              <a:t>’ </a:t>
            </a:r>
            <a:r>
              <a:rPr lang="en-US" sz="2400" dirty="0"/>
              <a:t>to X-X </a:t>
            </a:r>
            <a:r>
              <a:rPr lang="en-US" sz="2400" dirty="0" smtClean="0"/>
              <a:t>(‘</a:t>
            </a:r>
            <a:r>
              <a:rPr lang="en-US" sz="2400" dirty="0" smtClean="0">
                <a:solidFill>
                  <a:srgbClr val="FF0000"/>
                </a:solidFill>
              </a:rPr>
              <a:t>v</a:t>
            </a:r>
            <a:r>
              <a:rPr lang="en-US" sz="2400" dirty="0" smtClean="0"/>
              <a:t>’) </a:t>
            </a:r>
            <a:r>
              <a:rPr lang="en-US" sz="2400" dirty="0"/>
              <a:t>then to ‘y’.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Copy </a:t>
            </a:r>
            <a:r>
              <a:rPr lang="en-US" sz="2400" dirty="0"/>
              <a:t>a line parallel to </a:t>
            </a:r>
            <a:r>
              <a:rPr lang="en-US" sz="2400" dirty="0" smtClean="0">
                <a:solidFill>
                  <a:srgbClr val="FF0000"/>
                </a:solidFill>
              </a:rPr>
              <a:t>v-y</a:t>
            </a:r>
            <a:r>
              <a:rPr lang="en-US" sz="2400" dirty="0" smtClean="0"/>
              <a:t> </a:t>
            </a:r>
            <a:r>
              <a:rPr lang="en-US" sz="2400" dirty="0"/>
              <a:t>within the second set of sub-division horizontals and thicken the </a:t>
            </a:r>
            <a:r>
              <a:rPr lang="en-US" sz="2400" dirty="0" err="1"/>
              <a:t>lineweight</a:t>
            </a:r>
            <a:r>
              <a:rPr lang="en-US" sz="2400" dirty="0"/>
              <a:t> (blue).</a:t>
            </a:r>
            <a:endParaRPr lang="en-GB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953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561" t="22357" r="32854" b="16114"/>
          <a:stretch/>
        </p:blipFill>
        <p:spPr>
          <a:xfrm>
            <a:off x="6050864" y="973693"/>
            <a:ext cx="5118410" cy="52745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6731" y="97971"/>
            <a:ext cx="2464526" cy="58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Step </a:t>
            </a:r>
            <a:r>
              <a:rPr lang="en-US" sz="3200" b="1" u="sng" dirty="0" smtClean="0"/>
              <a:t>14:</a:t>
            </a:r>
            <a:endParaRPr lang="en-GB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078216" y="1164134"/>
            <a:ext cx="46895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Draw vertical lines from ‘</a:t>
            </a:r>
            <a:r>
              <a:rPr lang="en-US" sz="2400" dirty="0" smtClean="0">
                <a:solidFill>
                  <a:srgbClr val="FF0000"/>
                </a:solidFill>
              </a:rPr>
              <a:t>r</a:t>
            </a:r>
            <a:r>
              <a:rPr lang="en-US" sz="2400" dirty="0" smtClean="0"/>
              <a:t>’, ‘</a:t>
            </a:r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’ &amp; ‘</a:t>
            </a:r>
            <a:r>
              <a:rPr lang="en-US" sz="2400" dirty="0" smtClean="0">
                <a:solidFill>
                  <a:srgbClr val="FF0000"/>
                </a:solidFill>
              </a:rPr>
              <a:t>t</a:t>
            </a:r>
            <a:r>
              <a:rPr lang="en-US" sz="2400" dirty="0" smtClean="0"/>
              <a:t>’ to the X-X Axis then to ‘</a:t>
            </a:r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dirty="0" smtClean="0"/>
              <a:t>’.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Copy these lines in the respective sub-division areas to obtain the thick yellow, olive &amp; green lines within the respective horizontals as shown.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Remember, the lines within the horizontals are parallel to the lines from the X-X Axis to point ‘</a:t>
            </a:r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dirty="0" smtClean="0"/>
              <a:t>’ respectively.</a:t>
            </a:r>
            <a:endParaRPr lang="en-GB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141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7559" y="927711"/>
            <a:ext cx="48825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Recall the line diagram represents half the shape, </a:t>
            </a:r>
            <a:r>
              <a:rPr lang="en-US" sz="2400" dirty="0"/>
              <a:t>therefore, the full length of the line diagram will be </a:t>
            </a:r>
            <a:r>
              <a:rPr lang="en-US" sz="2400" dirty="0" smtClean="0"/>
              <a:t>(24.1 </a:t>
            </a:r>
            <a:r>
              <a:rPr lang="en-US" sz="2400" dirty="0"/>
              <a:t>x 2) for the whole shape. 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1012240" y="3533784"/>
            <a:ext cx="49332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Area = </a:t>
            </a:r>
          </a:p>
          <a:p>
            <a:r>
              <a:rPr lang="en-US" sz="2800" dirty="0"/>
              <a:t>constant (length of ay) x </a:t>
            </a:r>
            <a:r>
              <a:rPr lang="en-US" sz="2800" dirty="0" smtClean="0"/>
              <a:t>(24.1 </a:t>
            </a:r>
            <a:r>
              <a:rPr lang="en-US" sz="2800" dirty="0"/>
              <a:t>x 2)</a:t>
            </a:r>
          </a:p>
          <a:p>
            <a:r>
              <a:rPr lang="en-US" sz="2800" dirty="0"/>
              <a:t>	= 30mm x </a:t>
            </a:r>
            <a:r>
              <a:rPr lang="en-US" sz="2800" dirty="0" smtClean="0"/>
              <a:t>(24.1mm </a:t>
            </a:r>
            <a:r>
              <a:rPr lang="en-US" sz="2800" dirty="0"/>
              <a:t>x 2)</a:t>
            </a:r>
          </a:p>
          <a:p>
            <a:r>
              <a:rPr lang="en-US" sz="2800" dirty="0"/>
              <a:t>	= 30mm x </a:t>
            </a:r>
            <a:r>
              <a:rPr lang="en-US" sz="2800" dirty="0" smtClean="0"/>
              <a:t>48.2mm</a:t>
            </a:r>
            <a:endParaRPr lang="en-US" sz="2800" dirty="0"/>
          </a:p>
          <a:p>
            <a:r>
              <a:rPr lang="en-US" sz="2800" dirty="0"/>
              <a:t>	= </a:t>
            </a:r>
            <a:r>
              <a:rPr lang="en-US" sz="2800" dirty="0" smtClean="0"/>
              <a:t>1,446 </a:t>
            </a:r>
            <a:r>
              <a:rPr lang="en-US" sz="2800" dirty="0"/>
              <a:t>mm²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193473" y="-170257"/>
            <a:ext cx="1894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Step </a:t>
            </a:r>
            <a:r>
              <a:rPr lang="en-US" sz="3200" b="1" u="sng" dirty="0" smtClean="0"/>
              <a:t>15:</a:t>
            </a:r>
            <a:endParaRPr lang="en-GB" sz="3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001720" y="3010564"/>
            <a:ext cx="5034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Area of </a:t>
            </a:r>
            <a:r>
              <a:rPr lang="en-US" sz="2800" b="1" u="sng" dirty="0" smtClean="0"/>
              <a:t>1</a:t>
            </a:r>
            <a:r>
              <a:rPr lang="en-US" sz="2800" b="1" u="sng" baseline="30000" dirty="0" smtClean="0"/>
              <a:t>st</a:t>
            </a:r>
            <a:r>
              <a:rPr lang="en-US" sz="2800" b="1" u="sng" dirty="0" smtClean="0"/>
              <a:t> </a:t>
            </a:r>
            <a:r>
              <a:rPr lang="en-US" sz="2800" b="1" u="sng" dirty="0"/>
              <a:t>Derived shape</a:t>
            </a:r>
            <a:endParaRPr lang="en-GB" sz="2800" b="1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1659" t="20413" r="34642" b="14813"/>
          <a:stretch/>
        </p:blipFill>
        <p:spPr>
          <a:xfrm>
            <a:off x="6069700" y="727489"/>
            <a:ext cx="5592292" cy="604648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-2237131" y="3661194"/>
            <a:ext cx="5885352" cy="179176"/>
          </a:xfrm>
        </p:spPr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768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390" t="29773" r="44341" b="29511"/>
          <a:stretch/>
        </p:blipFill>
        <p:spPr>
          <a:xfrm>
            <a:off x="6217920" y="1561110"/>
            <a:ext cx="5159830" cy="43792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3303" y="0"/>
            <a:ext cx="2540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Step </a:t>
            </a:r>
            <a:r>
              <a:rPr lang="en-US" sz="3200" b="1" u="sng" dirty="0" smtClean="0"/>
              <a:t>16</a:t>
            </a:r>
            <a:r>
              <a:rPr lang="en-US" sz="3200" b="1" u="sng" dirty="0" smtClean="0"/>
              <a:t>:</a:t>
            </a:r>
            <a:endParaRPr lang="en-GB" sz="32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108910" y="1254735"/>
            <a:ext cx="446893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Finally, we are going to find the area of the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derived shape</a:t>
            </a:r>
            <a:r>
              <a:rPr lang="en-US" sz="28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 The </a:t>
            </a:r>
            <a:r>
              <a:rPr lang="en-US" sz="2800" dirty="0" smtClean="0"/>
              <a:t>procedure is the same as finding the area of the original and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derived shape</a:t>
            </a:r>
            <a:r>
              <a:rPr lang="en-US" sz="28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So </a:t>
            </a:r>
            <a:r>
              <a:rPr lang="en-US" sz="2000" dirty="0" smtClean="0"/>
              <a:t>lets dive right into </a:t>
            </a:r>
            <a:r>
              <a:rPr lang="en-US" sz="2000" dirty="0" smtClean="0"/>
              <a:t>it:</a:t>
            </a:r>
            <a:endParaRPr lang="en-US" sz="2000" dirty="0" smtClean="0"/>
          </a:p>
          <a:p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Copy </a:t>
            </a:r>
            <a:r>
              <a:rPr lang="en-US" sz="2800" dirty="0"/>
              <a:t>the </a:t>
            </a:r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derived </a:t>
            </a:r>
            <a:r>
              <a:rPr lang="en-US" sz="2800" dirty="0"/>
              <a:t>shape with the same division lines and the pole point ‘</a:t>
            </a:r>
            <a:r>
              <a:rPr lang="en-US" sz="2800" dirty="0">
                <a:solidFill>
                  <a:srgbClr val="FF0000"/>
                </a:solidFill>
              </a:rPr>
              <a:t>a</a:t>
            </a:r>
            <a:r>
              <a:rPr lang="en-US" sz="2800" dirty="0"/>
              <a:t>’. </a:t>
            </a:r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072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732" t="25089" r="43683" b="13122"/>
          <a:stretch/>
        </p:blipFill>
        <p:spPr>
          <a:xfrm>
            <a:off x="6424246" y="1578820"/>
            <a:ext cx="5240215" cy="49782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1156" y="56497"/>
            <a:ext cx="2123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Step </a:t>
            </a:r>
            <a:r>
              <a:rPr lang="en-US" sz="2800" b="1" u="sng" dirty="0" smtClean="0"/>
              <a:t>17:</a:t>
            </a:r>
            <a:endParaRPr lang="en-GB" sz="28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106994" y="579717"/>
            <a:ext cx="9033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Finding the area of the 2</a:t>
            </a:r>
            <a:r>
              <a:rPr lang="en-US" sz="3200" b="1" u="sng" baseline="30000" dirty="0"/>
              <a:t>nd</a:t>
            </a:r>
            <a:r>
              <a:rPr lang="en-US" sz="3200" b="1" u="sng" dirty="0"/>
              <a:t>  Derived shape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351156" y="2068286"/>
            <a:ext cx="40181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At the pole ‘</a:t>
            </a:r>
            <a:r>
              <a:rPr lang="en-US" sz="2800" dirty="0">
                <a:solidFill>
                  <a:srgbClr val="FF0000"/>
                </a:solidFill>
              </a:rPr>
              <a:t>a</a:t>
            </a:r>
            <a:r>
              <a:rPr lang="en-US" sz="2800" dirty="0"/>
              <a:t>’ measure the constant </a:t>
            </a:r>
            <a:r>
              <a:rPr lang="en-US" sz="2800" dirty="0">
                <a:solidFill>
                  <a:srgbClr val="FF0000"/>
                </a:solidFill>
              </a:rPr>
              <a:t>ay</a:t>
            </a:r>
            <a:r>
              <a:rPr lang="en-US" sz="2800" dirty="0"/>
              <a:t> 30mm. </a:t>
            </a:r>
            <a:endParaRPr lang="en-US" sz="2800" dirty="0" smtClean="0"/>
          </a:p>
          <a:p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Find </a:t>
            </a:r>
            <a:r>
              <a:rPr lang="en-US" sz="2800" dirty="0"/>
              <a:t>the mid-point of each sub-section as shown at </a:t>
            </a:r>
            <a:r>
              <a:rPr lang="en-US" sz="2800" dirty="0" smtClean="0"/>
              <a:t>‘</a:t>
            </a:r>
            <a:r>
              <a:rPr lang="en-US" sz="2800" dirty="0" smtClean="0">
                <a:solidFill>
                  <a:srgbClr val="FF0000"/>
                </a:solidFill>
              </a:rPr>
              <a:t>b</a:t>
            </a:r>
            <a:r>
              <a:rPr lang="en-US" sz="2800" dirty="0" smtClean="0"/>
              <a:t>’, ‘</a:t>
            </a:r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dirty="0" smtClean="0"/>
              <a:t>’, ‘</a:t>
            </a:r>
            <a:r>
              <a:rPr lang="en-US" sz="2800" dirty="0" smtClean="0">
                <a:solidFill>
                  <a:srgbClr val="FF0000"/>
                </a:solidFill>
              </a:rPr>
              <a:t>d</a:t>
            </a:r>
            <a:r>
              <a:rPr lang="en-US" sz="2800" dirty="0" smtClean="0"/>
              <a:t>’, ‘</a:t>
            </a:r>
            <a:r>
              <a:rPr lang="en-US" sz="2800" dirty="0" smtClean="0">
                <a:solidFill>
                  <a:srgbClr val="FF0000"/>
                </a:solidFill>
              </a:rPr>
              <a:t>e</a:t>
            </a:r>
            <a:r>
              <a:rPr lang="en-US" sz="2800" dirty="0" smtClean="0"/>
              <a:t>’ </a:t>
            </a:r>
            <a:r>
              <a:rPr lang="en-US" sz="2800" dirty="0"/>
              <a:t>and </a:t>
            </a:r>
            <a:r>
              <a:rPr lang="en-US" sz="2800" dirty="0" smtClean="0"/>
              <a:t>‘</a:t>
            </a:r>
            <a:r>
              <a:rPr lang="en-US" sz="2800" dirty="0" smtClean="0">
                <a:solidFill>
                  <a:srgbClr val="FF0000"/>
                </a:solidFill>
              </a:rPr>
              <a:t>f</a:t>
            </a:r>
            <a:r>
              <a:rPr lang="en-US" sz="2800" dirty="0" smtClean="0"/>
              <a:t>’.</a:t>
            </a:r>
            <a:endParaRPr lang="en-GB" sz="2800" dirty="0"/>
          </a:p>
          <a:p>
            <a:endParaRPr lang="en-GB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54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0059" y="0"/>
            <a:ext cx="3110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Step </a:t>
            </a:r>
            <a:r>
              <a:rPr lang="en-US" sz="3200" b="1" u="sng" dirty="0" smtClean="0"/>
              <a:t>18</a:t>
            </a:r>
            <a:r>
              <a:rPr lang="en-US" sz="3200" b="1" u="sng" dirty="0" smtClean="0"/>
              <a:t>:</a:t>
            </a:r>
            <a:endParaRPr lang="en-GB" sz="32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214846" y="1308931"/>
            <a:ext cx="46634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At point ‘</a:t>
            </a:r>
            <a:r>
              <a:rPr lang="en-US" sz="2400" dirty="0" smtClean="0">
                <a:solidFill>
                  <a:srgbClr val="FF0000"/>
                </a:solidFill>
              </a:rPr>
              <a:t>b</a:t>
            </a:r>
            <a:r>
              <a:rPr lang="en-US" sz="2400" dirty="0" smtClean="0"/>
              <a:t>’ draw a vertical line to </a:t>
            </a:r>
            <a:r>
              <a:rPr lang="en-US" sz="2400" dirty="0"/>
              <a:t>the X-X Axis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g</a:t>
            </a:r>
            <a:r>
              <a:rPr lang="en-US" sz="2400" dirty="0" smtClean="0"/>
              <a:t>) then </a:t>
            </a:r>
            <a:r>
              <a:rPr lang="en-US" sz="2400" dirty="0"/>
              <a:t>to point ‘</a:t>
            </a:r>
            <a:r>
              <a:rPr lang="en-US" sz="2400" dirty="0">
                <a:solidFill>
                  <a:srgbClr val="FF0000"/>
                </a:solidFill>
              </a:rPr>
              <a:t>y</a:t>
            </a:r>
            <a:r>
              <a:rPr lang="en-US" sz="2400" dirty="0"/>
              <a:t>’.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Copy </a:t>
            </a:r>
            <a:r>
              <a:rPr lang="en-US" sz="2400" dirty="0" smtClean="0"/>
              <a:t>a line parallel to line </a:t>
            </a:r>
            <a:r>
              <a:rPr lang="en-US" sz="2400" dirty="0" smtClean="0">
                <a:solidFill>
                  <a:srgbClr val="FF0000"/>
                </a:solidFill>
              </a:rPr>
              <a:t>g-y</a:t>
            </a:r>
            <a:r>
              <a:rPr lang="en-US" sz="2400" dirty="0" smtClean="0"/>
              <a:t> (gray) within the first set </a:t>
            </a:r>
            <a:r>
              <a:rPr lang="en-US" sz="2400" dirty="0"/>
              <a:t>of sub-division </a:t>
            </a:r>
            <a:r>
              <a:rPr lang="en-US" sz="2400" dirty="0" smtClean="0"/>
              <a:t>horizontals and thicken the </a:t>
            </a:r>
            <a:r>
              <a:rPr lang="en-US" sz="2400" dirty="0" err="1" smtClean="0"/>
              <a:t>lineweight</a:t>
            </a:r>
            <a:r>
              <a:rPr lang="en-US" sz="2400" dirty="0" smtClean="0"/>
              <a:t>.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Next, draw a vertical line from ‘</a:t>
            </a:r>
            <a:r>
              <a:rPr lang="en-US" sz="2400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/>
              <a:t>’ to X-X (‘</a:t>
            </a:r>
            <a:r>
              <a:rPr lang="en-US" sz="2400" dirty="0" smtClean="0">
                <a:solidFill>
                  <a:srgbClr val="FF0000"/>
                </a:solidFill>
              </a:rPr>
              <a:t>h</a:t>
            </a:r>
            <a:r>
              <a:rPr lang="en-US" sz="2400" dirty="0" smtClean="0"/>
              <a:t>’) then to ‘</a:t>
            </a:r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dirty="0" smtClean="0"/>
              <a:t>’.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Copy </a:t>
            </a:r>
            <a:r>
              <a:rPr lang="en-US" sz="2400" dirty="0" smtClean="0"/>
              <a:t>a line parallel to </a:t>
            </a:r>
            <a:r>
              <a:rPr lang="en-US" sz="2400" dirty="0" smtClean="0">
                <a:solidFill>
                  <a:srgbClr val="FF0000"/>
                </a:solidFill>
              </a:rPr>
              <a:t>h-y</a:t>
            </a:r>
            <a:r>
              <a:rPr lang="en-US" sz="2400" dirty="0" smtClean="0"/>
              <a:t> within the second set of sub-division horizontals and thicken the </a:t>
            </a:r>
            <a:r>
              <a:rPr lang="en-US" sz="2400" dirty="0" err="1" smtClean="0"/>
              <a:t>lineweight</a:t>
            </a:r>
            <a:r>
              <a:rPr lang="en-US" sz="2400" dirty="0" smtClean="0"/>
              <a:t> (blue).</a:t>
            </a:r>
            <a:endParaRPr lang="en-GB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4927" t="22952" r="40286" b="16114"/>
          <a:stretch/>
        </p:blipFill>
        <p:spPr>
          <a:xfrm>
            <a:off x="6108734" y="1430215"/>
            <a:ext cx="5341845" cy="526319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04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756" t="21317" r="51146" b="13642"/>
          <a:stretch/>
        </p:blipFill>
        <p:spPr>
          <a:xfrm>
            <a:off x="6212046" y="1397726"/>
            <a:ext cx="5369823" cy="52956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94857" y="0"/>
            <a:ext cx="2190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Step19 :</a:t>
            </a:r>
            <a:endParaRPr lang="en-GB" sz="32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191614" y="999542"/>
            <a:ext cx="45966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D</a:t>
            </a:r>
            <a:r>
              <a:rPr lang="en-US" sz="2400" dirty="0" smtClean="0"/>
              <a:t>raw </a:t>
            </a:r>
            <a:r>
              <a:rPr lang="en-US" sz="2400" dirty="0"/>
              <a:t>vertical lines from </a:t>
            </a:r>
            <a:r>
              <a:rPr lang="en-US" sz="2400" dirty="0" smtClean="0"/>
              <a:t>‘</a:t>
            </a:r>
            <a:r>
              <a:rPr lang="en-US" sz="2400" dirty="0" smtClean="0">
                <a:solidFill>
                  <a:srgbClr val="FF0000"/>
                </a:solidFill>
              </a:rPr>
              <a:t>d</a:t>
            </a:r>
            <a:r>
              <a:rPr lang="en-US" sz="2400" dirty="0" smtClean="0"/>
              <a:t>’, ‘</a:t>
            </a:r>
            <a:r>
              <a:rPr lang="en-US" sz="2400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/>
              <a:t>’ </a:t>
            </a:r>
            <a:r>
              <a:rPr lang="en-US" sz="2400" dirty="0"/>
              <a:t>&amp; </a:t>
            </a:r>
            <a:r>
              <a:rPr lang="en-US" sz="2400" dirty="0" smtClean="0"/>
              <a:t>‘</a:t>
            </a:r>
            <a:r>
              <a:rPr lang="en-US" sz="2400" dirty="0" smtClean="0">
                <a:solidFill>
                  <a:srgbClr val="FF0000"/>
                </a:solidFill>
              </a:rPr>
              <a:t>f</a:t>
            </a:r>
            <a:r>
              <a:rPr lang="en-US" sz="2400" dirty="0" smtClean="0"/>
              <a:t>’ </a:t>
            </a:r>
            <a:r>
              <a:rPr lang="en-US" sz="2400" dirty="0"/>
              <a:t>to the X-X Axis then to ‘</a:t>
            </a:r>
            <a:r>
              <a:rPr lang="en-US" sz="2400" dirty="0">
                <a:solidFill>
                  <a:srgbClr val="FF0000"/>
                </a:solidFill>
              </a:rPr>
              <a:t>y</a:t>
            </a:r>
            <a:r>
              <a:rPr lang="en-US" sz="2400" dirty="0" smtClean="0"/>
              <a:t>’.</a:t>
            </a:r>
          </a:p>
          <a:p>
            <a:r>
              <a:rPr lang="en-US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Copy </a:t>
            </a:r>
            <a:r>
              <a:rPr lang="en-US" sz="2400" dirty="0"/>
              <a:t>these lines in the respective sub-division areas to obtain the thick yellow, olive &amp; green lines within the respective horizontals as shown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Remember the lines within the horizontals are parallel to the lines from the X-X Axis to point ‘</a:t>
            </a:r>
            <a:r>
              <a:rPr lang="en-US" sz="2400" dirty="0">
                <a:solidFill>
                  <a:srgbClr val="FF0000"/>
                </a:solidFill>
              </a:rPr>
              <a:t>y</a:t>
            </a:r>
            <a:r>
              <a:rPr lang="en-US" sz="2400" dirty="0"/>
              <a:t>’ respectively.</a:t>
            </a:r>
            <a:endParaRPr lang="en-GB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65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902" t="20275" r="29049" b="13904"/>
          <a:stretch/>
        </p:blipFill>
        <p:spPr>
          <a:xfrm>
            <a:off x="5885189" y="412860"/>
            <a:ext cx="5341434" cy="56425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6104" y="0"/>
            <a:ext cx="2127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Step </a:t>
            </a:r>
            <a:r>
              <a:rPr lang="en-US" sz="3200" b="1" u="sng" dirty="0" smtClean="0"/>
              <a:t>20</a:t>
            </a:r>
            <a:r>
              <a:rPr lang="en-US" sz="3200" b="1" u="sng" dirty="0" smtClean="0"/>
              <a:t>:</a:t>
            </a:r>
            <a:endParaRPr lang="en-GB" sz="32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943006" y="1179435"/>
            <a:ext cx="50751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Recall the line diagram represents half the shape, therefore, the full length of the line diagram will be </a:t>
            </a:r>
            <a:r>
              <a:rPr lang="en-US" sz="2400" dirty="0" smtClean="0"/>
              <a:t>(15.2 </a:t>
            </a:r>
            <a:r>
              <a:rPr lang="en-US" sz="2400" dirty="0"/>
              <a:t>x 2) for the whole shape. 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869832" y="3234118"/>
            <a:ext cx="4008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/>
              <a:t>Area of </a:t>
            </a:r>
            <a:r>
              <a:rPr lang="en-US" sz="2800" b="1" u="sng" dirty="0" smtClean="0"/>
              <a:t>2</a:t>
            </a:r>
            <a:r>
              <a:rPr lang="en-US" sz="2800" b="1" u="sng" baseline="30000" dirty="0" smtClean="0"/>
              <a:t>nd</a:t>
            </a:r>
            <a:r>
              <a:rPr lang="en-US" sz="2800" b="1" u="sng" dirty="0" smtClean="0"/>
              <a:t> Derived </a:t>
            </a:r>
            <a:r>
              <a:rPr lang="en-US" sz="2800" b="1" u="sng" dirty="0"/>
              <a:t>shape</a:t>
            </a:r>
            <a:endParaRPr lang="en-GB" sz="2800" b="1" u="sng" dirty="0"/>
          </a:p>
        </p:txBody>
      </p:sp>
      <p:sp>
        <p:nvSpPr>
          <p:cNvPr id="7" name="Rectangle 6"/>
          <p:cNvSpPr/>
          <p:nvPr/>
        </p:nvSpPr>
        <p:spPr>
          <a:xfrm>
            <a:off x="1136469" y="4393383"/>
            <a:ext cx="44936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Area = </a:t>
            </a:r>
          </a:p>
          <a:p>
            <a:r>
              <a:rPr lang="en-US" sz="2400" dirty="0"/>
              <a:t>constant (length of ay) x </a:t>
            </a:r>
            <a:r>
              <a:rPr lang="en-US" sz="2400" dirty="0" smtClean="0"/>
              <a:t>(15.2 </a:t>
            </a:r>
            <a:r>
              <a:rPr lang="en-US" sz="2400" dirty="0"/>
              <a:t>x 2)</a:t>
            </a:r>
          </a:p>
          <a:p>
            <a:r>
              <a:rPr lang="en-US" sz="2400" dirty="0"/>
              <a:t>	= 30mm x </a:t>
            </a:r>
            <a:r>
              <a:rPr lang="en-US" sz="2400" dirty="0" smtClean="0"/>
              <a:t>(15.2mm </a:t>
            </a:r>
            <a:r>
              <a:rPr lang="en-US" sz="2400" dirty="0"/>
              <a:t>x 2)</a:t>
            </a:r>
          </a:p>
          <a:p>
            <a:r>
              <a:rPr lang="en-US" sz="2400" dirty="0"/>
              <a:t>	= 30mm x </a:t>
            </a:r>
            <a:r>
              <a:rPr lang="en-US" sz="2400" dirty="0" smtClean="0"/>
              <a:t>30.4mm</a:t>
            </a:r>
            <a:endParaRPr lang="en-US" sz="2400" dirty="0"/>
          </a:p>
          <a:p>
            <a:r>
              <a:rPr lang="en-US" sz="2400" dirty="0"/>
              <a:t>	= </a:t>
            </a:r>
            <a:r>
              <a:rPr lang="en-US" sz="2400" dirty="0" smtClean="0"/>
              <a:t>912 </a:t>
            </a:r>
            <a:r>
              <a:rPr lang="en-US" sz="2400" dirty="0"/>
              <a:t>mm²</a:t>
            </a:r>
            <a:endParaRPr lang="en-GB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5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7055" y="489857"/>
            <a:ext cx="1080951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Objectives</a:t>
            </a:r>
          </a:p>
          <a:p>
            <a:endParaRPr lang="en-US" dirty="0"/>
          </a:p>
          <a:p>
            <a:r>
              <a:rPr lang="en-TT" sz="3200" dirty="0" smtClean="0"/>
              <a:t>For this particular lesson, we will be addressing the following objectives:</a:t>
            </a:r>
            <a:endParaRPr lang="en-US" sz="3200" dirty="0" smtClean="0"/>
          </a:p>
          <a:p>
            <a:endParaRPr lang="en-US" sz="3200" b="1" u="sng" dirty="0" smtClean="0"/>
          </a:p>
          <a:p>
            <a:r>
              <a:rPr lang="en-US" sz="3200" b="1" u="sng" dirty="0" smtClean="0"/>
              <a:t>Specifically: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finding </a:t>
            </a:r>
            <a:r>
              <a:rPr lang="en-US" sz="3200" dirty="0" smtClean="0"/>
              <a:t>graphically the area of a plane figure;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applying </a:t>
            </a:r>
            <a:r>
              <a:rPr lang="en-US" sz="3200" dirty="0" smtClean="0"/>
              <a:t>simple calculations to find the centroid,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Moment of Area about XX, and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Moment of Area about the centroid; </a:t>
            </a:r>
            <a:endParaRPr lang="en-GB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38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08056"/>
            <a:ext cx="9289980" cy="1077229"/>
          </a:xfrm>
        </p:spPr>
        <p:txBody>
          <a:bodyPr>
            <a:noAutofit/>
          </a:bodyPr>
          <a:lstStyle/>
          <a:p>
            <a:r>
              <a:rPr lang="en-TT" sz="4000" b="1" dirty="0" smtClean="0"/>
              <a:t>Integration of Areas of the Figures Derived</a:t>
            </a:r>
            <a:endParaRPr lang="en-US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1808" y="2500182"/>
            <a:ext cx="7796212" cy="1142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437" y="3834732"/>
            <a:ext cx="5160432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39130" y="0"/>
            <a:ext cx="3481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/>
              <a:t>Applying </a:t>
            </a:r>
            <a:r>
              <a:rPr lang="en-US" sz="3200" b="1" u="sng" dirty="0" smtClean="0"/>
              <a:t>Formulae </a:t>
            </a:r>
            <a:endParaRPr lang="en-GB" sz="32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8295738" y="2890824"/>
            <a:ext cx="1567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Centroid: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620981" y="3977905"/>
            <a:ext cx="3145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1</a:t>
            </a:r>
            <a:r>
              <a:rPr lang="en-US" sz="2800" b="1" u="sng" baseline="30000" dirty="0"/>
              <a:t>st</a:t>
            </a:r>
            <a:r>
              <a:rPr lang="en-US" sz="2800" b="1" u="sng" dirty="0"/>
              <a:t> Moment of Area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95638" y="5239394"/>
            <a:ext cx="3167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2</a:t>
            </a:r>
            <a:r>
              <a:rPr lang="en-US" sz="2800" b="1" u="sng" baseline="30000" dirty="0"/>
              <a:t>nd</a:t>
            </a:r>
            <a:r>
              <a:rPr lang="en-US" sz="2800" b="1" u="sng" dirty="0"/>
              <a:t> Moment of Area</a:t>
            </a:r>
            <a:endParaRPr lang="en-GB" sz="2800" b="1" u="sng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2317" t="67366" r="42878" b="21707"/>
          <a:stretch/>
        </p:blipFill>
        <p:spPr>
          <a:xfrm>
            <a:off x="7894003" y="3308229"/>
            <a:ext cx="2447425" cy="6064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2073" t="40439" r="54658" b="49154"/>
          <a:stretch/>
        </p:blipFill>
        <p:spPr>
          <a:xfrm>
            <a:off x="7851628" y="4517069"/>
            <a:ext cx="2455762" cy="6178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17851" t="55529" r="49881" b="32504"/>
          <a:stretch/>
        </p:blipFill>
        <p:spPr>
          <a:xfrm>
            <a:off x="7495638" y="5762614"/>
            <a:ext cx="3114280" cy="649691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854730"/>
              </p:ext>
            </p:extLst>
          </p:nvPr>
        </p:nvGraphicFramePr>
        <p:xfrm>
          <a:off x="7147453" y="3044747"/>
          <a:ext cx="4093028" cy="3562446"/>
        </p:xfrm>
        <a:graphic>
          <a:graphicData uri="http://schemas.openxmlformats.org/drawingml/2006/table">
            <a:tbl>
              <a:tblPr/>
              <a:tblGrid>
                <a:gridCol w="4093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244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6988629" y="3914670"/>
            <a:ext cx="41474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88629" y="5239394"/>
            <a:ext cx="414745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22951" t="26130" r="30585" b="16634"/>
          <a:stretch/>
        </p:blipFill>
        <p:spPr>
          <a:xfrm>
            <a:off x="1083158" y="1870399"/>
            <a:ext cx="5427324" cy="376066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01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5086" y="97971"/>
            <a:ext cx="4310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Integrating Areas</a:t>
            </a:r>
            <a:endParaRPr lang="en-GB" sz="32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070716" y="910568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Centroid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000" t="42520" r="42732" b="43821"/>
          <a:stretch/>
        </p:blipFill>
        <p:spPr>
          <a:xfrm>
            <a:off x="979715" y="1723166"/>
            <a:ext cx="2155371" cy="513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3805" t="40569" r="23341" b="37837"/>
          <a:stretch/>
        </p:blipFill>
        <p:spPr>
          <a:xfrm>
            <a:off x="882704" y="2236350"/>
            <a:ext cx="5160582" cy="1907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5854" t="22618" r="38853" b="18325"/>
          <a:stretch/>
        </p:blipFill>
        <p:spPr>
          <a:xfrm>
            <a:off x="6043286" y="1908167"/>
            <a:ext cx="5936790" cy="43542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0716" y="4430619"/>
            <a:ext cx="4696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Note</a:t>
            </a:r>
            <a:r>
              <a:rPr lang="en-US" sz="2400" b="1" i="1" dirty="0" smtClean="0"/>
              <a:t>: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After finding the </a:t>
            </a:r>
            <a:r>
              <a:rPr lang="en-US" sz="2400" dirty="0" err="1" smtClean="0"/>
              <a:t>centre</a:t>
            </a:r>
            <a:r>
              <a:rPr lang="en-US" sz="2400" dirty="0" smtClean="0"/>
              <a:t> of gravity by integrating the areas you must identify the distance on the original figure.</a:t>
            </a:r>
            <a:endParaRPr lang="en-GB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95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93276" y="60558"/>
            <a:ext cx="4101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Integrating </a:t>
            </a:r>
            <a:r>
              <a:rPr lang="en-US" sz="3200" b="1" u="sng" dirty="0" smtClean="0"/>
              <a:t>Areas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80013" y="1563532"/>
            <a:ext cx="7347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1</a:t>
            </a:r>
            <a:r>
              <a:rPr lang="en-US" sz="3200" u="sng" baseline="30000" dirty="0" smtClean="0"/>
              <a:t>st</a:t>
            </a:r>
            <a:r>
              <a:rPr lang="en-US" sz="3200" u="sng" dirty="0" smtClean="0"/>
              <a:t> Moment of Area about the X-X Axis</a:t>
            </a:r>
            <a:endParaRPr lang="en-GB" sz="3200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2625" t="34133" r="25125" b="40667"/>
          <a:stretch/>
        </p:blipFill>
        <p:spPr>
          <a:xfrm>
            <a:off x="2479492" y="3066506"/>
            <a:ext cx="6296843" cy="2767682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32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1920" y="160020"/>
            <a:ext cx="4362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Integrating Areas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821191" y="1219745"/>
            <a:ext cx="8791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2</a:t>
            </a:r>
            <a:r>
              <a:rPr lang="en-US" sz="3200" u="sng" baseline="30000" dirty="0"/>
              <a:t>nd</a:t>
            </a:r>
            <a:r>
              <a:rPr lang="en-US" sz="3200" u="sng" dirty="0"/>
              <a:t> Moment of Area about the Centre of </a:t>
            </a:r>
            <a:r>
              <a:rPr lang="en-US" sz="3200" u="sng" dirty="0" smtClean="0"/>
              <a:t>Gravity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100" t="43333" r="16875" b="26533"/>
          <a:stretch/>
        </p:blipFill>
        <p:spPr>
          <a:xfrm>
            <a:off x="1821191" y="2635431"/>
            <a:ext cx="8903414" cy="284607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57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63932" y="808056"/>
            <a:ext cx="8506208" cy="1077229"/>
          </a:xfrm>
        </p:spPr>
        <p:txBody>
          <a:bodyPr>
            <a:normAutofit/>
          </a:bodyPr>
          <a:lstStyle/>
          <a:p>
            <a:r>
              <a:rPr lang="en-TT" sz="4400" b="1" dirty="0" smtClean="0"/>
              <a:t>Conclusion</a:t>
            </a:r>
            <a:endParaRPr lang="en-US" sz="4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9531" y="2052116"/>
            <a:ext cx="9420608" cy="3997828"/>
          </a:xfrm>
        </p:spPr>
        <p:txBody>
          <a:bodyPr/>
          <a:lstStyle/>
          <a:p>
            <a:pPr marL="0" indent="0">
              <a:buNone/>
            </a:pPr>
            <a:r>
              <a:rPr lang="en-TT" dirty="0" smtClean="0"/>
              <a:t>This concludes Lesson 1 &amp; 2 which sought to guide the development of :</a:t>
            </a:r>
          </a:p>
          <a:p>
            <a:pPr marL="0" indent="0">
              <a:buNone/>
            </a:pPr>
            <a:endParaRPr lang="en-TT" dirty="0" smtClean="0"/>
          </a:p>
          <a:p>
            <a:r>
              <a:rPr lang="en-US" sz="2400" dirty="0"/>
              <a:t>C</a:t>
            </a:r>
            <a:r>
              <a:rPr lang="en-US" sz="2400" dirty="0" smtClean="0"/>
              <a:t>onstructing </a:t>
            </a:r>
            <a:r>
              <a:rPr lang="en-US" sz="2400" dirty="0"/>
              <a:t>two derived figures from a given figure;</a:t>
            </a:r>
          </a:p>
          <a:p>
            <a:r>
              <a:rPr lang="en-US" sz="2400" dirty="0" smtClean="0"/>
              <a:t>Finding the area of a plane figure graphically;</a:t>
            </a:r>
            <a:endParaRPr lang="en-US" sz="2400" dirty="0"/>
          </a:p>
          <a:p>
            <a:r>
              <a:rPr lang="en-US" sz="2400" dirty="0" smtClean="0"/>
              <a:t>And applying </a:t>
            </a:r>
            <a:r>
              <a:rPr lang="en-US" sz="2400" dirty="0"/>
              <a:t>simple calculations to find the centroid, 1st Moment of Area about XX, and 2nd Moment of Area about the centroid; </a:t>
            </a:r>
          </a:p>
          <a:p>
            <a:endParaRPr lang="en-TT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8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sz="4000" b="1" dirty="0" smtClean="0"/>
              <a:t>Conclusion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TT" dirty="0" smtClean="0"/>
          </a:p>
          <a:p>
            <a:endParaRPr lang="en-TT" dirty="0"/>
          </a:p>
          <a:p>
            <a:r>
              <a:rPr lang="en-TT" dirty="0" smtClean="0"/>
              <a:t>A work sheet with problems to practice will follow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46963" y="3070225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TT" sz="4000" b="1" dirty="0" smtClean="0"/>
              <a:t>Review: Integration of Areas lesson 1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2052114"/>
            <a:ext cx="4851414" cy="3997830"/>
          </a:xfrm>
        </p:spPr>
        <p:txBody>
          <a:bodyPr>
            <a:normAutofit/>
          </a:bodyPr>
          <a:lstStyle/>
          <a:p>
            <a:r>
              <a:rPr lang="en-TT" sz="2800" dirty="0" smtClean="0"/>
              <a:t>Lesson 1 guided us through the procedures for finding the 1</a:t>
            </a:r>
            <a:r>
              <a:rPr lang="en-TT" sz="2800" baseline="30000" dirty="0" smtClean="0"/>
              <a:t>st</a:t>
            </a:r>
            <a:r>
              <a:rPr lang="en-TT" sz="2800" dirty="0" smtClean="0"/>
              <a:t> and 2</a:t>
            </a:r>
            <a:r>
              <a:rPr lang="en-TT" sz="2800" baseline="30000" dirty="0" smtClean="0"/>
              <a:t>nd</a:t>
            </a:r>
            <a:r>
              <a:rPr lang="en-TT" sz="2800" dirty="0" smtClean="0"/>
              <a:t> derived figures graphically when given a plane figure. 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TT" sz="2400" dirty="0" smtClean="0"/>
              <a:t>Take a quick look at Lesson 1 to refresh your memory before moving forward. </a:t>
            </a:r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184" y="405102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0971" y="715833"/>
            <a:ext cx="10853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Finding the areas of the given, </a:t>
            </a:r>
            <a:r>
              <a:rPr lang="en-US" sz="3200" b="1" u="sng" dirty="0" smtClean="0"/>
              <a:t>1</a:t>
            </a:r>
            <a:r>
              <a:rPr lang="en-US" sz="3200" b="1" u="sng" baseline="30000" dirty="0" smtClean="0"/>
              <a:t>st</a:t>
            </a:r>
            <a:r>
              <a:rPr lang="en-US" sz="3200" b="1" u="sng" dirty="0" smtClean="0"/>
              <a:t> </a:t>
            </a:r>
            <a:r>
              <a:rPr lang="en-US" sz="3200" b="1" u="sng" dirty="0" smtClean="0"/>
              <a:t>&amp; 2</a:t>
            </a:r>
            <a:r>
              <a:rPr lang="en-US" sz="3200" b="1" u="sng" baseline="30000" dirty="0" smtClean="0"/>
              <a:t>nd</a:t>
            </a:r>
            <a:r>
              <a:rPr lang="en-US" sz="3200" b="1" u="sng" dirty="0" smtClean="0"/>
              <a:t> Derived Shapes Graphically.</a:t>
            </a:r>
            <a:endParaRPr lang="en-GB" sz="32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859279" y="2016443"/>
            <a:ext cx="89175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This lesson will show the construction to </a:t>
            </a:r>
            <a:r>
              <a:rPr lang="en-US" sz="3200" dirty="0" smtClean="0"/>
              <a:t>find the area of an irregular figure graphically. </a:t>
            </a:r>
            <a:endParaRPr lang="en-US" sz="3200" dirty="0" smtClean="0"/>
          </a:p>
          <a:p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We can look at a comparison of how we arrive at the rea of a figure Mathematically as opposed to graphically</a:t>
            </a:r>
            <a:endParaRPr lang="en-GB" sz="3200" u="sn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207" y="173045"/>
            <a:ext cx="7950984" cy="1081705"/>
          </a:xfrm>
        </p:spPr>
        <p:txBody>
          <a:bodyPr>
            <a:normAutofit/>
          </a:bodyPr>
          <a:lstStyle/>
          <a:p>
            <a:r>
              <a:rPr lang="en-TT" sz="4000" b="1" dirty="0" smtClean="0"/>
              <a:t>Finding the Area of a trapezium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TT" sz="2800" dirty="0" smtClean="0"/>
          </a:p>
          <a:p>
            <a:pPr marL="0" indent="0">
              <a:buNone/>
            </a:pPr>
            <a:endParaRPr lang="en-TT" sz="2800" dirty="0"/>
          </a:p>
          <a:p>
            <a:pPr marL="0" indent="0">
              <a:buNone/>
            </a:pPr>
            <a:r>
              <a:rPr lang="en-TT" sz="2800" dirty="0" smtClean="0"/>
              <a:t>Formula: </a:t>
            </a:r>
          </a:p>
          <a:p>
            <a:r>
              <a:rPr lang="en-US" sz="2800" dirty="0"/>
              <a:t>Area of trapezium</a:t>
            </a:r>
          </a:p>
          <a:p>
            <a:r>
              <a:rPr lang="en-US" sz="2800" dirty="0"/>
              <a:t>= ½ (a + b) h</a:t>
            </a:r>
          </a:p>
          <a:p>
            <a:endParaRPr lang="en-TT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17170" y="2236782"/>
            <a:ext cx="3853006" cy="34623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97334" y="1867450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Mathematically: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261" y="1539088"/>
            <a:ext cx="1577485" cy="17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0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7178" y="205650"/>
            <a:ext cx="111895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Basic Procedure To Find The Area Of A Figure Graphically.  </a:t>
            </a:r>
            <a:endParaRPr lang="en-GB" sz="3200" b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3625" t="32533" r="52275" b="39467"/>
          <a:stretch/>
        </p:blipFill>
        <p:spPr>
          <a:xfrm>
            <a:off x="1632494" y="2550582"/>
            <a:ext cx="2148840" cy="2400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6750" t="26533" r="31275" b="25467"/>
          <a:stretch/>
        </p:blipFill>
        <p:spPr>
          <a:xfrm>
            <a:off x="6928338" y="1693332"/>
            <a:ext cx="3710697" cy="45592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47125" t="76799" r="35700" b="17467"/>
          <a:stretch/>
        </p:blipFill>
        <p:spPr>
          <a:xfrm>
            <a:off x="1969732" y="5400817"/>
            <a:ext cx="3531329" cy="66308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164771"/>
            <a:ext cx="95118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The previous </a:t>
            </a:r>
            <a:r>
              <a:rPr lang="en-US" sz="3200" dirty="0" smtClean="0"/>
              <a:t>two slides </a:t>
            </a:r>
            <a:r>
              <a:rPr lang="en-US" sz="3200" dirty="0" smtClean="0"/>
              <a:t>showed the degree/level of accuracy of the graphical method when compared to the </a:t>
            </a:r>
            <a:r>
              <a:rPr lang="en-US" sz="3200" dirty="0" smtClean="0"/>
              <a:t>analytical </a:t>
            </a:r>
            <a:r>
              <a:rPr lang="en-US" sz="3200" dirty="0" smtClean="0"/>
              <a:t>method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Geometry </a:t>
            </a:r>
            <a:r>
              <a:rPr lang="en-US" sz="3200" dirty="0" smtClean="0"/>
              <a:t>(practical mathematics) is often used to double check an answer and vice versa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The graphical method will now be explained in its totality. 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517571" y="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Proof</a:t>
            </a:r>
            <a:endParaRPr lang="en-GB" sz="3200" b="1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06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0731" y="223281"/>
            <a:ext cx="9259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Step </a:t>
            </a:r>
            <a:r>
              <a:rPr lang="en-US" sz="3200" b="1" u="sng" dirty="0" smtClean="0"/>
              <a:t>1: Finding </a:t>
            </a:r>
            <a:r>
              <a:rPr lang="en-US" sz="3200" b="1" u="sng" dirty="0" smtClean="0"/>
              <a:t>the area of a figure graphically</a:t>
            </a:r>
            <a:endParaRPr lang="en-GB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968828" y="1038784"/>
            <a:ext cx="9111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Copy the given figure </a:t>
            </a:r>
            <a:r>
              <a:rPr lang="en-US" sz="2800" dirty="0" smtClean="0"/>
              <a:t>and divide as with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derived </a:t>
            </a:r>
            <a:r>
              <a:rPr lang="en-US" sz="2800" dirty="0" err="1" smtClean="0"/>
              <a:t>figue</a:t>
            </a:r>
            <a:r>
              <a:rPr lang="en-US" sz="2800" dirty="0" smtClean="0"/>
              <a:t> </a:t>
            </a:r>
            <a:r>
              <a:rPr lang="en-US" sz="2800" dirty="0" smtClean="0"/>
              <a:t>with </a:t>
            </a:r>
            <a:r>
              <a:rPr lang="en-US" sz="2800" dirty="0" smtClean="0"/>
              <a:t>the </a:t>
            </a:r>
            <a:r>
              <a:rPr lang="en-US" sz="2800" dirty="0" smtClean="0"/>
              <a:t>division of lines </a:t>
            </a:r>
            <a:r>
              <a:rPr lang="en-US" sz="2800" dirty="0" smtClean="0"/>
              <a:t>and the pole point ‘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’.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650" t="28667" r="33300" b="21600"/>
          <a:stretch/>
        </p:blipFill>
        <p:spPr>
          <a:xfrm>
            <a:off x="2954215" y="2127251"/>
            <a:ext cx="5575937" cy="421017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Rawle Russell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B99-FDA9-4DFC-9DE2-BB8EAB28D0B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3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323</TotalTime>
  <Words>1844</Words>
  <Application>Microsoft Office PowerPoint</Application>
  <PresentationFormat>Widescreen</PresentationFormat>
  <Paragraphs>244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MS Shell Dlg 2</vt:lpstr>
      <vt:lpstr>Wingdings</vt:lpstr>
      <vt:lpstr>Wingdings 3</vt:lpstr>
      <vt:lpstr>Madison</vt:lpstr>
      <vt:lpstr>INTEGRATION OF AREAS</vt:lpstr>
      <vt:lpstr>PowerPoint Presentation</vt:lpstr>
      <vt:lpstr>PowerPoint Presentation</vt:lpstr>
      <vt:lpstr>Review: Integration of Areas lesson 1</vt:lpstr>
      <vt:lpstr>PowerPoint Presentation</vt:lpstr>
      <vt:lpstr>Finding the Area of a trapezium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Integration of Areas of the Figures Derived</vt:lpstr>
      <vt:lpstr>PowerPoint Presentation</vt:lpstr>
      <vt:lpstr>PowerPoint Presentation</vt:lpstr>
      <vt:lpstr>PowerPoint Presentation</vt:lpstr>
      <vt:lpstr>PowerPoint Presentation</vt:lpstr>
      <vt:lpstr>Conclusion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INTEGRATION OF AREAS</dc:title>
  <dc:creator>Charmaine Gellineau</dc:creator>
  <cp:lastModifiedBy>Charmaine Gellineau</cp:lastModifiedBy>
  <cp:revision>21</cp:revision>
  <dcterms:created xsi:type="dcterms:W3CDTF">2020-04-20T16:00:01Z</dcterms:created>
  <dcterms:modified xsi:type="dcterms:W3CDTF">2020-04-20T21:23:41Z</dcterms:modified>
</cp:coreProperties>
</file>