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FC0654-F66D-416D-B9F4-8A49E7C049F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D46F8A-0C6A-4AB6-B6E4-ABCD5E2169CD}">
      <dgm:prSet phldrT="[Text]"/>
      <dgm:spPr/>
      <dgm:t>
        <a:bodyPr/>
        <a:lstStyle/>
        <a:p>
          <a:r>
            <a:rPr lang="en-US" dirty="0" smtClean="0"/>
            <a:t>Output</a:t>
          </a:r>
          <a:endParaRPr lang="en-US" dirty="0"/>
        </a:p>
      </dgm:t>
    </dgm:pt>
    <dgm:pt modelId="{F40F5D3C-537C-49E4-8A0D-3E264623342D}" type="parTrans" cxnId="{C3F636E3-E058-46B8-883B-7782016B48F4}">
      <dgm:prSet/>
      <dgm:spPr/>
      <dgm:t>
        <a:bodyPr/>
        <a:lstStyle/>
        <a:p>
          <a:endParaRPr lang="en-US"/>
        </a:p>
      </dgm:t>
    </dgm:pt>
    <dgm:pt modelId="{F4562E73-2CE8-46AF-86C5-B687785EA480}" type="sibTrans" cxnId="{C3F636E3-E058-46B8-883B-7782016B48F4}">
      <dgm:prSet/>
      <dgm:spPr/>
      <dgm:t>
        <a:bodyPr/>
        <a:lstStyle/>
        <a:p>
          <a:endParaRPr lang="en-US"/>
        </a:p>
      </dgm:t>
    </dgm:pt>
    <dgm:pt modelId="{C79237EB-5E84-4CC1-BCA6-8E8310B6BC20}">
      <dgm:prSet phldrT="[Text]"/>
      <dgm:spPr/>
      <dgm:t>
        <a:bodyPr/>
        <a:lstStyle/>
        <a:p>
          <a:r>
            <a:rPr lang="en-US" dirty="0" err="1" smtClean="0"/>
            <a:t>Labour</a:t>
          </a:r>
          <a:r>
            <a:rPr lang="en-US" dirty="0" smtClean="0"/>
            <a:t> force</a:t>
          </a:r>
          <a:endParaRPr lang="en-US" dirty="0"/>
        </a:p>
      </dgm:t>
    </dgm:pt>
    <dgm:pt modelId="{D8F595E1-65D1-49B0-8FEB-501621D7CE71}" type="parTrans" cxnId="{72AADCB3-3872-4F4C-8774-E633CB192C6C}">
      <dgm:prSet/>
      <dgm:spPr/>
      <dgm:t>
        <a:bodyPr/>
        <a:lstStyle/>
        <a:p>
          <a:endParaRPr lang="en-US"/>
        </a:p>
      </dgm:t>
    </dgm:pt>
    <dgm:pt modelId="{6F918307-BA85-41D4-AD28-C90629356FAE}" type="sibTrans" cxnId="{72AADCB3-3872-4F4C-8774-E633CB192C6C}">
      <dgm:prSet/>
      <dgm:spPr/>
      <dgm:t>
        <a:bodyPr/>
        <a:lstStyle/>
        <a:p>
          <a:endParaRPr lang="en-US"/>
        </a:p>
      </dgm:t>
    </dgm:pt>
    <dgm:pt modelId="{5550F96A-AD3E-46F9-B85A-0B68F7D363DF}">
      <dgm:prSet phldrT="[Text]"/>
      <dgm:spPr/>
      <dgm:t>
        <a:bodyPr/>
        <a:lstStyle/>
        <a:p>
          <a:r>
            <a:rPr lang="en-US" dirty="0" smtClean="0"/>
            <a:t>Market share</a:t>
          </a:r>
          <a:endParaRPr lang="en-US" dirty="0"/>
        </a:p>
      </dgm:t>
    </dgm:pt>
    <dgm:pt modelId="{4F6B8B6B-35C3-4A15-8233-6536A8287833}" type="parTrans" cxnId="{4FA9AE37-11D7-45CF-8827-4E094F9D5459}">
      <dgm:prSet/>
      <dgm:spPr/>
      <dgm:t>
        <a:bodyPr/>
        <a:lstStyle/>
        <a:p>
          <a:endParaRPr lang="en-US"/>
        </a:p>
      </dgm:t>
    </dgm:pt>
    <dgm:pt modelId="{3E8B4FCA-F3F2-4AD0-B59C-86F6AEFE7BCD}" type="sibTrans" cxnId="{4FA9AE37-11D7-45CF-8827-4E094F9D5459}">
      <dgm:prSet/>
      <dgm:spPr/>
      <dgm:t>
        <a:bodyPr/>
        <a:lstStyle/>
        <a:p>
          <a:endParaRPr lang="en-US"/>
        </a:p>
      </dgm:t>
    </dgm:pt>
    <dgm:pt modelId="{6FF2A0EF-0CB8-471B-868D-6012A591B729}">
      <dgm:prSet phldrT="[Text]"/>
      <dgm:spPr/>
      <dgm:t>
        <a:bodyPr/>
        <a:lstStyle/>
        <a:p>
          <a:r>
            <a:rPr lang="en-US" dirty="0" smtClean="0"/>
            <a:t>Capital structure</a:t>
          </a:r>
          <a:endParaRPr lang="en-US" dirty="0"/>
        </a:p>
      </dgm:t>
    </dgm:pt>
    <dgm:pt modelId="{84729C89-EC68-4B4B-94D8-CBD7B36EDC4B}" type="parTrans" cxnId="{D5FAC562-7CE2-4075-850B-92B7D66DCE7D}">
      <dgm:prSet/>
      <dgm:spPr/>
      <dgm:t>
        <a:bodyPr/>
        <a:lstStyle/>
        <a:p>
          <a:endParaRPr lang="en-US"/>
        </a:p>
      </dgm:t>
    </dgm:pt>
    <dgm:pt modelId="{530D805B-6703-4D9D-9211-97FB42FBC436}" type="sibTrans" cxnId="{D5FAC562-7CE2-4075-850B-92B7D66DCE7D}">
      <dgm:prSet/>
      <dgm:spPr/>
      <dgm:t>
        <a:bodyPr/>
        <a:lstStyle/>
        <a:p>
          <a:endParaRPr lang="en-US"/>
        </a:p>
      </dgm:t>
    </dgm:pt>
    <dgm:pt modelId="{35705C72-8876-46AB-A91E-1FB70A6159A4}" type="pres">
      <dgm:prSet presAssocID="{B9FC0654-F66D-416D-B9F4-8A49E7C049F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9F603AD-106F-40C1-B18F-ECB904AAC7A6}" type="pres">
      <dgm:prSet presAssocID="{FCD46F8A-0C6A-4AB6-B6E4-ABCD5E2169C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115429-0AB5-4B3A-B645-0A89D2C9FD47}" type="pres">
      <dgm:prSet presAssocID="{F4562E73-2CE8-46AF-86C5-B687785EA480}" presName="sibTrans" presStyleCnt="0"/>
      <dgm:spPr/>
    </dgm:pt>
    <dgm:pt modelId="{AA18A0F8-A3EA-4BF8-87DF-3883F7F54AB5}" type="pres">
      <dgm:prSet presAssocID="{C79237EB-5E84-4CC1-BCA6-8E8310B6BC2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8A61C5-93B9-4452-8789-68BCAAC32237}" type="pres">
      <dgm:prSet presAssocID="{6F918307-BA85-41D4-AD28-C90629356FAE}" presName="sibTrans" presStyleCnt="0"/>
      <dgm:spPr/>
    </dgm:pt>
    <dgm:pt modelId="{012ED875-E446-408D-B567-247B650F7BDA}" type="pres">
      <dgm:prSet presAssocID="{5550F96A-AD3E-46F9-B85A-0B68F7D363D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C8B881-709A-45BD-BA77-6F1FA7FD8C9B}" type="pres">
      <dgm:prSet presAssocID="{3E8B4FCA-F3F2-4AD0-B59C-86F6AEFE7BCD}" presName="sibTrans" presStyleCnt="0"/>
      <dgm:spPr/>
    </dgm:pt>
    <dgm:pt modelId="{2855308E-6D69-4601-9685-89178EC81B30}" type="pres">
      <dgm:prSet presAssocID="{6FF2A0EF-0CB8-471B-868D-6012A591B72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F636E3-E058-46B8-883B-7782016B48F4}" srcId="{B9FC0654-F66D-416D-B9F4-8A49E7C049FE}" destId="{FCD46F8A-0C6A-4AB6-B6E4-ABCD5E2169CD}" srcOrd="0" destOrd="0" parTransId="{F40F5D3C-537C-49E4-8A0D-3E264623342D}" sibTransId="{F4562E73-2CE8-46AF-86C5-B687785EA480}"/>
    <dgm:cxn modelId="{4FA9AE37-11D7-45CF-8827-4E094F9D5459}" srcId="{B9FC0654-F66D-416D-B9F4-8A49E7C049FE}" destId="{5550F96A-AD3E-46F9-B85A-0B68F7D363DF}" srcOrd="2" destOrd="0" parTransId="{4F6B8B6B-35C3-4A15-8233-6536A8287833}" sibTransId="{3E8B4FCA-F3F2-4AD0-B59C-86F6AEFE7BCD}"/>
    <dgm:cxn modelId="{F6B66C98-BCA9-4EDB-A60E-3B3F6CAEF272}" type="presOf" srcId="{6FF2A0EF-0CB8-471B-868D-6012A591B729}" destId="{2855308E-6D69-4601-9685-89178EC81B30}" srcOrd="0" destOrd="0" presId="urn:microsoft.com/office/officeart/2005/8/layout/default"/>
    <dgm:cxn modelId="{72AADCB3-3872-4F4C-8774-E633CB192C6C}" srcId="{B9FC0654-F66D-416D-B9F4-8A49E7C049FE}" destId="{C79237EB-5E84-4CC1-BCA6-8E8310B6BC20}" srcOrd="1" destOrd="0" parTransId="{D8F595E1-65D1-49B0-8FEB-501621D7CE71}" sibTransId="{6F918307-BA85-41D4-AD28-C90629356FAE}"/>
    <dgm:cxn modelId="{13ED38A4-5C90-47CD-8E57-3BAC5D04517D}" type="presOf" srcId="{B9FC0654-F66D-416D-B9F4-8A49E7C049FE}" destId="{35705C72-8876-46AB-A91E-1FB70A6159A4}" srcOrd="0" destOrd="0" presId="urn:microsoft.com/office/officeart/2005/8/layout/default"/>
    <dgm:cxn modelId="{86F55F79-9CBE-479F-AB6B-E51913BF030A}" type="presOf" srcId="{5550F96A-AD3E-46F9-B85A-0B68F7D363DF}" destId="{012ED875-E446-408D-B567-247B650F7BDA}" srcOrd="0" destOrd="0" presId="urn:microsoft.com/office/officeart/2005/8/layout/default"/>
    <dgm:cxn modelId="{3E3F09E8-A496-4CD4-BADF-F5C1A26F8E84}" type="presOf" srcId="{FCD46F8A-0C6A-4AB6-B6E4-ABCD5E2169CD}" destId="{B9F603AD-106F-40C1-B18F-ECB904AAC7A6}" srcOrd="0" destOrd="0" presId="urn:microsoft.com/office/officeart/2005/8/layout/default"/>
    <dgm:cxn modelId="{57483586-AC73-4BAA-9B6C-44809B288462}" type="presOf" srcId="{C79237EB-5E84-4CC1-BCA6-8E8310B6BC20}" destId="{AA18A0F8-A3EA-4BF8-87DF-3883F7F54AB5}" srcOrd="0" destOrd="0" presId="urn:microsoft.com/office/officeart/2005/8/layout/default"/>
    <dgm:cxn modelId="{D5FAC562-7CE2-4075-850B-92B7D66DCE7D}" srcId="{B9FC0654-F66D-416D-B9F4-8A49E7C049FE}" destId="{6FF2A0EF-0CB8-471B-868D-6012A591B729}" srcOrd="3" destOrd="0" parTransId="{84729C89-EC68-4B4B-94D8-CBD7B36EDC4B}" sibTransId="{530D805B-6703-4D9D-9211-97FB42FBC436}"/>
    <dgm:cxn modelId="{7261DAC7-526D-4467-ADC6-39052FC51715}" type="presParOf" srcId="{35705C72-8876-46AB-A91E-1FB70A6159A4}" destId="{B9F603AD-106F-40C1-B18F-ECB904AAC7A6}" srcOrd="0" destOrd="0" presId="urn:microsoft.com/office/officeart/2005/8/layout/default"/>
    <dgm:cxn modelId="{4A97570C-FDAA-44CD-99E2-5988E5345CCE}" type="presParOf" srcId="{35705C72-8876-46AB-A91E-1FB70A6159A4}" destId="{4C115429-0AB5-4B3A-B645-0A89D2C9FD47}" srcOrd="1" destOrd="0" presId="urn:microsoft.com/office/officeart/2005/8/layout/default"/>
    <dgm:cxn modelId="{0B746329-1892-418B-BD60-06765ACD5E6D}" type="presParOf" srcId="{35705C72-8876-46AB-A91E-1FB70A6159A4}" destId="{AA18A0F8-A3EA-4BF8-87DF-3883F7F54AB5}" srcOrd="2" destOrd="0" presId="urn:microsoft.com/office/officeart/2005/8/layout/default"/>
    <dgm:cxn modelId="{2E75864F-C8C4-49AE-92AC-7985D71EC1E2}" type="presParOf" srcId="{35705C72-8876-46AB-A91E-1FB70A6159A4}" destId="{B88A61C5-93B9-4452-8789-68BCAAC32237}" srcOrd="3" destOrd="0" presId="urn:microsoft.com/office/officeart/2005/8/layout/default"/>
    <dgm:cxn modelId="{7680569A-E0C6-485A-90DD-727C5884D2D5}" type="presParOf" srcId="{35705C72-8876-46AB-A91E-1FB70A6159A4}" destId="{012ED875-E446-408D-B567-247B650F7BDA}" srcOrd="4" destOrd="0" presId="urn:microsoft.com/office/officeart/2005/8/layout/default"/>
    <dgm:cxn modelId="{90626EEF-6BF2-4CF4-80AC-7CFCD3FBA51B}" type="presParOf" srcId="{35705C72-8876-46AB-A91E-1FB70A6159A4}" destId="{72C8B881-709A-45BD-BA77-6F1FA7FD8C9B}" srcOrd="5" destOrd="0" presId="urn:microsoft.com/office/officeart/2005/8/layout/default"/>
    <dgm:cxn modelId="{B77A350A-08BF-4C73-91C4-BCF341AFAA5D}" type="presParOf" srcId="{35705C72-8876-46AB-A91E-1FB70A6159A4}" destId="{2855308E-6D69-4601-9685-89178EC81B3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F603AD-106F-40C1-B18F-ECB904AAC7A6}">
      <dsp:nvSpPr>
        <dsp:cNvPr id="0" name=""/>
        <dsp:cNvSpPr/>
      </dsp:nvSpPr>
      <dsp:spPr>
        <a:xfrm>
          <a:off x="1668063" y="3037"/>
          <a:ext cx="3341689" cy="2005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smtClean="0"/>
            <a:t>Output</a:t>
          </a:r>
          <a:endParaRPr lang="en-US" sz="5600" kern="1200" dirty="0"/>
        </a:p>
      </dsp:txBody>
      <dsp:txXfrm>
        <a:off x="1668063" y="3037"/>
        <a:ext cx="3341689" cy="2005013"/>
      </dsp:txXfrm>
    </dsp:sp>
    <dsp:sp modelId="{AA18A0F8-A3EA-4BF8-87DF-3883F7F54AB5}">
      <dsp:nvSpPr>
        <dsp:cNvPr id="0" name=""/>
        <dsp:cNvSpPr/>
      </dsp:nvSpPr>
      <dsp:spPr>
        <a:xfrm>
          <a:off x="5343921" y="3037"/>
          <a:ext cx="3341689" cy="2005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err="1" smtClean="0"/>
            <a:t>Labour</a:t>
          </a:r>
          <a:r>
            <a:rPr lang="en-US" sz="5600" kern="1200" dirty="0" smtClean="0"/>
            <a:t> force</a:t>
          </a:r>
          <a:endParaRPr lang="en-US" sz="5600" kern="1200" dirty="0"/>
        </a:p>
      </dsp:txBody>
      <dsp:txXfrm>
        <a:off x="5343921" y="3037"/>
        <a:ext cx="3341689" cy="2005013"/>
      </dsp:txXfrm>
    </dsp:sp>
    <dsp:sp modelId="{012ED875-E446-408D-B567-247B650F7BDA}">
      <dsp:nvSpPr>
        <dsp:cNvPr id="0" name=""/>
        <dsp:cNvSpPr/>
      </dsp:nvSpPr>
      <dsp:spPr>
        <a:xfrm>
          <a:off x="1668063" y="2342219"/>
          <a:ext cx="3341689" cy="2005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smtClean="0"/>
            <a:t>Market share</a:t>
          </a:r>
          <a:endParaRPr lang="en-US" sz="5600" kern="1200" dirty="0"/>
        </a:p>
      </dsp:txBody>
      <dsp:txXfrm>
        <a:off x="1668063" y="2342219"/>
        <a:ext cx="3341689" cy="2005013"/>
      </dsp:txXfrm>
    </dsp:sp>
    <dsp:sp modelId="{2855308E-6D69-4601-9685-89178EC81B30}">
      <dsp:nvSpPr>
        <dsp:cNvPr id="0" name=""/>
        <dsp:cNvSpPr/>
      </dsp:nvSpPr>
      <dsp:spPr>
        <a:xfrm>
          <a:off x="5343921" y="2342219"/>
          <a:ext cx="3341689" cy="2005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smtClean="0"/>
            <a:t>Capital structure</a:t>
          </a:r>
          <a:endParaRPr lang="en-US" sz="5600" kern="1200" dirty="0"/>
        </a:p>
      </dsp:txBody>
      <dsp:txXfrm>
        <a:off x="5343921" y="2342219"/>
        <a:ext cx="3341689" cy="20050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71AEC-2C40-4522-99D6-FC05189740E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38C21-8A00-4A1F-B379-759630B50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3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7EA90-B3E7-4171-B16A-0061217953CA}" type="datetime1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9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AC8E-4497-4F27-82A8-2A74CD74AC4C}" type="datetime1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6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C47B-BD72-4A30-A65B-5426FD6C6349}" type="datetime1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34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959C-6642-42DB-9209-3AE62D1D4CB7}" type="datetime1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5909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D10B7-9A27-4CF2-99FF-73928DB4CD78}" type="datetime1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51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C65F-569A-40AD-8BC1-8F363A87102C}" type="datetime1">
              <a:rPr lang="en-US" smtClean="0"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18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93C-EB36-4127-87A5-5BCB7B7EF337}" type="datetime1">
              <a:rPr lang="en-US" smtClean="0"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60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B787-BD6E-40BB-8739-5CBF1FB1D074}" type="datetime1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513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1101-5D2E-449F-832B-7C63D14F5D07}" type="datetime1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6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6D60-C97B-449E-8CFB-5FE028729E4C}" type="datetime1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5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0B51-C90B-4B23-92BB-6D6FA81C4F69}" type="datetime1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6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F9674-EBAA-477C-BF90-39FD88C0EB3F}" type="datetime1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8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BFC5-FA80-44C3-945E-9F95F7E1A55D}" type="datetime1">
              <a:rPr lang="en-US" smtClean="0"/>
              <a:t>5/22/2020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7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59CAA-ECFF-4CF8-AFFC-9338A39C6FAA}" type="datetime1">
              <a:rPr lang="en-US" smtClean="0"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6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CC7BE-7084-447A-8A4D-D408BB59BCF3}" type="datetime1">
              <a:rPr lang="en-US" smtClean="0"/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5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6B7A-71C2-4E4E-9760-B5E6D1D148DF}" type="datetime1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4A8D-88BA-475B-8FD8-0A753823138B}" type="datetime1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1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B394B-5247-448C-819F-CC7AAA93D8E3}" type="datetime1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2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vestt.co.tt/how-we-help/trinidad-and-tobago-diasp/Trinidad-and-Tobago-Guidelines-for-registering-a-business1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ockex.co.tt/website/uploads/file/TTSE%20Small%20&amp;%20Medium%20Enterprise%20Market%20Listing%20&amp;%20Application%20Requirements.pdf" TargetMode="External"/><Relationship Id="rId2" Type="http://schemas.openxmlformats.org/officeDocument/2006/relationships/hyperlink" Target="https://www.molsed.gov.tt/images/Final_MSE_Development_Policy_MVG_ALC_20140605_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ergynow.tt/events/business-planning-for-sme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4518" y="817843"/>
            <a:ext cx="1109272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Area: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Management </a:t>
            </a: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Business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	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CAPE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Size and growth of business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2 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Module 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Objective 3</a:t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TT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TT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(a)	Criteria for measuring size and growth</a:t>
            </a:r>
          </a:p>
          <a:p>
            <a:r>
              <a:rPr lang="en-T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	Advantages and disadvantages of small firms vs large firms.</a:t>
            </a: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98804" y="6080822"/>
            <a:ext cx="6672865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3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for measuring size and growth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954151"/>
              </p:ext>
            </p:extLst>
          </p:nvPr>
        </p:nvGraphicFramePr>
        <p:xfrm>
          <a:off x="914400" y="2095500"/>
          <a:ext cx="10353675" cy="4350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3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for measuring size and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935921"/>
            <a:ext cx="10353762" cy="3855279"/>
          </a:xfrm>
        </p:spPr>
        <p:txBody>
          <a:bodyPr/>
          <a:lstStyle/>
          <a:p>
            <a:r>
              <a:rPr lang="en-US" dirty="0" smtClean="0"/>
              <a:t>Output – Amount and value of goods and services produced in a given time period is more in a large firm.</a:t>
            </a:r>
          </a:p>
          <a:p>
            <a:r>
              <a:rPr lang="en-US" dirty="0" err="1" smtClean="0"/>
              <a:t>Labour</a:t>
            </a:r>
            <a:r>
              <a:rPr lang="en-US" dirty="0" smtClean="0"/>
              <a:t> force – the number of employees whether the firm engages in </a:t>
            </a:r>
            <a:r>
              <a:rPr lang="en-US" dirty="0" err="1" smtClean="0"/>
              <a:t>labour</a:t>
            </a:r>
            <a:r>
              <a:rPr lang="en-US" dirty="0" smtClean="0"/>
              <a:t> intensive or capital intensive production tends to be more in a large firm.</a:t>
            </a:r>
          </a:p>
          <a:p>
            <a:r>
              <a:rPr lang="en-US" dirty="0" smtClean="0"/>
              <a:t>Market share – A larger firm commands a greater market share as it possesses the resources to enable mass advertising</a:t>
            </a:r>
          </a:p>
          <a:p>
            <a:r>
              <a:rPr lang="en-US" dirty="0" smtClean="0"/>
              <a:t>Capital structure – A larger firm has more access to funding and so can expand faster.  The capital structure will be larger.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1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14728"/>
            <a:ext cx="10353761" cy="904407"/>
          </a:xfrm>
        </p:spPr>
        <p:txBody>
          <a:bodyPr/>
          <a:lstStyle/>
          <a:p>
            <a:r>
              <a:rPr lang="en-US" dirty="0" smtClean="0"/>
              <a:t>Small Firms vs Large Firms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2614684"/>
              </p:ext>
            </p:extLst>
          </p:nvPr>
        </p:nvGraphicFramePr>
        <p:xfrm>
          <a:off x="379421" y="1469755"/>
          <a:ext cx="11422506" cy="4534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771">
                  <a:extLst>
                    <a:ext uri="{9D8B030D-6E8A-4147-A177-3AD203B41FA5}">
                      <a16:colId xmlns:a16="http://schemas.microsoft.com/office/drawing/2014/main" val="995200113"/>
                    </a:ext>
                  </a:extLst>
                </a:gridCol>
                <a:gridCol w="4631961">
                  <a:extLst>
                    <a:ext uri="{9D8B030D-6E8A-4147-A177-3AD203B41FA5}">
                      <a16:colId xmlns:a16="http://schemas.microsoft.com/office/drawing/2014/main" val="1325809280"/>
                    </a:ext>
                  </a:extLst>
                </a:gridCol>
                <a:gridCol w="4916774">
                  <a:extLst>
                    <a:ext uri="{9D8B030D-6E8A-4147-A177-3AD203B41FA5}">
                      <a16:colId xmlns:a16="http://schemas.microsoft.com/office/drawing/2014/main" val="1618504994"/>
                    </a:ext>
                  </a:extLst>
                </a:gridCol>
              </a:tblGrid>
              <a:tr h="4197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Small Firms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Large Firms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995926"/>
                  </a:ext>
                </a:extLst>
              </a:tr>
              <a:tr h="537308"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 Requirement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Collateral</a:t>
                      </a:r>
                      <a:r>
                        <a:rPr lang="en-US" baseline="0" dirty="0" smtClean="0"/>
                        <a:t> is limited so ability to source loans is limited.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Have more collateral so can source more financing.  Can even issue shares to raise capital if structure allows.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938999"/>
                  </a:ext>
                </a:extLst>
              </a:tr>
              <a:tr h="537308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Economies</a:t>
                      </a:r>
                      <a:r>
                        <a:rPr lang="en-US" baseline="0" dirty="0" smtClean="0"/>
                        <a:t> of Scale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Restricted</a:t>
                      </a:r>
                      <a:r>
                        <a:rPr lang="en-US" baseline="0" dirty="0" smtClean="0"/>
                        <a:t> by size so unable to engage in large scale production.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Benefits</a:t>
                      </a:r>
                      <a:r>
                        <a:rPr lang="en-US" baseline="0" dirty="0" smtClean="0"/>
                        <a:t> from large scale production through cheaper unit costs, bulk buying, skilled higher level employees, mass advertising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5487237"/>
                  </a:ext>
                </a:extLst>
              </a:tr>
              <a:tr h="537308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 and 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Owners</a:t>
                      </a:r>
                      <a:r>
                        <a:rPr lang="en-US" baseline="0" dirty="0" smtClean="0"/>
                        <a:t> can respond to every situation quickly.  </a:t>
                      </a:r>
                    </a:p>
                    <a:p>
                      <a:r>
                        <a:rPr lang="en-US" baseline="0" dirty="0" smtClean="0"/>
                        <a:t>Wages are stable as trade unions are not involved.</a:t>
                      </a:r>
                    </a:p>
                    <a:p>
                      <a:r>
                        <a:rPr lang="en-US" baseline="0" dirty="0" smtClean="0"/>
                        <a:t>Communication is easier.</a:t>
                      </a:r>
                    </a:p>
                    <a:p>
                      <a:r>
                        <a:rPr lang="en-US" baseline="0" dirty="0" smtClean="0"/>
                        <a:t>Personal services are easier to provide.</a:t>
                      </a:r>
                    </a:p>
                    <a:p>
                      <a:r>
                        <a:rPr lang="en-US" baseline="0" dirty="0" smtClean="0"/>
                        <a:t>Span of control is less and more effective.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Very bureaucratic so responses may take longer.  </a:t>
                      </a:r>
                    </a:p>
                    <a:p>
                      <a:r>
                        <a:rPr lang="en-US" dirty="0" smtClean="0"/>
                        <a:t>Greater likelihood that workers belong</a:t>
                      </a:r>
                      <a:r>
                        <a:rPr lang="en-US" baseline="0" dirty="0" smtClean="0"/>
                        <a:t> to a trade union.</a:t>
                      </a:r>
                    </a:p>
                    <a:p>
                      <a:r>
                        <a:rPr lang="en-US" baseline="0" dirty="0" smtClean="0"/>
                        <a:t>Communication takes longer.</a:t>
                      </a:r>
                    </a:p>
                    <a:p>
                      <a:r>
                        <a:rPr lang="en-US" baseline="0" dirty="0" smtClean="0"/>
                        <a:t>Personal services are difficult to provide.</a:t>
                      </a:r>
                    </a:p>
                    <a:p>
                      <a:r>
                        <a:rPr lang="en-US" baseline="0" dirty="0" smtClean="0"/>
                        <a:t>Span of control is large and tends to more ineffective.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576853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99001" y="6154902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03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51408"/>
            <a:ext cx="10353761" cy="893371"/>
          </a:xfrm>
        </p:spPr>
        <p:txBody>
          <a:bodyPr/>
          <a:lstStyle/>
          <a:p>
            <a:r>
              <a:rPr lang="en-US" dirty="0" smtClean="0"/>
              <a:t>Small firms vs large firms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49704" y="6219822"/>
            <a:ext cx="6672865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0557382"/>
              </p:ext>
            </p:extLst>
          </p:nvPr>
        </p:nvGraphicFramePr>
        <p:xfrm>
          <a:off x="149902" y="1098626"/>
          <a:ext cx="11902189" cy="548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9788">
                  <a:extLst>
                    <a:ext uri="{9D8B030D-6E8A-4147-A177-3AD203B41FA5}">
                      <a16:colId xmlns:a16="http://schemas.microsoft.com/office/drawing/2014/main" val="995200113"/>
                    </a:ext>
                  </a:extLst>
                </a:gridCol>
                <a:gridCol w="4300657">
                  <a:extLst>
                    <a:ext uri="{9D8B030D-6E8A-4147-A177-3AD203B41FA5}">
                      <a16:colId xmlns:a16="http://schemas.microsoft.com/office/drawing/2014/main" val="1325809280"/>
                    </a:ext>
                  </a:extLst>
                </a:gridCol>
                <a:gridCol w="4411744">
                  <a:extLst>
                    <a:ext uri="{9D8B030D-6E8A-4147-A177-3AD203B41FA5}">
                      <a16:colId xmlns:a16="http://schemas.microsoft.com/office/drawing/2014/main" val="1618504994"/>
                    </a:ext>
                  </a:extLst>
                </a:gridCol>
              </a:tblGrid>
              <a:tr h="4645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Small Firms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Large Firms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995926"/>
                  </a:ext>
                </a:extLst>
              </a:tr>
              <a:tr h="764414">
                <a:tc>
                  <a:txBody>
                    <a:bodyPr/>
                    <a:lstStyle/>
                    <a:p>
                      <a:r>
                        <a:rPr lang="en-US" dirty="0" smtClean="0"/>
                        <a:t>Record keeping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System</a:t>
                      </a:r>
                      <a:r>
                        <a:rPr lang="en-US" baseline="0" dirty="0" smtClean="0"/>
                        <a:t> tends to be unstructured and handled by owner.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Very structured</a:t>
                      </a:r>
                      <a:r>
                        <a:rPr lang="en-US" baseline="0" dirty="0" smtClean="0"/>
                        <a:t> system.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218843"/>
                  </a:ext>
                </a:extLst>
              </a:tr>
              <a:tr h="948034">
                <a:tc>
                  <a:txBody>
                    <a:bodyPr/>
                    <a:lstStyle/>
                    <a:p>
                      <a:r>
                        <a:rPr lang="en-US" dirty="0" smtClean="0"/>
                        <a:t>Working capital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 flow may be more difficult in a smaller firm.  It may be difficult to repay creditors quickly.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 flow tends to be greater as there is a larger stock turnover.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857982"/>
                  </a:ext>
                </a:extLst>
              </a:tr>
              <a:tr h="764414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 skills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Difficult to attract skilled persons as salaries</a:t>
                      </a:r>
                      <a:r>
                        <a:rPr lang="en-US" baseline="0" dirty="0" smtClean="0"/>
                        <a:t> are lower.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Easier to attract skilled persons.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171167"/>
                  </a:ext>
                </a:extLst>
              </a:tr>
              <a:tr h="1312480">
                <a:tc>
                  <a:txBody>
                    <a:bodyPr/>
                    <a:lstStyle/>
                    <a:p>
                      <a:r>
                        <a:rPr lang="en-US" dirty="0" smtClean="0"/>
                        <a:t>Regulation and legislation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 as much regulation</a:t>
                      </a:r>
                      <a:r>
                        <a:rPr lang="en-US" baseline="0" dirty="0" smtClean="0"/>
                        <a:t> and legislation involved.</a:t>
                      </a:r>
                    </a:p>
                    <a:p>
                      <a:r>
                        <a:rPr lang="en-US" sz="1200" dirty="0" smtClean="0">
                          <a:hlinkClick r:id="rId2"/>
                        </a:rPr>
                        <a:t>http://www.investt.co.tt/how-we-help/trinidad-and-tobago-diasp/Trinidad-and-Tobago-Guidelines-for-registering-a-business1.pdf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More regulation and legislation involved.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hlinkClick r:id="rId2"/>
                        </a:rPr>
                        <a:t>http://www.investt.co.tt/how-we-help/trinidad-and-tobago-diasp/Trinidad-and-Tobago-Guidelines-for-registering-a-business1.pdf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64280"/>
                  </a:ext>
                </a:extLst>
              </a:tr>
              <a:tr h="1232444">
                <a:tc>
                  <a:txBody>
                    <a:bodyPr/>
                    <a:lstStyle/>
                    <a:p>
                      <a:r>
                        <a:rPr lang="en-US" dirty="0" smtClean="0"/>
                        <a:t>Strategies for growth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Growth is restricted by lack of capital.  </a:t>
                      </a:r>
                    </a:p>
                    <a:p>
                      <a:r>
                        <a:rPr lang="en-US" dirty="0" smtClean="0"/>
                        <a:t>Innovation is more present.</a:t>
                      </a:r>
                    </a:p>
                    <a:p>
                      <a:r>
                        <a:rPr lang="en-US" dirty="0" smtClean="0"/>
                        <a:t>Most</a:t>
                      </a:r>
                      <a:r>
                        <a:rPr lang="en-US" baseline="0" dirty="0" smtClean="0"/>
                        <a:t> firms start off small and become large firms over time.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Has more capital for expansion.</a:t>
                      </a:r>
                    </a:p>
                    <a:p>
                      <a:r>
                        <a:rPr lang="en-US" dirty="0" smtClean="0"/>
                        <a:t>Can invest in research and innovation.</a:t>
                      </a:r>
                    </a:p>
                    <a:p>
                      <a:r>
                        <a:rPr lang="en-US" dirty="0" smtClean="0"/>
                        <a:t>Becoming too large can lead to management inefficiencies.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577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71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90" y="243510"/>
            <a:ext cx="10353761" cy="904407"/>
          </a:xfrm>
        </p:spPr>
        <p:txBody>
          <a:bodyPr/>
          <a:lstStyle/>
          <a:p>
            <a:r>
              <a:rPr lang="en-US" dirty="0" smtClean="0"/>
              <a:t>Classification of firms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1924949"/>
              </p:ext>
            </p:extLst>
          </p:nvPr>
        </p:nvGraphicFramePr>
        <p:xfrm>
          <a:off x="779490" y="1319133"/>
          <a:ext cx="10882858" cy="433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365">
                  <a:extLst>
                    <a:ext uri="{9D8B030D-6E8A-4147-A177-3AD203B41FA5}">
                      <a16:colId xmlns:a16="http://schemas.microsoft.com/office/drawing/2014/main" val="3144557565"/>
                    </a:ext>
                  </a:extLst>
                </a:gridCol>
                <a:gridCol w="2883727">
                  <a:extLst>
                    <a:ext uri="{9D8B030D-6E8A-4147-A177-3AD203B41FA5}">
                      <a16:colId xmlns:a16="http://schemas.microsoft.com/office/drawing/2014/main" val="293575437"/>
                    </a:ext>
                  </a:extLst>
                </a:gridCol>
                <a:gridCol w="2883727">
                  <a:extLst>
                    <a:ext uri="{9D8B030D-6E8A-4147-A177-3AD203B41FA5}">
                      <a16:colId xmlns:a16="http://schemas.microsoft.com/office/drawing/2014/main" val="2497263313"/>
                    </a:ext>
                  </a:extLst>
                </a:gridCol>
                <a:gridCol w="2996039">
                  <a:extLst>
                    <a:ext uri="{9D8B030D-6E8A-4147-A177-3AD203B41FA5}">
                      <a16:colId xmlns:a16="http://schemas.microsoft.com/office/drawing/2014/main" val="172387356"/>
                    </a:ext>
                  </a:extLst>
                </a:gridCol>
              </a:tblGrid>
              <a:tr h="6493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employees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091823"/>
                  </a:ext>
                </a:extLst>
              </a:tr>
              <a:tr h="858665">
                <a:tc>
                  <a:txBody>
                    <a:bodyPr/>
                    <a:lstStyle/>
                    <a:p>
                      <a:r>
                        <a:rPr lang="en-US" dirty="0" smtClean="0"/>
                        <a:t>Mini-Micro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(including owner/manager)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≤ $250 000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$250 000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955108"/>
                  </a:ext>
                </a:extLst>
              </a:tr>
              <a:tr h="876143">
                <a:tc>
                  <a:txBody>
                    <a:bodyPr/>
                    <a:lstStyle/>
                    <a:p>
                      <a:r>
                        <a:rPr lang="en-US" dirty="0" smtClean="0"/>
                        <a:t>Micro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≤ 5 (including owner/manager)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$1 000 000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538001"/>
                  </a:ext>
                </a:extLst>
              </a:tr>
              <a:tr h="649338">
                <a:tc>
                  <a:txBody>
                    <a:bodyPr/>
                    <a:lstStyle/>
                    <a:p>
                      <a:r>
                        <a:rPr lang="en-US" dirty="0" smtClean="0"/>
                        <a:t>Small Firms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≤ 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≤ $1 500</a:t>
                      </a:r>
                      <a:r>
                        <a:rPr lang="en-US" baseline="0" dirty="0" smtClean="0"/>
                        <a:t>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$8 000 000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767"/>
                  </a:ext>
                </a:extLst>
              </a:tr>
              <a:tr h="649338">
                <a:tc>
                  <a:txBody>
                    <a:bodyPr/>
                    <a:lstStyle/>
                    <a:p>
                      <a:r>
                        <a:rPr lang="en-US" dirty="0" smtClean="0"/>
                        <a:t>Medium Firms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26-50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$8 000 000 - $50 000 000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2108476"/>
                  </a:ext>
                </a:extLst>
              </a:tr>
              <a:tr h="649338">
                <a:tc>
                  <a:txBody>
                    <a:bodyPr/>
                    <a:lstStyle/>
                    <a:p>
                      <a:r>
                        <a:rPr lang="en-US" dirty="0" smtClean="0"/>
                        <a:t>Large Firms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&gt;$50 000 000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620887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0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934387"/>
          </a:xfrm>
        </p:spPr>
        <p:txBody>
          <a:bodyPr/>
          <a:lstStyle/>
          <a:p>
            <a:r>
              <a:rPr lang="en-US" dirty="0" smtClean="0"/>
              <a:t>Classification of firms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543987"/>
            <a:ext cx="10838494" cy="42472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MINISTRY OF LABOUR AND SMALL ENTERPRISE DEVELOPMENT Enterprise Development Division MICRO AND SMALL ENTERPRISE (MSE) DEVELOPMENT POLICY FOR TRINIDAD AND TOBAGO 2014 – 2016 Driving </a:t>
            </a:r>
            <a:r>
              <a:rPr lang="en-US" dirty="0" smtClean="0"/>
              <a:t>Entrepreneurship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www.molsed.gov.tt/images/Final_MSE_Development_Policy_MVG_ALC_20140605_1.pdf</a:t>
            </a:r>
            <a:endParaRPr lang="en-US" dirty="0" smtClean="0"/>
          </a:p>
          <a:p>
            <a:r>
              <a:rPr lang="en-US" dirty="0" smtClean="0"/>
              <a:t>Trinidad and Tobago Stock Exchange</a:t>
            </a:r>
          </a:p>
          <a:p>
            <a:pPr marL="165100" indent="0">
              <a:buNone/>
            </a:pPr>
            <a:r>
              <a:rPr lang="en-US" dirty="0">
                <a:hlinkClick r:id="rId3"/>
              </a:rPr>
              <a:t>https://www.stockex.co.tt/website/uploads/file/TTSE%20Small%20&amp;%20Medium%20Enterprise%20Market%20Listing%20&amp;%</a:t>
            </a:r>
            <a:r>
              <a:rPr lang="en-US" dirty="0" smtClean="0">
                <a:hlinkClick r:id="rId3"/>
              </a:rPr>
              <a:t>20Application%20Requirements.pdf</a:t>
            </a:r>
            <a:endParaRPr lang="en-US" dirty="0" smtClean="0"/>
          </a:p>
          <a:p>
            <a:r>
              <a:rPr lang="en-US" dirty="0"/>
              <a:t>The Energy Chamber of Trinidad and Tobago</a:t>
            </a:r>
          </a:p>
          <a:p>
            <a:pPr marL="225425" indent="0">
              <a:buNone/>
            </a:pPr>
            <a:r>
              <a:rPr lang="en-US" dirty="0">
                <a:hlinkClick r:id="rId4"/>
              </a:rPr>
              <a:t>https://energynow.tt/events/business-planning-for-smes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935921"/>
            <a:ext cx="10353762" cy="3855279"/>
          </a:xfrm>
        </p:spPr>
        <p:txBody>
          <a:bodyPr/>
          <a:lstStyle/>
          <a:p>
            <a:r>
              <a:rPr lang="en-US" dirty="0" smtClean="0"/>
              <a:t>Discuss four factors used to measure size and growth of firms.</a:t>
            </a:r>
          </a:p>
          <a:p>
            <a:pPr marL="0" indent="0">
              <a:buNone/>
            </a:pPr>
            <a:r>
              <a:rPr lang="en-US" dirty="0" smtClean="0"/>
              <a:t>	Slide 3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Assess the advantages and disadvantages of starting a small firm instead of a large firm.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Slides 4 &amp; 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7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1729</TotalTime>
  <Words>684</Words>
  <Application>Microsoft Office PowerPoint</Application>
  <PresentationFormat>Widescreen</PresentationFormat>
  <Paragraphs>103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Bookman Old Style</vt:lpstr>
      <vt:lpstr>Calibri</vt:lpstr>
      <vt:lpstr>Rockwell</vt:lpstr>
      <vt:lpstr>Times New Roman</vt:lpstr>
      <vt:lpstr>Damask</vt:lpstr>
      <vt:lpstr>PowerPoint Presentation</vt:lpstr>
      <vt:lpstr>Criteria for measuring size and growth</vt:lpstr>
      <vt:lpstr>Criteria for measuring size and growth</vt:lpstr>
      <vt:lpstr>Small Firms vs Large Firms</vt:lpstr>
      <vt:lpstr>Small firms vs large firms</vt:lpstr>
      <vt:lpstr>Classification of firms</vt:lpstr>
      <vt:lpstr>Classification of firms Data</vt:lpstr>
      <vt:lpstr>Activity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Charmaine Gellineau</cp:lastModifiedBy>
  <cp:revision>33</cp:revision>
  <dcterms:created xsi:type="dcterms:W3CDTF">2020-05-17T20:41:40Z</dcterms:created>
  <dcterms:modified xsi:type="dcterms:W3CDTF">2020-05-22T19:33:03Z</dcterms:modified>
</cp:coreProperties>
</file>