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handoutMasterIdLst>
    <p:handoutMasterId r:id="rId20"/>
  </p:handout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58" r:id="rId9"/>
    <p:sldId id="268" r:id="rId10"/>
    <p:sldId id="269" r:id="rId11"/>
    <p:sldId id="277" r:id="rId12"/>
    <p:sldId id="278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956" y="-90"/>
      </p:cViewPr>
      <p:guideLst>
        <p:guide orient="horz" pos="29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06528-DB2F-4540-8407-9916C7043F44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FA82C-09AE-4129-A6A4-4AA31085A7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AF35C2-7890-4ADE-B0D4-7C8320E2433C}" type="datetimeFigureOut">
              <a:rPr lang="en-US" smtClean="0"/>
              <a:pPr/>
              <a:t>4/26/2020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0C1E11-DB64-4ACA-AA02-B12B52FEFFD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slide" Target="slide17.xml"/><Relationship Id="rId5" Type="http://schemas.openxmlformats.org/officeDocument/2006/relationships/slide" Target="slide16.xml"/><Relationship Id="rId4" Type="http://schemas.openxmlformats.org/officeDocument/2006/relationships/slide" Target="slide15.xml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Lesson%206%20-%202%20Feb/How%20to%20test%20soil%20pH%20%20%20Wonder%20How%20To.fl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Soil Chemical Properties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00892" y="5500702"/>
            <a:ext cx="2143108" cy="1357298"/>
            <a:chOff x="6715140" y="5143512"/>
            <a:chExt cx="2428860" cy="1714488"/>
          </a:xfrm>
        </p:grpSpPr>
        <p:pic>
          <p:nvPicPr>
            <p:cNvPr id="1026" name="Picture 2" descr="C:\Documents and Settings\Kelly\Local Settings\Temporary Internet Files\Content.IE5\MP66Z44T\MCj0441715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429512" y="5143512"/>
              <a:ext cx="1714488" cy="1714488"/>
            </a:xfrm>
            <a:prstGeom prst="rect">
              <a:avLst/>
            </a:prstGeom>
            <a:noFill/>
          </p:spPr>
        </p:pic>
        <p:pic>
          <p:nvPicPr>
            <p:cNvPr id="1027" name="Picture 3" descr="C:\Documents and Settings\Kelly\Local Settings\Temporary Internet Files\Content.IE5\HQZGPRON\MCj03970480000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15140" y="5988406"/>
              <a:ext cx="871423" cy="8695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Soil particle – soil nutrient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Soils can retain nutrients due to the presence of:</a:t>
            </a:r>
          </a:p>
          <a:p>
            <a:pPr lvl="2"/>
            <a:r>
              <a:rPr lang="en-US" dirty="0"/>
              <a:t>Clay</a:t>
            </a:r>
          </a:p>
          <a:p>
            <a:pPr lvl="2"/>
            <a:r>
              <a:rPr lang="en-US" dirty="0"/>
              <a:t>Organic matter (OM)</a:t>
            </a:r>
          </a:p>
          <a:p>
            <a:pPr lvl="2"/>
            <a:r>
              <a:rPr lang="en-US" dirty="0"/>
              <a:t>Aluminum and iron compounds</a:t>
            </a:r>
          </a:p>
          <a:p>
            <a:r>
              <a:rPr lang="en-US" dirty="0"/>
              <a:t>These substance are responsible for the ‘adsorption complex’</a:t>
            </a:r>
          </a:p>
          <a:p>
            <a:r>
              <a:rPr lang="en-US" dirty="0"/>
              <a:t>Adsorption is </a:t>
            </a:r>
            <a:r>
              <a:rPr lang="en-US" i="1" dirty="0"/>
              <a:t>the attraction to a solid surface</a:t>
            </a:r>
          </a:p>
          <a:p>
            <a:r>
              <a:rPr lang="en-US" dirty="0"/>
              <a:t>Clay and OM have a layer of negative charges</a:t>
            </a:r>
          </a:p>
          <a:p>
            <a:r>
              <a:rPr lang="en-US" dirty="0"/>
              <a:t>Some soil nutrients have positive charges resulting in attraction</a:t>
            </a:r>
          </a:p>
          <a:p>
            <a:endParaRPr lang="en-US" dirty="0"/>
          </a:p>
        </p:txBody>
      </p:sp>
      <p:pic>
        <p:nvPicPr>
          <p:cNvPr id="4" name="Picture 3" descr="C:\Documents and Settings\Kelly\Local Settings\Temporary Internet Files\Content.IE5\HQZGPRON\MCj039704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900" y="6000768"/>
            <a:ext cx="768901" cy="688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Nutrient content of the soil –</a:t>
            </a:r>
            <a:br>
              <a:rPr lang="en-US" dirty="0" smtClean="0"/>
            </a:br>
            <a:r>
              <a:rPr lang="en-US" sz="2700" dirty="0" smtClean="0"/>
              <a:t>There are 16 essential elements needed for proper plant growth, Hydrogen, Carbon and Oxygen come from the air</a:t>
            </a:r>
            <a:endParaRPr lang="en-US" sz="27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897774"/>
              </p:ext>
            </p:extLst>
          </p:nvPr>
        </p:nvGraphicFramePr>
        <p:xfrm>
          <a:off x="251520" y="2420888"/>
          <a:ext cx="8784976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850">
                  <a:extLst>
                    <a:ext uri="{9D8B030D-6E8A-4147-A177-3AD203B41FA5}">
                      <a16:colId xmlns:a16="http://schemas.microsoft.com/office/drawing/2014/main" val="4026422589"/>
                    </a:ext>
                  </a:extLst>
                </a:gridCol>
                <a:gridCol w="546394">
                  <a:extLst>
                    <a:ext uri="{9D8B030D-6E8A-4147-A177-3AD203B41FA5}">
                      <a16:colId xmlns:a16="http://schemas.microsoft.com/office/drawing/2014/main" val="581148618"/>
                    </a:ext>
                  </a:extLst>
                </a:gridCol>
                <a:gridCol w="2196244">
                  <a:extLst>
                    <a:ext uri="{9D8B030D-6E8A-4147-A177-3AD203B41FA5}">
                      <a16:colId xmlns:a16="http://schemas.microsoft.com/office/drawing/2014/main" val="329789998"/>
                    </a:ext>
                  </a:extLst>
                </a:gridCol>
                <a:gridCol w="2196244">
                  <a:extLst>
                    <a:ext uri="{9D8B030D-6E8A-4147-A177-3AD203B41FA5}">
                      <a16:colId xmlns:a16="http://schemas.microsoft.com/office/drawing/2014/main" val="4109036965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173542481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17103129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MACRO NUTRIENTS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PRIMARY NUTRIENTS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SECONDARY NUTRIENTS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MICRO OR TRACE NUTRIENTS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846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Nitrogen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Nitrogen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Calcium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220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Phosphorous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Phosphorous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Magnesium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Manganese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831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Potassium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Potassium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Sulphur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Copper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2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Calcium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Boron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121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Magnesium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Molybdenum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272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Sulphur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Zinc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989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Chlorine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552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328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Macro nutrients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026548"/>
              </p:ext>
            </p:extLst>
          </p:nvPr>
        </p:nvGraphicFramePr>
        <p:xfrm>
          <a:off x="457200" y="1935160"/>
          <a:ext cx="8363272" cy="4907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1507">
                  <a:extLst>
                    <a:ext uri="{9D8B030D-6E8A-4147-A177-3AD203B41FA5}">
                      <a16:colId xmlns:a16="http://schemas.microsoft.com/office/drawing/2014/main" val="2504555240"/>
                    </a:ext>
                  </a:extLst>
                </a:gridCol>
                <a:gridCol w="3302621">
                  <a:extLst>
                    <a:ext uri="{9D8B030D-6E8A-4147-A177-3AD203B41FA5}">
                      <a16:colId xmlns:a16="http://schemas.microsoft.com/office/drawing/2014/main" val="156984198"/>
                    </a:ext>
                  </a:extLst>
                </a:gridCol>
                <a:gridCol w="2549144">
                  <a:extLst>
                    <a:ext uri="{9D8B030D-6E8A-4147-A177-3AD203B41FA5}">
                      <a16:colId xmlns:a16="http://schemas.microsoft.com/office/drawing/2014/main" val="1606360343"/>
                    </a:ext>
                  </a:extLst>
                </a:gridCol>
              </a:tblGrid>
              <a:tr h="464748">
                <a:tc>
                  <a:txBody>
                    <a:bodyPr/>
                    <a:lstStyle/>
                    <a:p>
                      <a:r>
                        <a:rPr lang="en-US" dirty="0" smtClean="0"/>
                        <a:t>NITROGEN (N)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PHOSPHOROUS (P)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POTASSIUM (K)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452399"/>
                  </a:ext>
                </a:extLst>
              </a:tr>
              <a:tr h="802168">
                <a:tc>
                  <a:txBody>
                    <a:bodyPr/>
                    <a:lstStyle/>
                    <a:p>
                      <a:r>
                        <a:rPr lang="en-US" dirty="0" smtClean="0"/>
                        <a:t>Absorbed as nitrate or ammonium</a:t>
                      </a:r>
                      <a:r>
                        <a:rPr lang="en-US" baseline="0" dirty="0" smtClean="0"/>
                        <a:t> 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Absorbed as phosphate 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Absorbed as potassium 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97372"/>
                  </a:ext>
                </a:extLst>
              </a:tr>
              <a:tr h="1145954">
                <a:tc>
                  <a:txBody>
                    <a:bodyPr/>
                    <a:lstStyle/>
                    <a:p>
                      <a:r>
                        <a:rPr lang="en-US" dirty="0" smtClean="0"/>
                        <a:t>Promotes vegetative growth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Stimulates root growth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Stimulates formation and transfer of </a:t>
                      </a:r>
                      <a:r>
                        <a:rPr lang="en-US" dirty="0" smtClean="0"/>
                        <a:t>carbohydrates. Important in </a:t>
                      </a:r>
                      <a:r>
                        <a:rPr lang="en-US" smtClean="0"/>
                        <a:t>fruit formation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817938"/>
                  </a:ext>
                </a:extLst>
              </a:tr>
              <a:tr h="2177313">
                <a:tc>
                  <a:txBody>
                    <a:bodyPr/>
                    <a:lstStyle/>
                    <a:p>
                      <a:r>
                        <a:rPr lang="en-US" dirty="0" smtClean="0"/>
                        <a:t>Lack</a:t>
                      </a:r>
                      <a:r>
                        <a:rPr lang="en-US" baseline="0" dirty="0" smtClean="0"/>
                        <a:t> of nitrogen causes; stunted growth, yellowing of leaves and leaf drop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 phosphorous</a:t>
                      </a:r>
                      <a:r>
                        <a:rPr lang="en-US" baseline="0" dirty="0" smtClean="0"/>
                        <a:t> causes; purple green leaf color, poor root development, stunting of green parts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 potassium causes drying of leaves from the tip backward, mottling of leaves and premature falling of buds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059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852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Soil Chemical Properties -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Minerals originate from slow breakdown of parent material and dissolve in soil water</a:t>
            </a:r>
          </a:p>
          <a:p>
            <a:endParaRPr lang="en-US" dirty="0"/>
          </a:p>
          <a:p>
            <a:r>
              <a:rPr lang="en-US" dirty="0"/>
              <a:t>Inorganic salts required by plants for nutrition </a:t>
            </a:r>
          </a:p>
          <a:p>
            <a:endParaRPr lang="en-US" dirty="0"/>
          </a:p>
          <a:p>
            <a:r>
              <a:rPr lang="en-US" dirty="0"/>
              <a:t>Hence study of Soil Chemical Properties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Organic matter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Soil pH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dirty="0"/>
              <a:t>Soil particle – soil nutrient relationship</a:t>
            </a:r>
          </a:p>
          <a:p>
            <a:pPr lvl="1"/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3" descr="C:\Documents and Settings\Kelly\Local Settings\Temporary Internet Files\Content.IE5\HQZGPRON\MCj039704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6169574"/>
            <a:ext cx="768901" cy="688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What is </a:t>
            </a:r>
            <a:r>
              <a:rPr lang="en-US" dirty="0">
                <a:hlinkClick r:id="rId4" action="ppaction://hlinksldjump"/>
              </a:rPr>
              <a:t>soil pH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Jim is a vegetable farmer who received a soil pH tester,  however is unsure of its worth to his farm.  Briefly provide </a:t>
            </a:r>
            <a:r>
              <a:rPr lang="en-US" dirty="0">
                <a:hlinkClick r:id="rId5" action="ppaction://hlinksldjump"/>
              </a:rPr>
              <a:t>advice</a:t>
            </a:r>
            <a:r>
              <a:rPr lang="en-US" dirty="0"/>
              <a:t> to Jim as his Extension Officer.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Explain the causes of </a:t>
            </a:r>
            <a:r>
              <a:rPr lang="en-US" dirty="0">
                <a:hlinkClick r:id="rId6" action="ppaction://hlinksldjump"/>
              </a:rPr>
              <a:t>soil acidity </a:t>
            </a:r>
            <a:r>
              <a:rPr lang="en-US" dirty="0"/>
              <a:t>and how it can be corrected in agricultural soils.  </a:t>
            </a:r>
          </a:p>
          <a:p>
            <a:pPr marL="514350" indent="-514350">
              <a:buNone/>
            </a:pPr>
            <a:endParaRPr lang="en-US" dirty="0"/>
          </a:p>
        </p:txBody>
      </p:sp>
      <p:pic>
        <p:nvPicPr>
          <p:cNvPr id="9" name="Defsound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 cstate="print"/>
          <a:stretch>
            <a:fillRect/>
          </a:stretch>
        </p:blipFill>
        <p:spPr>
          <a:xfrm>
            <a:off x="3428992" y="2071678"/>
            <a:ext cx="304800" cy="304800"/>
          </a:xfrm>
          <a:prstGeom prst="rect">
            <a:avLst/>
          </a:prstGeom>
        </p:spPr>
      </p:pic>
      <p:pic>
        <p:nvPicPr>
          <p:cNvPr id="10" name="Defsound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 cstate="print"/>
          <a:stretch>
            <a:fillRect/>
          </a:stretch>
        </p:blipFill>
        <p:spPr>
          <a:xfrm>
            <a:off x="8572528" y="3786190"/>
            <a:ext cx="304800" cy="304800"/>
          </a:xfrm>
          <a:prstGeom prst="rect">
            <a:avLst/>
          </a:prstGeom>
        </p:spPr>
      </p:pic>
      <p:pic>
        <p:nvPicPr>
          <p:cNvPr id="11" name="Defsound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 cstate="print"/>
          <a:stretch>
            <a:fillRect/>
          </a:stretch>
        </p:blipFill>
        <p:spPr>
          <a:xfrm>
            <a:off x="5286380" y="514351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2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72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/>
              <a:t>	A measure on a scale of 0-14, the acidity or alkalinity of a soil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None/>
            </a:pPr>
            <a:r>
              <a:rPr lang="en-US" i="1" dirty="0">
                <a:hlinkClick r:id="rId2" action="ppaction://hlinksldjump"/>
              </a:rPr>
              <a:t>Back</a:t>
            </a:r>
            <a:endParaRPr lang="en-US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Used to determine the pH of the soil.  </a:t>
            </a:r>
          </a:p>
          <a:p>
            <a:endParaRPr lang="en-US" dirty="0"/>
          </a:p>
          <a:p>
            <a:r>
              <a:rPr lang="en-US" dirty="0"/>
              <a:t>plant vegetables suitable to their pH range thereby facilitating plant uptake of up nutrients.  </a:t>
            </a:r>
          </a:p>
          <a:p>
            <a:endParaRPr lang="en-US" dirty="0"/>
          </a:p>
          <a:p>
            <a:r>
              <a:rPr lang="en-US" dirty="0"/>
              <a:t>maintain the soil pH so that the vegetables would grow in optimum pH conditions.</a:t>
            </a:r>
          </a:p>
          <a:p>
            <a:endParaRPr lang="en-US" dirty="0"/>
          </a:p>
          <a:p>
            <a:r>
              <a:rPr lang="en-US" dirty="0"/>
              <a:t>Efficient use of appropriate fertilizers to minimize soil acidity</a:t>
            </a:r>
          </a:p>
          <a:p>
            <a:pPr>
              <a:buNone/>
            </a:pPr>
            <a:r>
              <a:rPr lang="en-US" i="1" dirty="0">
                <a:hlinkClick r:id="rId2" action="ppaction://hlinksldjump"/>
              </a:rPr>
              <a:t>Back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/>
              <a:t>Soil acidity caused by:</a:t>
            </a:r>
          </a:p>
          <a:p>
            <a:pPr marL="880110" lvl="1" indent="-514350"/>
            <a:r>
              <a:rPr lang="en-US" dirty="0"/>
              <a:t>Leaching – excess water washing away ions</a:t>
            </a:r>
          </a:p>
          <a:p>
            <a:pPr marL="880110" lvl="1" indent="-514350"/>
            <a:r>
              <a:rPr lang="en-US" dirty="0"/>
              <a:t>	Nutrient uptake – plant growth and removal</a:t>
            </a:r>
          </a:p>
          <a:p>
            <a:pPr marL="880110" lvl="1" indent="-514350"/>
            <a:r>
              <a:rPr lang="en-US" dirty="0"/>
              <a:t>	Fertilizers – excessive use of acid fertilizers</a:t>
            </a:r>
          </a:p>
          <a:p>
            <a:pPr marL="880110" lvl="1" indent="-514350"/>
            <a:r>
              <a:rPr lang="en-US" dirty="0" err="1"/>
              <a:t>Sulphur</a:t>
            </a:r>
            <a:r>
              <a:rPr lang="en-US" dirty="0"/>
              <a:t> –  soils with high S resulting in </a:t>
            </a:r>
            <a:r>
              <a:rPr lang="en-US" dirty="0" err="1"/>
              <a:t>sulphuric</a:t>
            </a:r>
            <a:r>
              <a:rPr lang="en-US" dirty="0"/>
              <a:t> acid</a:t>
            </a:r>
          </a:p>
          <a:p>
            <a:pPr marL="514350" indent="-514350">
              <a:buNone/>
            </a:pPr>
            <a:r>
              <a:rPr lang="en-US" dirty="0"/>
              <a:t>and can be corrected by:</a:t>
            </a:r>
          </a:p>
          <a:p>
            <a:pPr marL="880110" lvl="1" indent="-514350"/>
            <a:r>
              <a:rPr lang="en-US" dirty="0"/>
              <a:t>Application of lime (limestone)</a:t>
            </a:r>
          </a:p>
          <a:p>
            <a:pPr marL="880110" lvl="1" indent="-514350"/>
            <a:r>
              <a:rPr lang="en-US" dirty="0"/>
              <a:t>Proper drainage</a:t>
            </a:r>
          </a:p>
          <a:p>
            <a:pPr marL="880110" lvl="1" indent="-514350"/>
            <a:r>
              <a:rPr lang="en-US" dirty="0"/>
              <a:t>Use of appropriate fertilizers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on learning!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58D277-386C-4470-AD46-1B50DFB7E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Soil Chemical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Minerals originate from slow breakdown of parent material</a:t>
            </a:r>
          </a:p>
          <a:p>
            <a:endParaRPr lang="en-US" dirty="0"/>
          </a:p>
          <a:p>
            <a:r>
              <a:rPr lang="en-US" dirty="0"/>
              <a:t>Mineral salts from soil particles dissolve in soil water</a:t>
            </a:r>
          </a:p>
          <a:p>
            <a:endParaRPr lang="en-US" dirty="0"/>
          </a:p>
          <a:p>
            <a:r>
              <a:rPr lang="en-US" dirty="0"/>
              <a:t>Inorganic salts required by plants for nutrition </a:t>
            </a:r>
          </a:p>
          <a:p>
            <a:endParaRPr lang="en-US" dirty="0"/>
          </a:p>
          <a:p>
            <a:r>
              <a:rPr lang="en-US" dirty="0"/>
              <a:t>Hence study of Soil Chemical Properties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3" descr="C:\Documents and Settings\Kelly\Local Settings\Temporary Internet Files\Content.IE5\HQZGPRON\MCj039704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15338" y="6169574"/>
            <a:ext cx="768901" cy="688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Chemical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 main properties of concern to us are: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Soil Organic matter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Soil pH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Soil particle – soil nutrient relationships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</p:txBody>
      </p:sp>
      <p:pic>
        <p:nvPicPr>
          <p:cNvPr id="4" name="Picture 3" descr="C:\Documents and Settings\Kelly\Local Settings\Temporary Internet Files\Content.IE5\HQZGPRON\MCj039704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900" y="6169574"/>
            <a:ext cx="768901" cy="688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Soil Organic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Living organisms together with decaying residues</a:t>
            </a:r>
          </a:p>
          <a:p>
            <a:r>
              <a:rPr lang="en-US" sz="2800" dirty="0"/>
              <a:t>Decaying residues known as Humus</a:t>
            </a:r>
          </a:p>
          <a:p>
            <a:r>
              <a:rPr lang="en-US" sz="2800" dirty="0"/>
              <a:t>Humus </a:t>
            </a:r>
          </a:p>
          <a:p>
            <a:pPr lvl="1"/>
            <a:r>
              <a:rPr lang="en-US" dirty="0"/>
              <a:t>is dead organic matter in state of continuous decomposition</a:t>
            </a:r>
          </a:p>
          <a:p>
            <a:pPr lvl="1"/>
            <a:r>
              <a:rPr lang="en-US" dirty="0"/>
              <a:t>promotes activities of soil organisms (</a:t>
            </a:r>
            <a:r>
              <a:rPr lang="en-US" sz="2200" dirty="0"/>
              <a:t>as host and food source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adds nutrients to the soil</a:t>
            </a:r>
          </a:p>
          <a:p>
            <a:pPr lvl="1"/>
            <a:r>
              <a:rPr lang="en-US" dirty="0"/>
              <a:t>improves structure e.g. binds sandy soils</a:t>
            </a:r>
          </a:p>
          <a:p>
            <a:pPr lvl="1"/>
            <a:r>
              <a:rPr lang="en-US" dirty="0"/>
              <a:t>conserves soil moisture</a:t>
            </a:r>
          </a:p>
          <a:p>
            <a:pPr lvl="1"/>
            <a:r>
              <a:rPr lang="en-US" dirty="0"/>
              <a:t>prevents erosion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C:\Documents and Settings\Kelly\Local Settings\Temporary Internet Files\Content.IE5\HQZGPRON\MCj039704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900" y="6000768"/>
            <a:ext cx="768901" cy="688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Soil pH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Term used to express of degree of acidity and alkalinity</a:t>
            </a:r>
          </a:p>
          <a:p>
            <a:r>
              <a:rPr lang="en-US" dirty="0"/>
              <a:t>Measured on a scale from o-14</a:t>
            </a:r>
          </a:p>
          <a:p>
            <a:r>
              <a:rPr lang="en-US" dirty="0"/>
              <a:t>Neutral on scale = 7</a:t>
            </a:r>
          </a:p>
          <a:p>
            <a:r>
              <a:rPr lang="en-US" dirty="0"/>
              <a:t>&lt; 7 is acidic</a:t>
            </a:r>
          </a:p>
          <a:p>
            <a:r>
              <a:rPr lang="en-US" dirty="0"/>
              <a:t>&gt; 7 is alkaline</a:t>
            </a:r>
          </a:p>
          <a:p>
            <a:r>
              <a:rPr lang="en-US" dirty="0"/>
              <a:t>Testing done to measure soil acidity or alkalinity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8434" name="Picture 2" descr="http://www.ssc.education.ed.ac.uk/bsl/pictures/phsca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4929198"/>
            <a:ext cx="5437194" cy="16991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 action="ppaction://hlinkfile"/>
              </a:rPr>
              <a:t>Soil pH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a soil indicator to test acidity or alkalinity</a:t>
            </a:r>
          </a:p>
          <a:p>
            <a:r>
              <a:rPr lang="en-US" dirty="0"/>
              <a:t>An indicator is a substance that allows changes in </a:t>
            </a:r>
            <a:r>
              <a:rPr lang="en-US" dirty="0" err="1"/>
              <a:t>colour</a:t>
            </a:r>
            <a:r>
              <a:rPr lang="en-US" dirty="0"/>
              <a:t>  </a:t>
            </a:r>
          </a:p>
          <a:p>
            <a:r>
              <a:rPr lang="en-US" dirty="0" err="1"/>
              <a:t>Colour</a:t>
            </a:r>
            <a:r>
              <a:rPr lang="en-US" dirty="0"/>
              <a:t> changes compare to chart that allows you to measure soil acidity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2" descr="http://www.ssc.education.ed.ac.uk/bsl/pictures/phsca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4929198"/>
            <a:ext cx="5437194" cy="16991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pH on plant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Incorrect pH prevents  soil from taking up </a:t>
            </a:r>
            <a:r>
              <a:rPr lang="en-US" dirty="0">
                <a:hlinkClick r:id="rId2" action="ppaction://hlinksldjump"/>
              </a:rPr>
              <a:t>nutrients</a:t>
            </a:r>
            <a:endParaRPr lang="en-US" dirty="0"/>
          </a:p>
          <a:p>
            <a:r>
              <a:rPr lang="en-US" dirty="0"/>
              <a:t>Crops sensitive to pH changes</a:t>
            </a:r>
          </a:p>
          <a:p>
            <a:r>
              <a:rPr lang="en-US" dirty="0"/>
              <a:t>Each crop has a minimum, maximum and optimum pH</a:t>
            </a:r>
          </a:p>
          <a:p>
            <a:pPr lvl="1"/>
            <a:r>
              <a:rPr lang="en-US" dirty="0"/>
              <a:t>Minimum – pH below which crop would not grow</a:t>
            </a:r>
          </a:p>
          <a:p>
            <a:pPr lvl="1"/>
            <a:r>
              <a:rPr lang="en-US" dirty="0"/>
              <a:t>Maximum – pH above which crop will not grow</a:t>
            </a:r>
          </a:p>
          <a:p>
            <a:pPr lvl="1"/>
            <a:r>
              <a:rPr lang="en-US" dirty="0"/>
              <a:t>Optimum – middle of minimum and maximum and ideal for crop growth</a:t>
            </a:r>
          </a:p>
          <a:p>
            <a:pPr lvl="1"/>
            <a:r>
              <a:rPr lang="en-US" dirty="0"/>
              <a:t>Most crops have a ideal range of pH 5.5 - 7</a:t>
            </a:r>
          </a:p>
        </p:txBody>
      </p:sp>
      <p:pic>
        <p:nvPicPr>
          <p:cNvPr id="4" name="Picture 3" descr="C:\Documents and Settings\Kelly\Local Settings\Temporary Internet Files\Content.IE5\HQZGPRON\MCj0397048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43900" y="6000768"/>
            <a:ext cx="768901" cy="688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764704"/>
            <a:ext cx="6048672" cy="559502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Correcting soil acidity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/>
              <a:t>Soil acidity caused by:</a:t>
            </a:r>
          </a:p>
          <a:p>
            <a:pPr marL="880110" lvl="1" indent="-514350"/>
            <a:r>
              <a:rPr lang="en-US" dirty="0"/>
              <a:t>Leaching – excess water washing away ions</a:t>
            </a:r>
          </a:p>
          <a:p>
            <a:pPr marL="880110" lvl="1" indent="-514350"/>
            <a:r>
              <a:rPr lang="en-US" dirty="0"/>
              <a:t>	Nutrient uptake – plant growth and removal</a:t>
            </a:r>
          </a:p>
          <a:p>
            <a:pPr marL="880110" lvl="1" indent="-514350"/>
            <a:r>
              <a:rPr lang="en-US" dirty="0"/>
              <a:t>	Fertilizers – excessive use of acid fertilizers</a:t>
            </a:r>
          </a:p>
          <a:p>
            <a:pPr marL="880110" lvl="1" indent="-514350"/>
            <a:r>
              <a:rPr lang="en-US" dirty="0" err="1"/>
              <a:t>Sulphur</a:t>
            </a:r>
            <a:r>
              <a:rPr lang="en-US" dirty="0"/>
              <a:t> –  soils with high S resulting in </a:t>
            </a:r>
            <a:r>
              <a:rPr lang="en-US" dirty="0" err="1"/>
              <a:t>sulphuric</a:t>
            </a:r>
            <a:r>
              <a:rPr lang="en-US" dirty="0"/>
              <a:t> acid</a:t>
            </a:r>
          </a:p>
          <a:p>
            <a:pPr marL="514350" indent="-514350">
              <a:buNone/>
            </a:pPr>
            <a:r>
              <a:rPr lang="en-US" dirty="0"/>
              <a:t>and can be corrected by:</a:t>
            </a:r>
          </a:p>
          <a:p>
            <a:pPr marL="880110" lvl="1" indent="-514350"/>
            <a:r>
              <a:rPr lang="en-US" dirty="0"/>
              <a:t>Application of lime (limestone)</a:t>
            </a:r>
          </a:p>
          <a:p>
            <a:pPr marL="880110" lvl="1" indent="-514350"/>
            <a:r>
              <a:rPr lang="en-US" dirty="0"/>
              <a:t>Proper drainage</a:t>
            </a:r>
          </a:p>
          <a:p>
            <a:pPr marL="880110" lvl="1" indent="-514350"/>
            <a:r>
              <a:rPr lang="en-US" dirty="0"/>
              <a:t>Use of appropriate fertilizers</a:t>
            </a:r>
          </a:p>
          <a:p>
            <a:pPr marL="880110" lvl="1" indent="-514350">
              <a:buNone/>
            </a:pPr>
            <a:endParaRPr lang="en-US" dirty="0"/>
          </a:p>
        </p:txBody>
      </p:sp>
      <p:pic>
        <p:nvPicPr>
          <p:cNvPr id="4" name="Picture 3" descr="C:\Documents and Settings\Kelly\Local Settings\Temporary Internet Files\Content.IE5\HQZGPRON\MCj039704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900" y="6000768"/>
            <a:ext cx="768901" cy="688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550</TotalTime>
  <Words>769</Words>
  <Application>Microsoft Office PowerPoint</Application>
  <PresentationFormat>On-screen Show (4:3)</PresentationFormat>
  <Paragraphs>169</Paragraphs>
  <Slides>18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Constantia</vt:lpstr>
      <vt:lpstr>Wingdings 2</vt:lpstr>
      <vt:lpstr>Flow</vt:lpstr>
      <vt:lpstr>Soil Chemical Properties</vt:lpstr>
      <vt:lpstr>Soil Chemical Properties</vt:lpstr>
      <vt:lpstr>Chemical Properties</vt:lpstr>
      <vt:lpstr>Soil Organic Matter</vt:lpstr>
      <vt:lpstr>Soil pH </vt:lpstr>
      <vt:lpstr>Soil pH Testing</vt:lpstr>
      <vt:lpstr>Effect of pH on plant growth</vt:lpstr>
      <vt:lpstr>PowerPoint Presentation</vt:lpstr>
      <vt:lpstr>Correcting soil acidity</vt:lpstr>
      <vt:lpstr>Soil particle – soil nutrient relationship</vt:lpstr>
      <vt:lpstr>Nutrient content of the soil – There are 16 essential elements needed for proper plant growth, Hydrogen, Carbon and Oxygen come from the air</vt:lpstr>
      <vt:lpstr>Macro nutrients</vt:lpstr>
      <vt:lpstr>Soil Chemical Properties - Review</vt:lpstr>
      <vt:lpstr>Assessment</vt:lpstr>
      <vt:lpstr>Answer 1</vt:lpstr>
      <vt:lpstr>Answer 2</vt:lpstr>
      <vt:lpstr>Answer 3</vt:lpstr>
      <vt:lpstr>Keep on learning!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Soil Chemical Properties</dc:title>
  <dc:creator>Teacher</dc:creator>
  <cp:lastModifiedBy>Derek Ramdatt</cp:lastModifiedBy>
  <cp:revision>44</cp:revision>
  <dcterms:created xsi:type="dcterms:W3CDTF">2010-02-01T23:35:06Z</dcterms:created>
  <dcterms:modified xsi:type="dcterms:W3CDTF">2020-04-27T00:53:25Z</dcterms:modified>
</cp:coreProperties>
</file>