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3" r:id="rId3"/>
    <p:sldId id="260" r:id="rId4"/>
    <p:sldId id="262" r:id="rId5"/>
    <p:sldId id="257" r:id="rId6"/>
    <p:sldId id="261" r:id="rId7"/>
    <p:sldId id="264" r:id="rId8"/>
    <p:sldId id="266" r:id="rId9"/>
    <p:sldId id="265"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E9BD71-DCCB-4ED0-82BB-D5F7A6A2A39B}" type="datetimeFigureOut">
              <a:rPr lang="en-US" smtClean="0"/>
              <a:t>7/7/2020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8378D4-75C3-4A9A-A62B-2AC21A58DCC3}" type="slidenum">
              <a:rPr lang="en-US" smtClean="0"/>
              <a:t>‹#›</a:t>
            </a:fld>
            <a:endParaRPr lang="en-US"/>
          </a:p>
        </p:txBody>
      </p:sp>
    </p:spTree>
    <p:extLst>
      <p:ext uri="{BB962C8B-B14F-4D97-AF65-F5344CB8AC3E}">
        <p14:creationId xmlns:p14="http://schemas.microsoft.com/office/powerpoint/2010/main" val="3459372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6C563E7-8315-45C8-935D-572A7CE2516D}"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2312848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E0E809-72F3-421C-A00F-A746BD209BA7}"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358379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A35F46-04E8-4738-9D30-1C8EB6C4058A}"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652348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D37C874-CFBF-4D90-85C1-B573F9329B2C}"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12979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DD3EC5-E941-469A-B7FD-8F433273416C}"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419031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7EA550-7694-468F-95D4-862E5CF2BCB1}" type="datetime1">
              <a:rPr lang="en-US" smtClean="0"/>
              <a:t>7/7/2020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959621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4101101-6807-4EC5-9FCB-C969253038BE}" type="datetime1">
              <a:rPr lang="en-US" smtClean="0"/>
              <a:t>7/7/2020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85714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8F10C8-09CB-4868-B62E-0B00FFEA5966}"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2100010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EA9DA9-8BC5-465C-A64A-DD1A42B53BD8}"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657728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05EBA0-EC3A-4108-8680-468BCD52A66A}"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015614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5A8A1D8-CAD6-4C13-B2E9-1272C611C2E1}"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519320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157996B-838D-4796-9B8F-A5683208AD63}"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045999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9C8E51-BA06-409F-89F2-724DDE88AA89}" type="datetime1">
              <a:rPr lang="en-US" smtClean="0"/>
              <a:t>7/7/2020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920303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D83BA10-0F56-4ABF-863B-8B2DED9C6FD3}" type="datetime1">
              <a:rPr lang="en-US" smtClean="0"/>
              <a:t>7/7/2020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116874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C6F6A-709A-401A-90C6-864294E3F6A8}" type="datetime1">
              <a:rPr lang="en-US" smtClean="0"/>
              <a:t>7/7/2020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182762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56BD8C-7E55-4B60-AD22-6E0F7D9DD945}"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615503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2158E41-2588-4B22-9671-02D212D58740}"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731162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17768EA7-2A75-49F0-9C4B-E9CB19B3F74A}" type="datetime1">
              <a:rPr lang="en-US" smtClean="0"/>
              <a:t>7/7/2020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998A230-F9B5-4B9C-9A75-51733FE4AB4D}" type="slidenum">
              <a:rPr lang="en-US" smtClean="0"/>
              <a:t>‹#›</a:t>
            </a:fld>
            <a:endParaRPr lang="en-US"/>
          </a:p>
        </p:txBody>
      </p:sp>
    </p:spTree>
    <p:extLst>
      <p:ext uri="{BB962C8B-B14F-4D97-AF65-F5344CB8AC3E}">
        <p14:creationId xmlns:p14="http://schemas.microsoft.com/office/powerpoint/2010/main" val="185582754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4361" y="585815"/>
            <a:ext cx="10118360" cy="5262979"/>
          </a:xfrm>
          <a:prstGeom prst="rect">
            <a:avLst/>
          </a:prstGeom>
        </p:spPr>
        <p:txBody>
          <a:bodyPr wrap="square">
            <a:spAutoFit/>
          </a:bodyPr>
          <a:lstStyle/>
          <a:p>
            <a:r>
              <a:rPr lang="en-TT" sz="2800" b="1" dirty="0" smtClean="0"/>
              <a:t>Subject Area:</a:t>
            </a:r>
            <a:r>
              <a:rPr lang="en-TT" sz="2800" dirty="0" smtClean="0"/>
              <a:t> Principles of Accounts</a:t>
            </a:r>
            <a:br>
              <a:rPr lang="en-TT" sz="2800" dirty="0" smtClean="0"/>
            </a:br>
            <a:r>
              <a:rPr lang="en-TT" sz="2800" b="1" dirty="0" smtClean="0"/>
              <a:t>Level:</a:t>
            </a:r>
            <a:r>
              <a:rPr lang="en-TT" sz="2800" dirty="0" smtClean="0"/>
              <a:t> CSEC</a:t>
            </a:r>
            <a:br>
              <a:rPr lang="en-TT" sz="2800" dirty="0" smtClean="0"/>
            </a:br>
            <a:r>
              <a:rPr lang="en-TT" sz="2800" b="1" dirty="0" smtClean="0"/>
              <a:t>Curriculum Topic:	Partnerships</a:t>
            </a:r>
          </a:p>
          <a:p>
            <a:r>
              <a:rPr lang="en-TT" sz="2800" dirty="0" smtClean="0"/>
              <a:t>								Section 8 Objectives 1, 2, 3 &amp; 4</a:t>
            </a: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TT" sz="2800" b="1" dirty="0" smtClean="0"/>
              <a:t>Key teaching points: </a:t>
            </a:r>
            <a:br>
              <a:rPr lang="en-TT" sz="2800" b="1" dirty="0" smtClean="0"/>
            </a:br>
            <a:r>
              <a:rPr lang="en-US" sz="2800" dirty="0" smtClean="0"/>
              <a:t/>
            </a:r>
            <a:br>
              <a:rPr lang="en-US" sz="2800" dirty="0" smtClean="0"/>
            </a:br>
            <a:r>
              <a:rPr lang="en-US" sz="2800" dirty="0" smtClean="0"/>
              <a:t>1.	Define a partnership business</a:t>
            </a:r>
          </a:p>
          <a:p>
            <a:r>
              <a:rPr lang="en-US" sz="2800" dirty="0" smtClean="0"/>
              <a:t>2.	State the features of a partnership</a:t>
            </a:r>
          </a:p>
          <a:p>
            <a:r>
              <a:rPr lang="en-US" sz="2800" dirty="0" smtClean="0"/>
              <a:t>3.	Give reasons for establishing partnerships</a:t>
            </a:r>
          </a:p>
          <a:p>
            <a:r>
              <a:rPr lang="en-US" sz="2800" dirty="0" smtClean="0"/>
              <a:t>4.	Outline essential components of a Partnership Agreement</a:t>
            </a:r>
            <a:endParaRPr lang="en-US" dirty="0"/>
          </a:p>
        </p:txBody>
      </p:sp>
      <p:sp>
        <p:nvSpPr>
          <p:cNvPr id="2" name="Footer Placeholder 1"/>
          <p:cNvSpPr>
            <a:spLocks noGrp="1"/>
          </p:cNvSpPr>
          <p:nvPr>
            <p:ph type="ftr" sz="quarter" idx="11"/>
          </p:nvPr>
        </p:nvSpPr>
        <p:spPr>
          <a:xfrm>
            <a:off x="808863" y="6414592"/>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994967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459699"/>
            <a:ext cx="10353761" cy="934387"/>
          </a:xfrm>
        </p:spPr>
        <p:txBody>
          <a:bodyPr/>
          <a:lstStyle/>
          <a:p>
            <a:r>
              <a:rPr lang="en-US" dirty="0" smtClean="0"/>
              <a:t>Answer key</a:t>
            </a:r>
            <a:endParaRPr lang="en-US" dirty="0"/>
          </a:p>
        </p:txBody>
      </p:sp>
      <p:sp>
        <p:nvSpPr>
          <p:cNvPr id="3" name="Content Placeholder 2"/>
          <p:cNvSpPr>
            <a:spLocks noGrp="1"/>
          </p:cNvSpPr>
          <p:nvPr>
            <p:ph idx="1"/>
          </p:nvPr>
        </p:nvSpPr>
        <p:spPr>
          <a:xfrm>
            <a:off x="913795" y="1514007"/>
            <a:ext cx="10353762" cy="4277193"/>
          </a:xfrm>
        </p:spPr>
        <p:txBody>
          <a:bodyPr/>
          <a:lstStyle/>
          <a:p>
            <a:pPr marL="457200" indent="-457200">
              <a:buAutoNum type="arabicPeriod"/>
            </a:pPr>
            <a:r>
              <a:rPr lang="en-US" sz="2400" dirty="0" smtClean="0"/>
              <a:t>A </a:t>
            </a:r>
            <a:r>
              <a:rPr lang="en-US" sz="2400" dirty="0"/>
              <a:t>Partnership is an agreement between two or more persons to engage in business with an aim to make profits</a:t>
            </a:r>
            <a:r>
              <a:rPr lang="en-US" sz="2400" dirty="0" smtClean="0"/>
              <a:t>.</a:t>
            </a:r>
          </a:p>
          <a:p>
            <a:pPr marL="457200" indent="-457200">
              <a:buAutoNum type="arabicPeriod"/>
            </a:pPr>
            <a:r>
              <a:rPr lang="en-US" sz="2400" dirty="0" smtClean="0"/>
              <a:t>Voluntary association, liability, limited life, mutual agency, ease of formation</a:t>
            </a:r>
          </a:p>
          <a:p>
            <a:pPr marL="457200" indent="-457200">
              <a:buAutoNum type="arabicPeriod"/>
            </a:pPr>
            <a:r>
              <a:rPr lang="en-US" sz="2400" dirty="0" smtClean="0"/>
              <a:t>Sharing of workload, increased capital, talents, creativity, risk</a:t>
            </a:r>
          </a:p>
          <a:p>
            <a:pPr marL="457200" indent="-457200">
              <a:buAutoNum type="arabicPeriod"/>
            </a:pPr>
            <a:r>
              <a:rPr lang="en-US" sz="2400" dirty="0" smtClean="0"/>
              <a:t>To be clear how to share profits, resolve disagreements, factors leading to dissolution of partnership, salary payments to partners</a:t>
            </a:r>
          </a:p>
          <a:p>
            <a:pPr marL="457200" indent="-457200">
              <a:buAutoNum type="arabicPeriod"/>
            </a:pPr>
            <a:endParaRPr lang="en-US" sz="2400" dirty="0" smtClean="0"/>
          </a:p>
          <a:p>
            <a:pPr marL="457200" indent="-457200">
              <a:buAutoNum type="arabicPeriod"/>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3479125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a:xfrm>
            <a:off x="599607" y="1828800"/>
            <a:ext cx="10667950" cy="3962400"/>
          </a:xfrm>
        </p:spPr>
        <p:txBody>
          <a:bodyPr>
            <a:normAutofit/>
          </a:bodyPr>
          <a:lstStyle/>
          <a:p>
            <a:pPr marL="0" indent="0">
              <a:buNone/>
            </a:pPr>
            <a:r>
              <a:rPr lang="en-US" sz="2800" dirty="0" smtClean="0"/>
              <a:t>A Partnership is an agreement between two or more persons to engage in business with an aim to make profits.  It can be an oral or written arrangement but it is recommended that the agreement be in writing in the event of any misunderstanding.  There are no formal legal requirements and this </a:t>
            </a:r>
            <a:r>
              <a:rPr lang="en-US" sz="2800" dirty="0" err="1" smtClean="0"/>
              <a:t>organisation</a:t>
            </a:r>
            <a:r>
              <a:rPr lang="en-US" sz="2800" dirty="0" smtClean="0"/>
              <a:t> </a:t>
            </a:r>
            <a:r>
              <a:rPr lang="en-US" sz="2800" dirty="0" smtClean="0"/>
              <a:t>can mainly be found in service oriented/professional type businesses.</a:t>
            </a:r>
            <a:endParaRPr lang="en-US" sz="28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002513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3" y="225447"/>
            <a:ext cx="10353761" cy="1033727"/>
          </a:xfrm>
        </p:spPr>
        <p:txBody>
          <a:bodyPr/>
          <a:lstStyle/>
          <a:p>
            <a:r>
              <a:rPr lang="en-US" dirty="0" smtClean="0"/>
              <a:t>The Partnership</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graphicFrame>
        <p:nvGraphicFramePr>
          <p:cNvPr id="5" name="Content Placeholder 3"/>
          <p:cNvGraphicFramePr>
            <a:graphicFrameLocks/>
          </p:cNvGraphicFramePr>
          <p:nvPr>
            <p:extLst>
              <p:ext uri="{D42A27DB-BD31-4B8C-83A1-F6EECF244321}">
                <p14:modId xmlns:p14="http://schemas.microsoft.com/office/powerpoint/2010/main" val="3093977297"/>
              </p:ext>
            </p:extLst>
          </p:nvPr>
        </p:nvGraphicFramePr>
        <p:xfrm>
          <a:off x="222025" y="1121703"/>
          <a:ext cx="11707317" cy="5565753"/>
        </p:xfrm>
        <a:graphic>
          <a:graphicData uri="http://schemas.openxmlformats.org/drawingml/2006/table">
            <a:tbl>
              <a:tblPr firstRow="1" bandRow="1">
                <a:tableStyleId>{5C22544A-7EE6-4342-B048-85BDC9FD1C3A}</a:tableStyleId>
              </a:tblPr>
              <a:tblGrid>
                <a:gridCol w="2383436">
                  <a:extLst>
                    <a:ext uri="{9D8B030D-6E8A-4147-A177-3AD203B41FA5}">
                      <a16:colId xmlns:a16="http://schemas.microsoft.com/office/drawing/2014/main" val="465047734"/>
                    </a:ext>
                  </a:extLst>
                </a:gridCol>
                <a:gridCol w="9323881">
                  <a:extLst>
                    <a:ext uri="{9D8B030D-6E8A-4147-A177-3AD203B41FA5}">
                      <a16:colId xmlns:a16="http://schemas.microsoft.com/office/drawing/2014/main" val="1553608590"/>
                    </a:ext>
                  </a:extLst>
                </a:gridCol>
              </a:tblGrid>
              <a:tr h="450797">
                <a:tc>
                  <a:txBody>
                    <a:bodyPr/>
                    <a:lstStyle/>
                    <a:p>
                      <a:r>
                        <a:rPr lang="en-US" dirty="0" smtClean="0"/>
                        <a:t>Descriptor</a:t>
                      </a:r>
                      <a:endParaRPr lang="en-US" dirty="0"/>
                    </a:p>
                  </a:txBody>
                  <a:tcPr/>
                </a:tc>
                <a:tc>
                  <a:txBody>
                    <a:bodyPr/>
                    <a:lstStyle/>
                    <a:p>
                      <a:r>
                        <a:rPr lang="en-US" dirty="0" smtClean="0"/>
                        <a:t>Details</a:t>
                      </a:r>
                      <a:endParaRPr lang="en-US" dirty="0"/>
                    </a:p>
                  </a:txBody>
                  <a:tcPr/>
                </a:tc>
                <a:extLst>
                  <a:ext uri="{0D108BD9-81ED-4DB2-BD59-A6C34878D82A}">
                    <a16:rowId xmlns:a16="http://schemas.microsoft.com/office/drawing/2014/main" val="1928091647"/>
                  </a:ext>
                </a:extLst>
              </a:tr>
              <a:tr h="450797">
                <a:tc>
                  <a:txBody>
                    <a:bodyPr/>
                    <a:lstStyle/>
                    <a:p>
                      <a:r>
                        <a:rPr lang="en-US" dirty="0" smtClean="0"/>
                        <a:t>Number of owners</a:t>
                      </a:r>
                      <a:endParaRPr lang="en-US" dirty="0"/>
                    </a:p>
                  </a:txBody>
                  <a:tcPr/>
                </a:tc>
                <a:tc>
                  <a:txBody>
                    <a:bodyPr/>
                    <a:lstStyle/>
                    <a:p>
                      <a:r>
                        <a:rPr lang="en-US" dirty="0" smtClean="0"/>
                        <a:t>Arrangement</a:t>
                      </a:r>
                      <a:r>
                        <a:rPr lang="en-US" baseline="0" dirty="0" smtClean="0"/>
                        <a:t> between two (2) or more persons.</a:t>
                      </a:r>
                      <a:endParaRPr lang="en-US" dirty="0"/>
                    </a:p>
                  </a:txBody>
                  <a:tcPr/>
                </a:tc>
                <a:extLst>
                  <a:ext uri="{0D108BD9-81ED-4DB2-BD59-A6C34878D82A}">
                    <a16:rowId xmlns:a16="http://schemas.microsoft.com/office/drawing/2014/main" val="2851912814"/>
                  </a:ext>
                </a:extLst>
              </a:tr>
              <a:tr h="450797">
                <a:tc>
                  <a:txBody>
                    <a:bodyPr/>
                    <a:lstStyle/>
                    <a:p>
                      <a:r>
                        <a:rPr lang="en-US" dirty="0" smtClean="0"/>
                        <a:t>Liability</a:t>
                      </a:r>
                      <a:endParaRPr lang="en-US" dirty="0"/>
                    </a:p>
                  </a:txBody>
                  <a:tcPr/>
                </a:tc>
                <a:tc>
                  <a:txBody>
                    <a:bodyPr/>
                    <a:lstStyle/>
                    <a:p>
                      <a:r>
                        <a:rPr lang="en-US" dirty="0" smtClean="0"/>
                        <a:t>Unlimited</a:t>
                      </a:r>
                      <a:r>
                        <a:rPr lang="en-US" baseline="0" dirty="0" smtClean="0"/>
                        <a:t> – general partner can lose personal possessions and business</a:t>
                      </a:r>
                    </a:p>
                    <a:p>
                      <a:r>
                        <a:rPr lang="en-US" baseline="0" dirty="0" smtClean="0"/>
                        <a:t>Limited – silent partner (not involved in day-to-day operations)</a:t>
                      </a:r>
                      <a:endParaRPr lang="en-US" dirty="0"/>
                    </a:p>
                  </a:txBody>
                  <a:tcPr/>
                </a:tc>
                <a:extLst>
                  <a:ext uri="{0D108BD9-81ED-4DB2-BD59-A6C34878D82A}">
                    <a16:rowId xmlns:a16="http://schemas.microsoft.com/office/drawing/2014/main" val="2316003386"/>
                  </a:ext>
                </a:extLst>
              </a:tr>
              <a:tr h="450797">
                <a:tc>
                  <a:txBody>
                    <a:bodyPr/>
                    <a:lstStyle/>
                    <a:p>
                      <a:r>
                        <a:rPr lang="en-US" dirty="0" smtClean="0"/>
                        <a:t>Legal requirements</a:t>
                      </a:r>
                      <a:endParaRPr lang="en-US" dirty="0"/>
                    </a:p>
                  </a:txBody>
                  <a:tcPr/>
                </a:tc>
                <a:tc>
                  <a:txBody>
                    <a:bodyPr/>
                    <a:lstStyle/>
                    <a:p>
                      <a:r>
                        <a:rPr lang="en-US" dirty="0" smtClean="0"/>
                        <a:t>To</a:t>
                      </a:r>
                      <a:r>
                        <a:rPr lang="en-US" baseline="0" dirty="0" smtClean="0"/>
                        <a:t> use an assumed name there must be registration. </a:t>
                      </a:r>
                    </a:p>
                    <a:p>
                      <a:r>
                        <a:rPr lang="en-US" baseline="0" dirty="0" smtClean="0"/>
                        <a:t>May (not legally required) draw up a Partnership </a:t>
                      </a:r>
                      <a:r>
                        <a:rPr lang="en-US" baseline="0" dirty="0" smtClean="0"/>
                        <a:t>Agreement </a:t>
                      </a:r>
                      <a:r>
                        <a:rPr lang="en-US" baseline="0" dirty="0" smtClean="0"/>
                        <a:t>to legally enforce profit sharing arrangements.  Must register with Companies Registry ($220).</a:t>
                      </a:r>
                      <a:endParaRPr lang="en-US" dirty="0"/>
                    </a:p>
                  </a:txBody>
                  <a:tcPr/>
                </a:tc>
                <a:extLst>
                  <a:ext uri="{0D108BD9-81ED-4DB2-BD59-A6C34878D82A}">
                    <a16:rowId xmlns:a16="http://schemas.microsoft.com/office/drawing/2014/main" val="32987038"/>
                  </a:ext>
                </a:extLst>
              </a:tr>
              <a:tr h="717965">
                <a:tc>
                  <a:txBody>
                    <a:bodyPr/>
                    <a:lstStyle/>
                    <a:p>
                      <a:r>
                        <a:rPr lang="en-US" dirty="0" smtClean="0"/>
                        <a:t>Source of funding</a:t>
                      </a:r>
                      <a:endParaRPr lang="en-US" dirty="0"/>
                    </a:p>
                  </a:txBody>
                  <a:tcPr/>
                </a:tc>
                <a:tc>
                  <a:txBody>
                    <a:bodyPr/>
                    <a:lstStyle/>
                    <a:p>
                      <a:r>
                        <a:rPr lang="en-US" baseline="0" dirty="0" smtClean="0"/>
                        <a:t>Since there are more owners there is more capital invested than with a sole trader.  With less partners, funding will be restricted.</a:t>
                      </a:r>
                      <a:endParaRPr lang="en-US" dirty="0"/>
                    </a:p>
                  </a:txBody>
                  <a:tcPr/>
                </a:tc>
                <a:extLst>
                  <a:ext uri="{0D108BD9-81ED-4DB2-BD59-A6C34878D82A}">
                    <a16:rowId xmlns:a16="http://schemas.microsoft.com/office/drawing/2014/main" val="463613484"/>
                  </a:ext>
                </a:extLst>
              </a:tr>
              <a:tr h="450797">
                <a:tc>
                  <a:txBody>
                    <a:bodyPr/>
                    <a:lstStyle/>
                    <a:p>
                      <a:r>
                        <a:rPr lang="en-US" dirty="0" smtClean="0"/>
                        <a:t>Profits</a:t>
                      </a:r>
                      <a:endParaRPr lang="en-US" dirty="0"/>
                    </a:p>
                  </a:txBody>
                  <a:tcPr/>
                </a:tc>
                <a:tc>
                  <a:txBody>
                    <a:bodyPr/>
                    <a:lstStyle/>
                    <a:p>
                      <a:r>
                        <a:rPr lang="en-US" dirty="0" smtClean="0"/>
                        <a:t>Enjoys</a:t>
                      </a:r>
                      <a:r>
                        <a:rPr lang="en-US" baseline="0" dirty="0" smtClean="0"/>
                        <a:t> all profits.  General partners are liable for all losses.  Limited partners have limited liability.</a:t>
                      </a:r>
                      <a:endParaRPr lang="en-US" dirty="0"/>
                    </a:p>
                  </a:txBody>
                  <a:tcPr/>
                </a:tc>
                <a:extLst>
                  <a:ext uri="{0D108BD9-81ED-4DB2-BD59-A6C34878D82A}">
                    <a16:rowId xmlns:a16="http://schemas.microsoft.com/office/drawing/2014/main" val="328888987"/>
                  </a:ext>
                </a:extLst>
              </a:tr>
              <a:tr h="450797">
                <a:tc>
                  <a:txBody>
                    <a:bodyPr/>
                    <a:lstStyle/>
                    <a:p>
                      <a:r>
                        <a:rPr lang="en-US" dirty="0" smtClean="0"/>
                        <a:t>Level</a:t>
                      </a:r>
                      <a:r>
                        <a:rPr lang="en-US" baseline="0" dirty="0" smtClean="0"/>
                        <a:t> of difficulty in starting</a:t>
                      </a:r>
                      <a:endParaRPr lang="en-US" dirty="0"/>
                    </a:p>
                  </a:txBody>
                  <a:tcPr/>
                </a:tc>
                <a:tc>
                  <a:txBody>
                    <a:bodyPr/>
                    <a:lstStyle/>
                    <a:p>
                      <a:r>
                        <a:rPr lang="en-US" dirty="0" smtClean="0"/>
                        <a:t>Simple, easy and inexpensive</a:t>
                      </a:r>
                      <a:r>
                        <a:rPr lang="en-US" baseline="0" dirty="0" smtClean="0"/>
                        <a:t> to start</a:t>
                      </a:r>
                      <a:endParaRPr lang="en-US" dirty="0"/>
                    </a:p>
                  </a:txBody>
                  <a:tcPr/>
                </a:tc>
                <a:extLst>
                  <a:ext uri="{0D108BD9-81ED-4DB2-BD59-A6C34878D82A}">
                    <a16:rowId xmlns:a16="http://schemas.microsoft.com/office/drawing/2014/main" val="3223034633"/>
                  </a:ext>
                </a:extLst>
              </a:tr>
              <a:tr h="1111554">
                <a:tc>
                  <a:txBody>
                    <a:bodyPr/>
                    <a:lstStyle/>
                    <a:p>
                      <a:r>
                        <a:rPr lang="en-US" dirty="0" smtClean="0"/>
                        <a:t>Management</a:t>
                      </a:r>
                      <a:endParaRPr lang="en-US" dirty="0"/>
                    </a:p>
                  </a:txBody>
                  <a:tcPr/>
                </a:tc>
                <a:tc>
                  <a:txBody>
                    <a:bodyPr/>
                    <a:lstStyle/>
                    <a:p>
                      <a:r>
                        <a:rPr lang="en-US" dirty="0" smtClean="0"/>
                        <a:t>There are more persons to assist in operating the business. If there</a:t>
                      </a:r>
                      <a:r>
                        <a:rPr lang="en-US" baseline="0" dirty="0" smtClean="0"/>
                        <a:t> is disagreement then there can be dissolution unless a Partnership Agreement was drawn up so partners know their entitlements.</a:t>
                      </a:r>
                      <a:endParaRPr lang="en-US" dirty="0"/>
                    </a:p>
                  </a:txBody>
                  <a:tcPr/>
                </a:tc>
                <a:extLst>
                  <a:ext uri="{0D108BD9-81ED-4DB2-BD59-A6C34878D82A}">
                    <a16:rowId xmlns:a16="http://schemas.microsoft.com/office/drawing/2014/main" val="1369743502"/>
                  </a:ext>
                </a:extLst>
              </a:tr>
            </a:tbl>
          </a:graphicData>
        </a:graphic>
      </p:graphicFrame>
    </p:spTree>
    <p:extLst>
      <p:ext uri="{BB962C8B-B14F-4D97-AF65-F5344CB8AC3E}">
        <p14:creationId xmlns:p14="http://schemas.microsoft.com/office/powerpoint/2010/main" val="3772777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312543"/>
            <a:ext cx="10353761" cy="848226"/>
          </a:xfrm>
        </p:spPr>
        <p:txBody>
          <a:bodyPr/>
          <a:lstStyle/>
          <a:p>
            <a:r>
              <a:rPr lang="en-US" dirty="0" smtClean="0"/>
              <a:t>Comparison</a:t>
            </a:r>
            <a:endParaRPr lang="en-US" dirty="0"/>
          </a:p>
        </p:txBody>
      </p:sp>
      <p:sp>
        <p:nvSpPr>
          <p:cNvPr id="4" name="Footer Placeholder 3"/>
          <p:cNvSpPr>
            <a:spLocks noGrp="1"/>
          </p:cNvSpPr>
          <p:nvPr>
            <p:ph type="ftr" sz="quarter" idx="11"/>
          </p:nvPr>
        </p:nvSpPr>
        <p:spPr>
          <a:xfrm>
            <a:off x="254833" y="6226458"/>
            <a:ext cx="6672865" cy="365125"/>
          </a:xfrm>
        </p:spPr>
        <p:txBody>
          <a:bodyPr/>
          <a:lstStyle/>
          <a:p>
            <a:r>
              <a:rPr lang="en-US" smtClean="0"/>
              <a:t>CPDD MOE 2020</a:t>
            </a:r>
            <a:endParaRPr lang="en-US"/>
          </a:p>
        </p:txBody>
      </p:sp>
      <p:graphicFrame>
        <p:nvGraphicFramePr>
          <p:cNvPr id="5" name="Content Placeholder 3"/>
          <p:cNvGraphicFramePr>
            <a:graphicFrameLocks/>
          </p:cNvGraphicFramePr>
          <p:nvPr>
            <p:extLst>
              <p:ext uri="{D42A27DB-BD31-4B8C-83A1-F6EECF244321}">
                <p14:modId xmlns:p14="http://schemas.microsoft.com/office/powerpoint/2010/main" val="590154544"/>
              </p:ext>
            </p:extLst>
          </p:nvPr>
        </p:nvGraphicFramePr>
        <p:xfrm>
          <a:off x="254833" y="1160768"/>
          <a:ext cx="11677337" cy="4674702"/>
        </p:xfrm>
        <a:graphic>
          <a:graphicData uri="http://schemas.openxmlformats.org/drawingml/2006/table">
            <a:tbl>
              <a:tblPr firstRow="1" bandRow="1">
                <a:tableStyleId>{5C22544A-7EE6-4342-B048-85BDC9FD1C3A}</a:tableStyleId>
              </a:tblPr>
              <a:tblGrid>
                <a:gridCol w="2278505">
                  <a:extLst>
                    <a:ext uri="{9D8B030D-6E8A-4147-A177-3AD203B41FA5}">
                      <a16:colId xmlns:a16="http://schemas.microsoft.com/office/drawing/2014/main" val="465047734"/>
                    </a:ext>
                  </a:extLst>
                </a:gridCol>
                <a:gridCol w="2773180">
                  <a:extLst>
                    <a:ext uri="{9D8B030D-6E8A-4147-A177-3AD203B41FA5}">
                      <a16:colId xmlns:a16="http://schemas.microsoft.com/office/drawing/2014/main" val="1553608590"/>
                    </a:ext>
                  </a:extLst>
                </a:gridCol>
                <a:gridCol w="3237875">
                  <a:extLst>
                    <a:ext uri="{9D8B030D-6E8A-4147-A177-3AD203B41FA5}">
                      <a16:colId xmlns:a16="http://schemas.microsoft.com/office/drawing/2014/main" val="294327071"/>
                    </a:ext>
                  </a:extLst>
                </a:gridCol>
                <a:gridCol w="3387777">
                  <a:extLst>
                    <a:ext uri="{9D8B030D-6E8A-4147-A177-3AD203B41FA5}">
                      <a16:colId xmlns:a16="http://schemas.microsoft.com/office/drawing/2014/main" val="3520571663"/>
                    </a:ext>
                  </a:extLst>
                </a:gridCol>
              </a:tblGrid>
              <a:tr h="485797">
                <a:tc>
                  <a:txBody>
                    <a:bodyPr/>
                    <a:lstStyle/>
                    <a:p>
                      <a:r>
                        <a:rPr lang="en-US" dirty="0" smtClean="0"/>
                        <a:t>Descriptor</a:t>
                      </a:r>
                      <a:endParaRPr lang="en-US" dirty="0"/>
                    </a:p>
                  </a:txBody>
                  <a:tcPr/>
                </a:tc>
                <a:tc>
                  <a:txBody>
                    <a:bodyPr/>
                    <a:lstStyle/>
                    <a:p>
                      <a:r>
                        <a:rPr lang="en-US" dirty="0" smtClean="0"/>
                        <a:t>Sole</a:t>
                      </a:r>
                      <a:r>
                        <a:rPr lang="en-US" baseline="0" dirty="0" smtClean="0"/>
                        <a:t> trader</a:t>
                      </a:r>
                      <a:endParaRPr lang="en-US" dirty="0"/>
                    </a:p>
                  </a:txBody>
                  <a:tcPr/>
                </a:tc>
                <a:tc>
                  <a:txBody>
                    <a:bodyPr/>
                    <a:lstStyle/>
                    <a:p>
                      <a:r>
                        <a:rPr lang="en-US" dirty="0" smtClean="0"/>
                        <a:t>Partnership</a:t>
                      </a:r>
                      <a:endParaRPr lang="en-US" dirty="0"/>
                    </a:p>
                  </a:txBody>
                  <a:tcPr/>
                </a:tc>
                <a:tc>
                  <a:txBody>
                    <a:bodyPr/>
                    <a:lstStyle/>
                    <a:p>
                      <a:r>
                        <a:rPr lang="en-US" dirty="0" smtClean="0"/>
                        <a:t>Corporation</a:t>
                      </a:r>
                      <a:endParaRPr lang="en-US" dirty="0"/>
                    </a:p>
                  </a:txBody>
                  <a:tcPr/>
                </a:tc>
                <a:extLst>
                  <a:ext uri="{0D108BD9-81ED-4DB2-BD59-A6C34878D82A}">
                    <a16:rowId xmlns:a16="http://schemas.microsoft.com/office/drawing/2014/main" val="1928091647"/>
                  </a:ext>
                </a:extLst>
              </a:tr>
              <a:tr h="720811">
                <a:tc>
                  <a:txBody>
                    <a:bodyPr/>
                    <a:lstStyle/>
                    <a:p>
                      <a:r>
                        <a:rPr lang="en-US" dirty="0" smtClean="0"/>
                        <a:t>Number of owners</a:t>
                      </a:r>
                      <a:endParaRPr lang="en-US" dirty="0"/>
                    </a:p>
                  </a:txBody>
                  <a:tcPr/>
                </a:tc>
                <a:tc>
                  <a:txBody>
                    <a:bodyPr/>
                    <a:lstStyle/>
                    <a:p>
                      <a:r>
                        <a:rPr lang="en-US" dirty="0" smtClean="0"/>
                        <a:t>One (1) – sole trader</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Two (2) or more persons.</a:t>
                      </a:r>
                      <a:endParaRPr lang="en-US" dirty="0" smtClean="0"/>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At least</a:t>
                      </a:r>
                      <a:r>
                        <a:rPr lang="en-US" baseline="0" dirty="0" smtClean="0"/>
                        <a:t> 1 s</a:t>
                      </a:r>
                      <a:r>
                        <a:rPr lang="en-US" dirty="0" smtClean="0"/>
                        <a:t>hareholder</a:t>
                      </a:r>
                      <a:endParaRPr lang="en-US" dirty="0"/>
                    </a:p>
                  </a:txBody>
                  <a:tcPr/>
                </a:tc>
                <a:extLst>
                  <a:ext uri="{0D108BD9-81ED-4DB2-BD59-A6C34878D82A}">
                    <a16:rowId xmlns:a16="http://schemas.microsoft.com/office/drawing/2014/main" val="2851912814"/>
                  </a:ext>
                </a:extLst>
              </a:tr>
              <a:tr h="1109158">
                <a:tc>
                  <a:txBody>
                    <a:bodyPr/>
                    <a:lstStyle/>
                    <a:p>
                      <a:r>
                        <a:rPr lang="en-US" dirty="0" smtClean="0"/>
                        <a:t>Liability</a:t>
                      </a:r>
                      <a:endParaRPr lang="en-US" dirty="0"/>
                    </a:p>
                  </a:txBody>
                  <a:tcPr/>
                </a:tc>
                <a:tc>
                  <a:txBody>
                    <a:bodyPr/>
                    <a:lstStyle/>
                    <a:p>
                      <a:r>
                        <a:rPr lang="en-US" dirty="0" smtClean="0"/>
                        <a:t>Unlimited</a:t>
                      </a:r>
                      <a:endParaRPr lang="en-US" dirty="0"/>
                    </a:p>
                  </a:txBody>
                  <a:tcPr/>
                </a:tc>
                <a:tc>
                  <a:txBody>
                    <a:bodyPr/>
                    <a:lstStyle/>
                    <a:p>
                      <a:r>
                        <a:rPr lang="en-US" dirty="0" smtClean="0"/>
                        <a:t>Unlimited</a:t>
                      </a:r>
                      <a:r>
                        <a:rPr lang="en-US" baseline="0" dirty="0" smtClean="0"/>
                        <a:t> – general partner </a:t>
                      </a:r>
                    </a:p>
                    <a:p>
                      <a:r>
                        <a:rPr lang="en-US" baseline="0" dirty="0" smtClean="0"/>
                        <a:t>Limited – silent partner</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Liability of its members can be limited or unlimited </a:t>
                      </a:r>
                    </a:p>
                    <a:p>
                      <a:endParaRPr lang="en-US" dirty="0"/>
                    </a:p>
                  </a:txBody>
                  <a:tcPr/>
                </a:tc>
                <a:extLst>
                  <a:ext uri="{0D108BD9-81ED-4DB2-BD59-A6C34878D82A}">
                    <a16:rowId xmlns:a16="http://schemas.microsoft.com/office/drawing/2014/main" val="2316003386"/>
                  </a:ext>
                </a:extLst>
              </a:tr>
              <a:tr h="1596576">
                <a:tc>
                  <a:txBody>
                    <a:bodyPr/>
                    <a:lstStyle/>
                    <a:p>
                      <a:r>
                        <a:rPr lang="en-US" dirty="0" smtClean="0"/>
                        <a:t>Legal requirements</a:t>
                      </a:r>
                      <a:endParaRPr lang="en-US" dirty="0"/>
                    </a:p>
                  </a:txBody>
                  <a:tcPr/>
                </a:tc>
                <a:tc>
                  <a:txBody>
                    <a:bodyPr/>
                    <a:lstStyle/>
                    <a:p>
                      <a:r>
                        <a:rPr lang="en-US" dirty="0" smtClean="0"/>
                        <a:t>Required</a:t>
                      </a:r>
                      <a:r>
                        <a:rPr lang="en-US" baseline="0" dirty="0" smtClean="0"/>
                        <a:t> for using an assumed name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Required</a:t>
                      </a:r>
                      <a:r>
                        <a:rPr lang="en-US" baseline="0" dirty="0" smtClean="0"/>
                        <a:t> for using an assumed name</a:t>
                      </a:r>
                      <a:endParaRPr lang="en-US" dirty="0" smtClean="0"/>
                    </a:p>
                    <a:p>
                      <a:r>
                        <a:rPr lang="en-US" dirty="0" smtClean="0"/>
                        <a:t>Partnership Agreement is optional</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Articles of Incorporation, Declaration of Compliance, Notice of Directors, Notice of Secretary, Notice of Registered Office. </a:t>
                      </a:r>
                    </a:p>
                  </a:txBody>
                  <a:tcPr/>
                </a:tc>
                <a:extLst>
                  <a:ext uri="{0D108BD9-81ED-4DB2-BD59-A6C34878D82A}">
                    <a16:rowId xmlns:a16="http://schemas.microsoft.com/office/drawing/2014/main" val="32987038"/>
                  </a:ext>
                </a:extLst>
              </a:tr>
              <a:tr h="762360">
                <a:tc>
                  <a:txBody>
                    <a:bodyPr/>
                    <a:lstStyle/>
                    <a:p>
                      <a:r>
                        <a:rPr lang="en-US" dirty="0" smtClean="0"/>
                        <a:t>Source of funding</a:t>
                      </a:r>
                      <a:endParaRPr lang="en-US" dirty="0"/>
                    </a:p>
                  </a:txBody>
                  <a:tcPr/>
                </a:tc>
                <a:tc>
                  <a:txBody>
                    <a:bodyPr/>
                    <a:lstStyle/>
                    <a:p>
                      <a:r>
                        <a:rPr lang="en-US" dirty="0" smtClean="0"/>
                        <a:t>Difficult to obtain</a:t>
                      </a:r>
                      <a:endParaRPr lang="en-US" dirty="0"/>
                    </a:p>
                  </a:txBody>
                  <a:tcPr/>
                </a:tc>
                <a:tc>
                  <a:txBody>
                    <a:bodyPr/>
                    <a:lstStyle/>
                    <a:p>
                      <a:r>
                        <a:rPr lang="en-US" dirty="0" smtClean="0"/>
                        <a:t>More partners mean more financing</a:t>
                      </a:r>
                      <a:endParaRPr lang="en-US" dirty="0"/>
                    </a:p>
                  </a:txBody>
                  <a:tcPr/>
                </a:tc>
                <a:tc>
                  <a:txBody>
                    <a:bodyPr/>
                    <a:lstStyle/>
                    <a:p>
                      <a:r>
                        <a:rPr lang="en-US" dirty="0" smtClean="0"/>
                        <a:t>Easier to obtain from financial</a:t>
                      </a:r>
                      <a:r>
                        <a:rPr lang="en-US" baseline="0" dirty="0" smtClean="0"/>
                        <a:t> institutions and issue of shares</a:t>
                      </a:r>
                      <a:endParaRPr lang="en-US" dirty="0"/>
                    </a:p>
                  </a:txBody>
                  <a:tcPr/>
                </a:tc>
                <a:extLst>
                  <a:ext uri="{0D108BD9-81ED-4DB2-BD59-A6C34878D82A}">
                    <a16:rowId xmlns:a16="http://schemas.microsoft.com/office/drawing/2014/main" val="463613484"/>
                  </a:ext>
                </a:extLst>
              </a:tr>
            </a:tbl>
          </a:graphicData>
        </a:graphic>
      </p:graphicFrame>
    </p:spTree>
    <p:extLst>
      <p:ext uri="{BB962C8B-B14F-4D97-AF65-F5344CB8AC3E}">
        <p14:creationId xmlns:p14="http://schemas.microsoft.com/office/powerpoint/2010/main" val="858463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419557"/>
            <a:ext cx="10353761" cy="931182"/>
          </a:xfrm>
        </p:spPr>
        <p:txBody>
          <a:bodyPr>
            <a:normAutofit/>
          </a:bodyPr>
          <a:lstStyle/>
          <a:p>
            <a:r>
              <a:rPr lang="en-US" dirty="0" smtClean="0"/>
              <a:t>Features of a </a:t>
            </a:r>
            <a:r>
              <a:rPr lang="en-US" dirty="0" err="1" smtClean="0"/>
              <a:t>PArtnership</a:t>
            </a:r>
            <a:endParaRPr lang="en-US" dirty="0"/>
          </a:p>
        </p:txBody>
      </p:sp>
      <p:sp>
        <p:nvSpPr>
          <p:cNvPr id="3" name="Content Placeholder 2"/>
          <p:cNvSpPr>
            <a:spLocks noGrp="1"/>
          </p:cNvSpPr>
          <p:nvPr>
            <p:ph idx="1"/>
          </p:nvPr>
        </p:nvSpPr>
        <p:spPr>
          <a:xfrm>
            <a:off x="413656" y="1442813"/>
            <a:ext cx="11376562" cy="4348388"/>
          </a:xfrm>
        </p:spPr>
        <p:txBody>
          <a:bodyPr>
            <a:normAutofit lnSpcReduction="10000"/>
          </a:bodyPr>
          <a:lstStyle/>
          <a:p>
            <a:pPr marL="457200" indent="-457200">
              <a:buAutoNum type="arabicPeriod"/>
            </a:pPr>
            <a:r>
              <a:rPr lang="en-US" dirty="0" smtClean="0"/>
              <a:t>Voluntary Association – Partners are free to enter or exit the business.</a:t>
            </a:r>
          </a:p>
          <a:p>
            <a:pPr marL="457200" indent="-457200">
              <a:buAutoNum type="arabicPeriod"/>
            </a:pPr>
            <a:r>
              <a:rPr lang="en-US" dirty="0" smtClean="0"/>
              <a:t>Liability – For general partners, liability is unlimited and they can lose their personal assets in the event of bankruptcy.  Limited partners are liable only to the value of their investment in the business.</a:t>
            </a:r>
          </a:p>
          <a:p>
            <a:pPr marL="457200" indent="-457200">
              <a:buAutoNum type="arabicPeriod"/>
            </a:pPr>
            <a:r>
              <a:rPr lang="en-US" dirty="0" smtClean="0"/>
              <a:t>Limited Life – the Partnership ceases to exist on the death, withdrawal or bankruptcy of a partner.</a:t>
            </a:r>
          </a:p>
          <a:p>
            <a:pPr marL="457200" indent="-457200">
              <a:buAutoNum type="arabicPeriod"/>
            </a:pPr>
            <a:r>
              <a:rPr lang="en-US" dirty="0" smtClean="0"/>
              <a:t>Mutual Agency – Each partner has the ability to enter into contracts on behalf of the partnership.  Each partner will be bound by such agreements unless it is established that a partner has no such rights.</a:t>
            </a:r>
          </a:p>
          <a:p>
            <a:pPr marL="457200" indent="-457200">
              <a:buAutoNum type="arabicPeriod"/>
            </a:pPr>
            <a:r>
              <a:rPr lang="en-US" dirty="0" smtClean="0"/>
              <a:t>Ease of formation – Very easy to form as only registration is required.  Legal requirements are minimal.</a:t>
            </a:r>
          </a:p>
          <a:p>
            <a:pPr marL="457200" indent="-457200">
              <a:buAutoNum type="arabicPeriod"/>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006603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891" y="457200"/>
            <a:ext cx="11194473" cy="900545"/>
          </a:xfrm>
        </p:spPr>
        <p:txBody>
          <a:bodyPr/>
          <a:lstStyle/>
          <a:p>
            <a:r>
              <a:rPr lang="en-US" dirty="0" smtClean="0"/>
              <a:t>Reasons for establishing a partnership</a:t>
            </a:r>
            <a:endParaRPr lang="en-US" dirty="0"/>
          </a:p>
        </p:txBody>
      </p:sp>
      <p:sp>
        <p:nvSpPr>
          <p:cNvPr id="3" name="Content Placeholder 2"/>
          <p:cNvSpPr>
            <a:spLocks noGrp="1"/>
          </p:cNvSpPr>
          <p:nvPr>
            <p:ph idx="1"/>
          </p:nvPr>
        </p:nvSpPr>
        <p:spPr>
          <a:xfrm>
            <a:off x="713508" y="1524001"/>
            <a:ext cx="10931237" cy="3990109"/>
          </a:xfrm>
        </p:spPr>
        <p:txBody>
          <a:bodyPr>
            <a:noAutofit/>
          </a:bodyPr>
          <a:lstStyle/>
          <a:p>
            <a:pPr marL="457200" indent="-457200">
              <a:buAutoNum type="arabicPeriod"/>
            </a:pPr>
            <a:r>
              <a:rPr lang="en-US" sz="2400" dirty="0" smtClean="0"/>
              <a:t>Sharing </a:t>
            </a:r>
            <a:r>
              <a:rPr lang="en-US" sz="2400" dirty="0" smtClean="0"/>
              <a:t>of </a:t>
            </a:r>
            <a:r>
              <a:rPr lang="en-US" sz="2400" dirty="0" smtClean="0"/>
              <a:t>workload – With more than one person involved, ideas can be shared, discussion can take place before decision making.</a:t>
            </a:r>
          </a:p>
          <a:p>
            <a:pPr marL="457200" indent="-457200">
              <a:buAutoNum type="arabicPeriod"/>
            </a:pPr>
            <a:r>
              <a:rPr lang="en-US" sz="2400" dirty="0" smtClean="0"/>
              <a:t>Increased Capital – Each partner brings more capital which can be used for expansion</a:t>
            </a:r>
          </a:p>
          <a:p>
            <a:pPr marL="457200" indent="-457200">
              <a:buAutoNum type="arabicPeriod"/>
            </a:pPr>
            <a:r>
              <a:rPr lang="en-US" sz="2400" dirty="0" smtClean="0"/>
              <a:t>Knowledge/talents – Each partner brings his own strengths to the benefit of all.</a:t>
            </a:r>
          </a:p>
          <a:p>
            <a:pPr marL="457200" indent="-457200">
              <a:buAutoNum type="arabicPeriod"/>
            </a:pPr>
            <a:r>
              <a:rPr lang="en-US" sz="2400" dirty="0" smtClean="0"/>
              <a:t>Creativity and innovation – With more partners new ideas are shared</a:t>
            </a:r>
          </a:p>
          <a:p>
            <a:pPr marL="457200" indent="-457200">
              <a:buAutoNum type="arabicPeriod"/>
            </a:pPr>
            <a:r>
              <a:rPr lang="en-US" sz="2400" dirty="0" smtClean="0"/>
              <a:t>Risk – With more persons, risk is shared and easier to shoulder.</a:t>
            </a:r>
            <a:endParaRPr lang="en-US" sz="24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5760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components of a Partnership Agreement</a:t>
            </a:r>
            <a:endParaRPr lang="en-US" dirty="0"/>
          </a:p>
        </p:txBody>
      </p:sp>
      <p:sp>
        <p:nvSpPr>
          <p:cNvPr id="3" name="Content Placeholder 2"/>
          <p:cNvSpPr>
            <a:spLocks noGrp="1"/>
          </p:cNvSpPr>
          <p:nvPr>
            <p:ph idx="1"/>
          </p:nvPr>
        </p:nvSpPr>
        <p:spPr/>
        <p:txBody>
          <a:bodyPr>
            <a:normAutofit fontScale="92500" lnSpcReduction="20000"/>
          </a:bodyPr>
          <a:lstStyle/>
          <a:p>
            <a:pPr marL="457200" indent="-457200">
              <a:buAutoNum type="arabicPeriod"/>
            </a:pPr>
            <a:r>
              <a:rPr lang="en-US" sz="2800" dirty="0" smtClean="0"/>
              <a:t>Sharing of profits/losses among partners</a:t>
            </a:r>
          </a:p>
          <a:p>
            <a:pPr marL="457200" indent="-457200">
              <a:buAutoNum type="arabicPeriod"/>
            </a:pPr>
            <a:r>
              <a:rPr lang="en-US" sz="2800" dirty="0" smtClean="0"/>
              <a:t>Capital contribution of each partner and interest receivable</a:t>
            </a:r>
          </a:p>
          <a:p>
            <a:pPr marL="457200" indent="-457200">
              <a:buAutoNum type="arabicPeriod"/>
            </a:pPr>
            <a:r>
              <a:rPr lang="en-US" sz="2800" dirty="0" smtClean="0"/>
              <a:t>Life of partnership</a:t>
            </a:r>
          </a:p>
          <a:p>
            <a:pPr marL="457200" indent="-457200">
              <a:buAutoNum type="arabicPeriod"/>
            </a:pPr>
            <a:r>
              <a:rPr lang="en-US" sz="2800" dirty="0" smtClean="0"/>
              <a:t>Dispute Resolution</a:t>
            </a:r>
          </a:p>
          <a:p>
            <a:pPr marL="457200" indent="-457200">
              <a:buAutoNum type="arabicPeriod"/>
            </a:pPr>
            <a:r>
              <a:rPr lang="en-US" sz="2800" dirty="0" smtClean="0"/>
              <a:t>Death of partner or dissolution of partnership </a:t>
            </a:r>
          </a:p>
          <a:p>
            <a:pPr marL="457200" indent="-457200">
              <a:buAutoNum type="arabicPeriod"/>
            </a:pPr>
            <a:r>
              <a:rPr lang="en-US" sz="2800" dirty="0" smtClean="0"/>
              <a:t>Salaries to be paid to partners</a:t>
            </a:r>
          </a:p>
          <a:p>
            <a:pPr marL="457200" indent="-457200">
              <a:buAutoNum type="arabicPeriod"/>
            </a:pPr>
            <a:r>
              <a:rPr lang="en-US" sz="2800" dirty="0" smtClean="0"/>
              <a:t>Interest on drawings payable by partners</a:t>
            </a:r>
          </a:p>
          <a:p>
            <a:pPr marL="457200" indent="-457200">
              <a:buAutoNum type="arabicPeriod"/>
            </a:pPr>
            <a:endParaRPr lang="en-US" dirty="0"/>
          </a:p>
        </p:txBody>
      </p:sp>
      <p:sp>
        <p:nvSpPr>
          <p:cNvPr id="4" name="Footer Placeholder 3"/>
          <p:cNvSpPr>
            <a:spLocks noGrp="1"/>
          </p:cNvSpPr>
          <p:nvPr>
            <p:ph type="ftr" sz="quarter" idx="11"/>
          </p:nvPr>
        </p:nvSpPr>
        <p:spPr>
          <a:xfrm>
            <a:off x="913795" y="6097588"/>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3639020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Partnership Agreement</a:t>
            </a:r>
            <a:endParaRPr lang="en-US" dirty="0"/>
          </a:p>
        </p:txBody>
      </p:sp>
      <p:sp>
        <p:nvSpPr>
          <p:cNvPr id="3" name="Content Placeholder 2"/>
          <p:cNvSpPr>
            <a:spLocks noGrp="1"/>
          </p:cNvSpPr>
          <p:nvPr>
            <p:ph idx="1"/>
          </p:nvPr>
        </p:nvSpPr>
        <p:spPr>
          <a:xfrm>
            <a:off x="913795" y="2713220"/>
            <a:ext cx="10353762" cy="3077980"/>
          </a:xfrm>
        </p:spPr>
        <p:txBody>
          <a:bodyPr/>
          <a:lstStyle/>
          <a:p>
            <a:pPr marL="0" indent="0">
              <a:buNone/>
            </a:pPr>
            <a:r>
              <a:rPr lang="en-US" sz="2800" dirty="0" smtClean="0"/>
              <a:t>Where partners do not draw up a Partnership Agreement they will be bound by the Partnership Act of Trinidad and Tobago 1914 and updated in 2016 if any matters are taken to court.</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516407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1</a:t>
            </a:r>
            <a:endParaRPr lang="en-US" dirty="0"/>
          </a:p>
        </p:txBody>
      </p:sp>
      <p:sp>
        <p:nvSpPr>
          <p:cNvPr id="3" name="Content Placeholder 2"/>
          <p:cNvSpPr>
            <a:spLocks noGrp="1"/>
          </p:cNvSpPr>
          <p:nvPr>
            <p:ph idx="1"/>
          </p:nvPr>
        </p:nvSpPr>
        <p:spPr>
          <a:xfrm>
            <a:off x="913794" y="1935921"/>
            <a:ext cx="10353762" cy="3695136"/>
          </a:xfrm>
        </p:spPr>
        <p:txBody>
          <a:bodyPr/>
          <a:lstStyle/>
          <a:p>
            <a:pPr marL="457200" indent="-457200">
              <a:buAutoNum type="arabicPeriod"/>
            </a:pPr>
            <a:r>
              <a:rPr lang="en-US" sz="2800" dirty="0" smtClean="0"/>
              <a:t>Define the term ‘Partnership’.</a:t>
            </a:r>
          </a:p>
          <a:p>
            <a:pPr marL="457200" indent="-457200">
              <a:buAutoNum type="arabicPeriod"/>
            </a:pPr>
            <a:r>
              <a:rPr lang="en-US" sz="2800" dirty="0" smtClean="0"/>
              <a:t>Discuss three features of a Partnership.</a:t>
            </a:r>
          </a:p>
          <a:p>
            <a:pPr marL="457200" indent="-457200">
              <a:buAutoNum type="arabicPeriod"/>
            </a:pPr>
            <a:r>
              <a:rPr lang="en-US" sz="2800" dirty="0" smtClean="0"/>
              <a:t>Identify two reasons for choosing to start a business through a Partnership.</a:t>
            </a:r>
          </a:p>
          <a:p>
            <a:pPr marL="457200" indent="-457200">
              <a:buAutoNum type="arabicPeriod"/>
            </a:pPr>
            <a:r>
              <a:rPr lang="en-US" sz="2800" dirty="0" smtClean="0"/>
              <a:t>Explain why partners should draw up a Partnership Agreement.</a:t>
            </a:r>
          </a:p>
          <a:p>
            <a:pPr marL="457200" indent="-457200">
              <a:buAutoNum type="arabicPeriod"/>
            </a:pPr>
            <a:endParaRPr lang="en-US" sz="2800" dirty="0" smtClean="0"/>
          </a:p>
          <a:p>
            <a:pPr marL="457200" indent="-457200">
              <a:buAutoNum type="arabicPeriod"/>
            </a:pPr>
            <a:endParaRPr lang="en-US" dirty="0" smtClean="0"/>
          </a:p>
          <a:p>
            <a:pPr marL="457200" indent="-457200">
              <a:buAutoNum type="arabicPeriod"/>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7146536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835</TotalTime>
  <Words>851</Words>
  <Application>Microsoft Office PowerPoint</Application>
  <PresentationFormat>Widescreen</PresentationFormat>
  <Paragraphs>92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Bookman Old Style</vt:lpstr>
      <vt:lpstr>Calibri</vt:lpstr>
      <vt:lpstr>Rockwell</vt:lpstr>
      <vt:lpstr>Damask</vt:lpstr>
      <vt:lpstr>PowerPoint Presentation</vt:lpstr>
      <vt:lpstr>Definition</vt:lpstr>
      <vt:lpstr>The Partnership</vt:lpstr>
      <vt:lpstr>Comparison</vt:lpstr>
      <vt:lpstr>Features of a PArtnership</vt:lpstr>
      <vt:lpstr>Reasons for establishing a partnership</vt:lpstr>
      <vt:lpstr>Essential components of a Partnership Agreement</vt:lpstr>
      <vt:lpstr>No Partnership Agreement</vt:lpstr>
      <vt:lpstr>Activity 1</vt:lpstr>
      <vt:lpstr>Answer key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37</cp:revision>
  <dcterms:created xsi:type="dcterms:W3CDTF">2020-04-29T00:50:45Z</dcterms:created>
  <dcterms:modified xsi:type="dcterms:W3CDTF">2020-07-07T20:37:15Z</dcterms:modified>
</cp:coreProperties>
</file>